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323_B10A9E60.xml" ContentType="application/vnd.ms-powerpoint.comments+xml"/>
  <Override PartName="/ppt/notesSlides/notesSlide4.xml" ContentType="application/vnd.openxmlformats-officedocument.presentationml.notesSlide+xml"/>
  <Override PartName="/ppt/comments/modernComment_34C_306B9321.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omments/modernComment_326_46157318.xml" ContentType="application/vnd.ms-powerpoint.comment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2.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3.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4.xml" ContentType="application/vnd.openxmlformats-officedocument.themeOverride+xml"/>
  <Override PartName="/ppt/notesSlides/notesSlide18.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5.xml" ContentType="application/vnd.openxmlformats-officedocument.themeOverride+xml"/>
  <Override PartName="/ppt/notesSlides/notesSlide19.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0.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Lst>
  <p:notesMasterIdLst>
    <p:notesMasterId r:id="rId32"/>
  </p:notesMasterIdLst>
  <p:sldIdLst>
    <p:sldId id="347" r:id="rId6"/>
    <p:sldId id="818" r:id="rId7"/>
    <p:sldId id="803" r:id="rId8"/>
    <p:sldId id="844" r:id="rId9"/>
    <p:sldId id="806" r:id="rId10"/>
    <p:sldId id="838" r:id="rId11"/>
    <p:sldId id="812" r:id="rId12"/>
    <p:sldId id="817" r:id="rId13"/>
    <p:sldId id="837" r:id="rId14"/>
    <p:sldId id="814" r:id="rId15"/>
    <p:sldId id="828" r:id="rId16"/>
    <p:sldId id="821" r:id="rId17"/>
    <p:sldId id="833" r:id="rId18"/>
    <p:sldId id="845" r:id="rId19"/>
    <p:sldId id="847" r:id="rId20"/>
    <p:sldId id="846" r:id="rId21"/>
    <p:sldId id="842" r:id="rId22"/>
    <p:sldId id="826" r:id="rId23"/>
    <p:sldId id="840" r:id="rId24"/>
    <p:sldId id="839" r:id="rId25"/>
    <p:sldId id="808" r:id="rId26"/>
    <p:sldId id="809" r:id="rId27"/>
    <p:sldId id="800" r:id="rId28"/>
    <p:sldId id="789" r:id="rId29"/>
    <p:sldId id="834" r:id="rId30"/>
    <p:sldId id="74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380E17-3A21-3735-1857-09D1B15BF9A2}" name="Margaret Fleming" initials="MF" userId="S::MFleming@ccsfundraising.com::e67a9162-e087-473c-81f0-30bd33ad8717" providerId="AD"/>
  <p188:author id="{DA0DEB1E-41BF-6FEA-A1B0-A1379944A5C3}" name="Caroline Bushman" initials="CB" userId="S::CBushman@ccsfundraising.com::b3d741e0-da39-4f3f-a890-2dc1a4d43f04" providerId="AD"/>
  <p188:author id="{8FA3C326-DA09-664B-F602-B89938D8F295}" name="Robin A. Rothman" initials="RR" userId="S::rrothman@ccsfundraising.com::706e365c-f6ed-4802-a1fb-524b825b19a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5454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507967-7428-204F-8D06-2A8F961AE17C}" v="56" dt="2025-08-04T15:11:56.820"/>
    <p1510:client id="{886297E5-5AAF-CFAB-9370-13839C38F92F}" v="13" dt="2025-08-04T15:50:09.526"/>
    <p1510:client id="{94A6DFEF-5949-D946-A5C7-C9B357D08D0F}" v="47" dt="2025-08-04T15:57:14.0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34C_306B932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_326_46157318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_326_461573189.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_32C_EF2C27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_328_DD934895.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_328_DD93489510.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_328_DD93489511.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_328_DD93489512.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_329_5EAC378A.xlsx"/></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_320_6F474B0.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_315_10A7E70E.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34C_306B9321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326_46157318.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326_46157318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326_46157318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_326_46157318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_326_46157318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_326_46157318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_326_46157318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450531372752497E-2"/>
          <c:y val="3.4086996750145239E-2"/>
          <c:w val="0.93937399294184465"/>
          <c:h val="0.83554231875026397"/>
        </c:manualLayout>
      </c:layout>
      <c:barChart>
        <c:barDir val="bar"/>
        <c:grouping val="clustered"/>
        <c:varyColors val="0"/>
        <c:ser>
          <c:idx val="0"/>
          <c:order val="0"/>
          <c:tx>
            <c:strRef>
              <c:f>Sheet1!$B$1</c:f>
              <c:strCache>
                <c:ptCount val="1"/>
                <c:pt idx="0">
                  <c:v>Arts &amp; Culture Inflation-Adjusted Dollars</c:v>
                </c:pt>
              </c:strCache>
            </c:strRef>
          </c:tx>
          <c:spPr>
            <a:solidFill>
              <a:schemeClr val="accent4"/>
            </a:solidFill>
            <a:ln>
              <a:noFill/>
            </a:ln>
            <a:effectLst/>
          </c:spPr>
          <c:invertIfNegative val="0"/>
          <c:dLbls>
            <c:dLbl>
              <c:idx val="0"/>
              <c:layout>
                <c:manualLayout>
                  <c:x val="-4.3106763422599064E-3"/>
                  <c:y val="1.334951538243488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3CF-DC4A-8110-1E032592BD9D}"/>
                </c:ext>
              </c:extLst>
            </c:dLbl>
            <c:dLbl>
              <c:idx val="1"/>
              <c:layout>
                <c:manualLayout>
                  <c:x val="-3.824263677238174E-3"/>
                  <c:y val="2.1086473218705757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3CF-DC4A-8110-1E032592BD9D}"/>
                </c:ext>
              </c:extLst>
            </c:dLbl>
            <c:dLbl>
              <c:idx val="2"/>
              <c:layout>
                <c:manualLayout>
                  <c:x val="-5.7430646353741994E-3"/>
                  <c:y val="3.08285588712042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3CF-DC4A-8110-1E032592BD9D}"/>
                </c:ext>
              </c:extLst>
            </c:dLbl>
            <c:dLbl>
              <c:idx val="3"/>
              <c:layout>
                <c:manualLayout>
                  <c:x val="-6.5998299634359029E-3"/>
                  <c:y val="-7.9620002398962501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3CF-DC4A-8110-1E032592BD9D}"/>
                </c:ext>
              </c:extLst>
            </c:dLbl>
            <c:dLbl>
              <c:idx val="5"/>
              <c:layout>
                <c:manualLayout>
                  <c:x val="-4.603251481583916E-3"/>
                  <c:y val="-2.858038525909244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63CF-DC4A-8110-1E032592BD9D}"/>
                </c:ext>
              </c:extLst>
            </c:dLbl>
            <c:dLbl>
              <c:idx val="6"/>
              <c:layout>
                <c:manualLayout>
                  <c:x val="-1.0642182510069504E-2"/>
                  <c:y val="-2.8405502482332423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63CF-DC4A-8110-1E032592BD9D}"/>
                </c:ext>
              </c:extLst>
            </c:dLbl>
            <c:dLbl>
              <c:idx val="7"/>
              <c:layout>
                <c:manualLayout>
                  <c:x val="-8.7556011942747421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3CF-DC4A-8110-1E032592BD9D}"/>
                </c:ext>
              </c:extLst>
            </c:dLbl>
            <c:numFmt formatCode="0.0%" sourceLinked="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Karla" panose="020B0004030503030003" pitchFamily="34" charset="77"/>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1984-1989</c:v>
                </c:pt>
                <c:pt idx="1">
                  <c:v>1989-1994</c:v>
                </c:pt>
                <c:pt idx="2">
                  <c:v>1994-1999</c:v>
                </c:pt>
                <c:pt idx="3">
                  <c:v>1999-2004</c:v>
                </c:pt>
                <c:pt idx="4">
                  <c:v>2004-2009</c:v>
                </c:pt>
                <c:pt idx="5">
                  <c:v>2009-2014</c:v>
                </c:pt>
                <c:pt idx="6">
                  <c:v>2014-2019</c:v>
                </c:pt>
                <c:pt idx="7">
                  <c:v>2019-2024</c:v>
                </c:pt>
              </c:strCache>
            </c:strRef>
          </c:cat>
          <c:val>
            <c:numRef>
              <c:f>Sheet1!$B$2:$B$9</c:f>
              <c:numCache>
                <c:formatCode>General</c:formatCode>
                <c:ptCount val="8"/>
                <c:pt idx="0">
                  <c:v>0.69599999999999995</c:v>
                </c:pt>
                <c:pt idx="1">
                  <c:v>0.125</c:v>
                </c:pt>
                <c:pt idx="2">
                  <c:v>0.70299999999999996</c:v>
                </c:pt>
                <c:pt idx="3">
                  <c:v>0.13</c:v>
                </c:pt>
                <c:pt idx="4">
                  <c:v>-1.29E-2</c:v>
                </c:pt>
                <c:pt idx="5">
                  <c:v>0.14599999999999999</c:v>
                </c:pt>
                <c:pt idx="6">
                  <c:v>0.15</c:v>
                </c:pt>
                <c:pt idx="7">
                  <c:v>3.5999999999999997E-2</c:v>
                </c:pt>
              </c:numCache>
            </c:numRef>
          </c:val>
          <c:extLst>
            <c:ext xmlns:c16="http://schemas.microsoft.com/office/drawing/2014/chart" uri="{C3380CC4-5D6E-409C-BE32-E72D297353CC}">
              <c16:uniqueId val="{00000000-BA02-7649-B7E1-A9D3C8BF8224}"/>
            </c:ext>
          </c:extLst>
        </c:ser>
        <c:ser>
          <c:idx val="1"/>
          <c:order val="1"/>
          <c:tx>
            <c:strRef>
              <c:f>Sheet1!$C$1</c:f>
              <c:strCache>
                <c:ptCount val="1"/>
                <c:pt idx="0">
                  <c:v>Arts &amp; Cuture Current Dollars</c:v>
                </c:pt>
              </c:strCache>
            </c:strRef>
          </c:tx>
          <c:spPr>
            <a:solidFill>
              <a:schemeClr val="bg2">
                <a:lumMod val="90000"/>
              </a:schemeClr>
            </a:solidFill>
            <a:ln>
              <a:noFill/>
            </a:ln>
            <a:effectLst/>
          </c:spPr>
          <c:invertIfNegative val="0"/>
          <c:dLbls>
            <c:dLbl>
              <c:idx val="0"/>
              <c:layout>
                <c:manualLayout>
                  <c:x val="-6.4078979004574032E-3"/>
                  <c:y val="2.18966258717298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CF-DC4A-8110-1E032592BD9D}"/>
                </c:ext>
              </c:extLst>
            </c:dLbl>
            <c:dLbl>
              <c:idx val="1"/>
              <c:layout>
                <c:manualLayout>
                  <c:x val="-9.0809156475905595E-3"/>
                  <c:y val="-2.646048581704007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3CF-DC4A-8110-1E032592BD9D}"/>
                </c:ext>
              </c:extLst>
            </c:dLbl>
            <c:dLbl>
              <c:idx val="2"/>
              <c:layout>
                <c:manualLayout>
                  <c:x val="-6.5998299634359029E-3"/>
                  <c:y val="2.842510600059711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3CF-DC4A-8110-1E032592BD9D}"/>
                </c:ext>
              </c:extLst>
            </c:dLbl>
            <c:dLbl>
              <c:idx val="3"/>
              <c:layout>
                <c:manualLayout>
                  <c:x val="-8.9917053475599053E-3"/>
                  <c:y val="1.093255996761189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3CF-DC4A-8110-1E032592BD9D}"/>
                </c:ext>
              </c:extLst>
            </c:dLbl>
            <c:dLbl>
              <c:idx val="4"/>
              <c:layout>
                <c:manualLayout>
                  <c:x val="-4.784790111549252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63CF-DC4A-8110-1E032592BD9D}"/>
                </c:ext>
              </c:extLst>
            </c:dLbl>
            <c:dLbl>
              <c:idx val="5"/>
              <c:layout>
                <c:manualLayout>
                  <c:x val="-3.3328275195933536E-3"/>
                  <c:y val="-5.6811004964664846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63CF-DC4A-8110-1E032592BD9D}"/>
                </c:ext>
              </c:extLst>
            </c:dLbl>
            <c:dLbl>
              <c:idx val="6"/>
              <c:layout>
                <c:manualLayout>
                  <c:x val="-5.7527651728532655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3CF-DC4A-8110-1E032592BD9D}"/>
                </c:ext>
              </c:extLst>
            </c:dLbl>
            <c:dLbl>
              <c:idx val="7"/>
              <c:layout>
                <c:manualLayout>
                  <c:x val="-4.7132486476411817E-3"/>
                  <c:y val="-1.3099191920767838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3CF-DC4A-8110-1E032592BD9D}"/>
                </c:ext>
              </c:extLst>
            </c:dLbl>
            <c:numFmt formatCode="0.0%" sourceLinked="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Karla" panose="020B0004030503030003" pitchFamily="34" charset="77"/>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1984-1989</c:v>
                </c:pt>
                <c:pt idx="1">
                  <c:v>1989-1994</c:v>
                </c:pt>
                <c:pt idx="2">
                  <c:v>1994-1999</c:v>
                </c:pt>
                <c:pt idx="3">
                  <c:v>1999-2004</c:v>
                </c:pt>
                <c:pt idx="4">
                  <c:v>2004-2009</c:v>
                </c:pt>
                <c:pt idx="5">
                  <c:v>2009-2014</c:v>
                </c:pt>
                <c:pt idx="6">
                  <c:v>2014-2019</c:v>
                </c:pt>
                <c:pt idx="7">
                  <c:v>2019-2024</c:v>
                </c:pt>
              </c:strCache>
            </c:strRef>
          </c:cat>
          <c:val>
            <c:numRef>
              <c:f>Sheet1!$C$2:$C$9</c:f>
              <c:numCache>
                <c:formatCode>General</c:formatCode>
                <c:ptCount val="8"/>
                <c:pt idx="0">
                  <c:v>1.024</c:v>
                </c:pt>
                <c:pt idx="1">
                  <c:v>0.34499999999999997</c:v>
                </c:pt>
                <c:pt idx="2">
                  <c:v>0.91300000000000003</c:v>
                </c:pt>
                <c:pt idx="3">
                  <c:v>0.27600000000000002</c:v>
                </c:pt>
                <c:pt idx="4">
                  <c:v>0.121</c:v>
                </c:pt>
                <c:pt idx="5">
                  <c:v>0.26500000000000001</c:v>
                </c:pt>
                <c:pt idx="6">
                  <c:v>0.24099999999999999</c:v>
                </c:pt>
                <c:pt idx="7">
                  <c:v>0.27200000000000002</c:v>
                </c:pt>
              </c:numCache>
            </c:numRef>
          </c:val>
          <c:extLst>
            <c:ext xmlns:c16="http://schemas.microsoft.com/office/drawing/2014/chart" uri="{C3380CC4-5D6E-409C-BE32-E72D297353CC}">
              <c16:uniqueId val="{00000001-BA02-7649-B7E1-A9D3C8BF8224}"/>
            </c:ext>
          </c:extLst>
        </c:ser>
        <c:ser>
          <c:idx val="2"/>
          <c:order val="2"/>
          <c:tx>
            <c:strRef>
              <c:f>Sheet1!$D$1</c:f>
              <c:strCache>
                <c:ptCount val="1"/>
                <c:pt idx="0">
                  <c:v>All Sectors Inflation-Adjusted Dollars</c:v>
                </c:pt>
              </c:strCache>
            </c:strRef>
          </c:tx>
          <c:spPr>
            <a:solidFill>
              <a:schemeClr val="accent5"/>
            </a:solidFill>
            <a:ln>
              <a:noFill/>
            </a:ln>
            <a:effectLst/>
          </c:spPr>
          <c:invertIfNegative val="0"/>
          <c:dLbls>
            <c:dLbl>
              <c:idx val="0"/>
              <c:layout>
                <c:manualLayout>
                  <c:x val="-7.648527354476348E-3"/>
                  <c:y val="-1.900258056124329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3CF-DC4A-8110-1E032592BD9D}"/>
                </c:ext>
              </c:extLst>
            </c:dLbl>
            <c:dLbl>
              <c:idx val="1"/>
              <c:layout>
                <c:manualLayout>
                  <c:x val="-4.3998866422906022E-3"/>
                  <c:y val="7.100087834050131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3CF-DC4A-8110-1E032592BD9D}"/>
                </c:ext>
              </c:extLst>
            </c:dLbl>
            <c:dLbl>
              <c:idx val="2"/>
              <c:layout>
                <c:manualLayout>
                  <c:x val="-6.5998299634359835E-3"/>
                  <c:y val="1.3097467890387247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3CF-DC4A-8110-1E032592BD9D}"/>
                </c:ext>
              </c:extLst>
            </c:dLbl>
            <c:dLbl>
              <c:idx val="3"/>
              <c:layout>
                <c:manualLayout>
                  <c:x val="-8.0322182565501551E-3"/>
                  <c:y val="-7.3813908385687572E-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3CF-DC4A-8110-1E032592BD9D}"/>
                </c:ext>
              </c:extLst>
            </c:dLbl>
            <c:dLbl>
              <c:idx val="4"/>
              <c:layout>
                <c:manualLayout>
                  <c:x val="-3.640819584553685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293-C243-8A4A-BC9F60F3C295}"/>
                </c:ext>
              </c:extLst>
            </c:dLbl>
            <c:dLbl>
              <c:idx val="5"/>
              <c:layout>
                <c:manualLayout>
                  <c:x val="-3.6241900917324396E-3"/>
                  <c:y val="-5.6811004964664846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63CF-DC4A-8110-1E032592BD9D}"/>
                </c:ext>
              </c:extLst>
            </c:dLbl>
            <c:dLbl>
              <c:idx val="6"/>
              <c:layout>
                <c:manualLayout>
                  <c:x val="-3.8608139166682255E-3"/>
                  <c:y val="-2.6198383841535676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3CF-DC4A-8110-1E032592BD9D}"/>
                </c:ext>
              </c:extLst>
            </c:dLbl>
            <c:dLbl>
              <c:idx val="7"/>
              <c:layout>
                <c:manualLayout>
                  <c:x val="-4.4217128516185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3CF-DC4A-8110-1E032592BD9D}"/>
                </c:ext>
              </c:extLst>
            </c:dLbl>
            <c:numFmt formatCode="0.0%" sourceLinked="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Karla" panose="020B0004030503030003" pitchFamily="34" charset="77"/>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1984-1989</c:v>
                </c:pt>
                <c:pt idx="1">
                  <c:v>1989-1994</c:v>
                </c:pt>
                <c:pt idx="2">
                  <c:v>1994-1999</c:v>
                </c:pt>
                <c:pt idx="3">
                  <c:v>1999-2004</c:v>
                </c:pt>
                <c:pt idx="4">
                  <c:v>2004-2009</c:v>
                </c:pt>
                <c:pt idx="5">
                  <c:v>2009-2014</c:v>
                </c:pt>
                <c:pt idx="6">
                  <c:v>2014-2019</c:v>
                </c:pt>
                <c:pt idx="7">
                  <c:v>2019-2024</c:v>
                </c:pt>
              </c:strCache>
            </c:strRef>
          </c:cat>
          <c:val>
            <c:numRef>
              <c:f>Sheet1!$D$2:$D$9</c:f>
              <c:numCache>
                <c:formatCode>General</c:formatCode>
                <c:ptCount val="8"/>
                <c:pt idx="0">
                  <c:v>0.20100000000000001</c:v>
                </c:pt>
                <c:pt idx="1">
                  <c:v>2.1000000000000001E-2</c:v>
                </c:pt>
                <c:pt idx="2">
                  <c:v>0.50600000000000001</c:v>
                </c:pt>
                <c:pt idx="3">
                  <c:v>0.13</c:v>
                </c:pt>
                <c:pt idx="4">
                  <c:v>-7.0999999999999994E-2</c:v>
                </c:pt>
                <c:pt idx="5">
                  <c:v>0.17199999999999999</c:v>
                </c:pt>
                <c:pt idx="6">
                  <c:v>0.13100000000000001</c:v>
                </c:pt>
                <c:pt idx="7">
                  <c:v>0.113</c:v>
                </c:pt>
              </c:numCache>
            </c:numRef>
          </c:val>
          <c:extLst>
            <c:ext xmlns:c16="http://schemas.microsoft.com/office/drawing/2014/chart" uri="{C3380CC4-5D6E-409C-BE32-E72D297353CC}">
              <c16:uniqueId val="{00000002-BA02-7649-B7E1-A9D3C8BF8224}"/>
            </c:ext>
          </c:extLst>
        </c:ser>
        <c:ser>
          <c:idx val="3"/>
          <c:order val="3"/>
          <c:tx>
            <c:strRef>
              <c:f>Sheet1!$E$1</c:f>
              <c:strCache>
                <c:ptCount val="1"/>
                <c:pt idx="0">
                  <c:v>All Sectors Current Dollars</c:v>
                </c:pt>
              </c:strCache>
            </c:strRef>
          </c:tx>
          <c:spPr>
            <a:solidFill>
              <a:schemeClr val="tx1"/>
            </a:solidFill>
            <a:ln>
              <a:noFill/>
            </a:ln>
            <a:effectLst/>
          </c:spPr>
          <c:invertIfNegative val="0"/>
          <c:dLbls>
            <c:dLbl>
              <c:idx val="0"/>
              <c:layout>
                <c:manualLayout>
                  <c:x val="-6.3053493613929113E-3"/>
                  <c:y val="1.3502544216789274E-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3CF-DC4A-8110-1E032592BD9D}"/>
                </c:ext>
              </c:extLst>
            </c:dLbl>
            <c:dLbl>
              <c:idx val="1"/>
              <c:layout>
                <c:manualLayout>
                  <c:x val="-9.8391165859096925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63CF-DC4A-8110-1E032592BD9D}"/>
                </c:ext>
              </c:extLst>
            </c:dLbl>
            <c:dLbl>
              <c:idx val="2"/>
              <c:layout>
                <c:manualLayout>
                  <c:x val="-7.8402861935714541E-3"/>
                  <c:y val="-2.753843893035545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3CF-DC4A-8110-1E032592BD9D}"/>
                </c:ext>
              </c:extLst>
            </c:dLbl>
            <c:dLbl>
              <c:idx val="3"/>
              <c:layout>
                <c:manualLayout>
                  <c:x val="-8.032218256550195E-3"/>
                  <c:y val="-3.133490427933935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3CF-DC4A-8110-1E032592BD9D}"/>
                </c:ext>
              </c:extLst>
            </c:dLbl>
            <c:dLbl>
              <c:idx val="4"/>
              <c:layout>
                <c:manualLayout>
                  <c:x val="-4.5757088840986714E-3"/>
                  <c:y val="2.858038525909191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63CF-DC4A-8110-1E032592BD9D}"/>
                </c:ext>
              </c:extLst>
            </c:dLbl>
            <c:dLbl>
              <c:idx val="5"/>
              <c:layout>
                <c:manualLayout>
                  <c:x val="-4.2952594166235343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3CF-DC4A-8110-1E032592BD9D}"/>
                </c:ext>
              </c:extLst>
            </c:dLbl>
            <c:dLbl>
              <c:idx val="6"/>
              <c:layout>
                <c:manualLayout>
                  <c:x val="-5.8736754435744385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3CF-DC4A-8110-1E032592BD9D}"/>
                </c:ext>
              </c:extLst>
            </c:dLbl>
            <c:dLbl>
              <c:idx val="7"/>
              <c:layout>
                <c:manualLayout>
                  <c:x val="-6.203493717862639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3CF-DC4A-8110-1E032592BD9D}"/>
                </c:ext>
              </c:extLst>
            </c:dLbl>
            <c:numFmt formatCode="0.0%" sourceLinked="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Karla" panose="020B0004030503030003" pitchFamily="34" charset="77"/>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1984-1989</c:v>
                </c:pt>
                <c:pt idx="1">
                  <c:v>1989-1994</c:v>
                </c:pt>
                <c:pt idx="2">
                  <c:v>1994-1999</c:v>
                </c:pt>
                <c:pt idx="3">
                  <c:v>1999-2004</c:v>
                </c:pt>
                <c:pt idx="4">
                  <c:v>2004-2009</c:v>
                </c:pt>
                <c:pt idx="5">
                  <c:v>2009-2014</c:v>
                </c:pt>
                <c:pt idx="6">
                  <c:v>2014-2019</c:v>
                </c:pt>
                <c:pt idx="7">
                  <c:v>2019-2024</c:v>
                </c:pt>
              </c:strCache>
            </c:strRef>
          </c:cat>
          <c:val>
            <c:numRef>
              <c:f>Sheet1!$E$2:$E$9</c:f>
              <c:numCache>
                <c:formatCode>General</c:formatCode>
                <c:ptCount val="8"/>
                <c:pt idx="0">
                  <c:v>0.433</c:v>
                </c:pt>
                <c:pt idx="1">
                  <c:v>0.221</c:v>
                </c:pt>
                <c:pt idx="2">
                  <c:v>0.69299999999999995</c:v>
                </c:pt>
                <c:pt idx="3">
                  <c:v>0.28100000000000003</c:v>
                </c:pt>
                <c:pt idx="4">
                  <c:v>5.6000000000000001E-2</c:v>
                </c:pt>
                <c:pt idx="5">
                  <c:v>0.29299999999999998</c:v>
                </c:pt>
                <c:pt idx="6">
                  <c:v>0.221</c:v>
                </c:pt>
                <c:pt idx="7">
                  <c:v>0.36499999999999999</c:v>
                </c:pt>
              </c:numCache>
            </c:numRef>
          </c:val>
          <c:extLst>
            <c:ext xmlns:c16="http://schemas.microsoft.com/office/drawing/2014/chart" uri="{C3380CC4-5D6E-409C-BE32-E72D297353CC}">
              <c16:uniqueId val="{00000003-BA02-7649-B7E1-A9D3C8BF8224}"/>
            </c:ext>
          </c:extLst>
        </c:ser>
        <c:dLbls>
          <c:showLegendKey val="0"/>
          <c:showVal val="0"/>
          <c:showCatName val="0"/>
          <c:showSerName val="0"/>
          <c:showPercent val="0"/>
          <c:showBubbleSize val="0"/>
        </c:dLbls>
        <c:gapWidth val="61"/>
        <c:axId val="1672711999"/>
        <c:axId val="1427553552"/>
      </c:barChart>
      <c:catAx>
        <c:axId val="1672711999"/>
        <c:scaling>
          <c:orientation val="minMax"/>
        </c:scaling>
        <c:delete val="1"/>
        <c:axPos val="l"/>
        <c:numFmt formatCode="General" sourceLinked="1"/>
        <c:majorTickMark val="out"/>
        <c:minorTickMark val="none"/>
        <c:tickLblPos val="nextTo"/>
        <c:crossAx val="1427553552"/>
        <c:crosses val="autoZero"/>
        <c:auto val="1"/>
        <c:lblAlgn val="ctr"/>
        <c:lblOffset val="100"/>
        <c:noMultiLvlLbl val="0"/>
      </c:catAx>
      <c:valAx>
        <c:axId val="1427553552"/>
        <c:scaling>
          <c:orientation val="minMax"/>
        </c:scaling>
        <c:delete val="1"/>
        <c:axPos val="b"/>
        <c:numFmt formatCode="0%" sourceLinked="0"/>
        <c:majorTickMark val="out"/>
        <c:minorTickMark val="none"/>
        <c:tickLblPos val="nextTo"/>
        <c:crossAx val="167271199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tx2"/>
          </a:solidFill>
          <a:latin typeface="Karla" panose="020B0004030503030003" pitchFamily="34" charset="77"/>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tx1"/>
            </a:solidFill>
            <a:ln>
              <a:noFill/>
            </a:ln>
          </c:spPr>
          <c:dPt>
            <c:idx val="0"/>
            <c:bubble3D val="0"/>
            <c:spPr>
              <a:solidFill>
                <a:schemeClr val="tx1"/>
              </a:solidFill>
              <a:ln w="19050">
                <a:noFill/>
              </a:ln>
              <a:effectLst/>
            </c:spPr>
            <c:extLst>
              <c:ext xmlns:c16="http://schemas.microsoft.com/office/drawing/2014/chart" uri="{C3380CC4-5D6E-409C-BE32-E72D297353CC}">
                <c16:uniqueId val="{00000001-E5C2-E242-A094-89E8E3E0AC8C}"/>
              </c:ext>
            </c:extLst>
          </c:dPt>
          <c:dPt>
            <c:idx val="1"/>
            <c:bubble3D val="0"/>
            <c:spPr>
              <a:solidFill>
                <a:schemeClr val="accent3"/>
              </a:solidFill>
              <a:ln w="19050">
                <a:noFill/>
              </a:ln>
              <a:effectLst/>
            </c:spPr>
            <c:extLst>
              <c:ext xmlns:c16="http://schemas.microsoft.com/office/drawing/2014/chart" uri="{C3380CC4-5D6E-409C-BE32-E72D297353CC}">
                <c16:uniqueId val="{00000001-7393-7049-8CA0-665D11EF68A0}"/>
              </c:ext>
            </c:extLst>
          </c:dPt>
          <c:cat>
            <c:strRef>
              <c:f>Sheet1!$A$2:$A$3</c:f>
              <c:strCache>
                <c:ptCount val="2"/>
                <c:pt idx="0">
                  <c:v>1st Qtr</c:v>
                </c:pt>
                <c:pt idx="1">
                  <c:v>2nd Qtr</c:v>
                </c:pt>
              </c:strCache>
            </c:strRef>
          </c:cat>
          <c:val>
            <c:numRef>
              <c:f>Sheet1!$B$2:$B$3</c:f>
              <c:numCache>
                <c:formatCode>General</c:formatCode>
                <c:ptCount val="2"/>
                <c:pt idx="0">
                  <c:v>0.53</c:v>
                </c:pt>
                <c:pt idx="1">
                  <c:v>0.47</c:v>
                </c:pt>
              </c:numCache>
            </c:numRef>
          </c:val>
          <c:extLst>
            <c:ext xmlns:c16="http://schemas.microsoft.com/office/drawing/2014/chart" uri="{C3380CC4-5D6E-409C-BE32-E72D297353CC}">
              <c16:uniqueId val="{00000000-7393-7049-8CA0-665D11EF68A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tx1"/>
            </a:solidFill>
            <a:ln>
              <a:noFill/>
            </a:ln>
          </c:spPr>
          <c:dPt>
            <c:idx val="0"/>
            <c:bubble3D val="0"/>
            <c:spPr>
              <a:solidFill>
                <a:schemeClr val="tx1"/>
              </a:solidFill>
              <a:ln w="19050">
                <a:noFill/>
              </a:ln>
              <a:effectLst/>
            </c:spPr>
            <c:extLst>
              <c:ext xmlns:c16="http://schemas.microsoft.com/office/drawing/2014/chart" uri="{C3380CC4-5D6E-409C-BE32-E72D297353CC}">
                <c16:uniqueId val="{00000001-E5C2-E242-A094-89E8E3E0AC8C}"/>
              </c:ext>
            </c:extLst>
          </c:dPt>
          <c:dPt>
            <c:idx val="1"/>
            <c:bubble3D val="0"/>
            <c:spPr>
              <a:solidFill>
                <a:schemeClr val="bg2">
                  <a:lumMod val="90000"/>
                </a:schemeClr>
              </a:solidFill>
              <a:ln w="19050">
                <a:noFill/>
              </a:ln>
              <a:effectLst/>
            </c:spPr>
            <c:extLst>
              <c:ext xmlns:c16="http://schemas.microsoft.com/office/drawing/2014/chart" uri="{C3380CC4-5D6E-409C-BE32-E72D297353CC}">
                <c16:uniqueId val="{00000001-7393-7049-8CA0-665D11EF68A0}"/>
              </c:ext>
            </c:extLst>
          </c:dPt>
          <c:cat>
            <c:strRef>
              <c:f>Sheet1!$A$2:$A$3</c:f>
              <c:strCache>
                <c:ptCount val="2"/>
                <c:pt idx="0">
                  <c:v>1st Qtr</c:v>
                </c:pt>
                <c:pt idx="1">
                  <c:v>2nd Qtr</c:v>
                </c:pt>
              </c:strCache>
            </c:strRef>
          </c:cat>
          <c:val>
            <c:numRef>
              <c:f>Sheet1!$B$2:$B$3</c:f>
              <c:numCache>
                <c:formatCode>General</c:formatCode>
                <c:ptCount val="2"/>
                <c:pt idx="0">
                  <c:v>0.49</c:v>
                </c:pt>
                <c:pt idx="1">
                  <c:v>0.51</c:v>
                </c:pt>
              </c:numCache>
            </c:numRef>
          </c:val>
          <c:extLst>
            <c:ext xmlns:c16="http://schemas.microsoft.com/office/drawing/2014/chart" uri="{C3380CC4-5D6E-409C-BE32-E72D297353CC}">
              <c16:uniqueId val="{00000000-7393-7049-8CA0-665D11EF68A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5178036594392"/>
          <c:y val="8.0219308219005026E-2"/>
          <c:w val="0.66808830173816092"/>
          <c:h val="0.88301350884728436"/>
        </c:manualLayout>
      </c:layout>
      <c:pieChart>
        <c:varyColors val="1"/>
        <c:ser>
          <c:idx val="0"/>
          <c:order val="0"/>
          <c:tx>
            <c:strRef>
              <c:f>Sheet1!$B$1</c:f>
              <c:strCache>
                <c:ptCount val="1"/>
                <c:pt idx="0">
                  <c:v>Sales</c:v>
                </c:pt>
              </c:strCache>
            </c:strRef>
          </c:tx>
          <c:spPr>
            <a:ln>
              <a:noFill/>
            </a:ln>
          </c:spPr>
          <c:dPt>
            <c:idx val="0"/>
            <c:bubble3D val="0"/>
            <c:spPr>
              <a:solidFill>
                <a:schemeClr val="tx1"/>
              </a:solidFill>
              <a:ln w="19050">
                <a:noFill/>
              </a:ln>
              <a:effectLst/>
            </c:spPr>
            <c:extLst>
              <c:ext xmlns:c16="http://schemas.microsoft.com/office/drawing/2014/chart" uri="{C3380CC4-5D6E-409C-BE32-E72D297353CC}">
                <c16:uniqueId val="{00000001-92E5-EB4B-9DF7-CF3692174BAB}"/>
              </c:ext>
            </c:extLst>
          </c:dPt>
          <c:dPt>
            <c:idx val="1"/>
            <c:bubble3D val="0"/>
            <c:spPr>
              <a:solidFill>
                <a:schemeClr val="bg2"/>
              </a:solidFill>
              <a:ln w="19050">
                <a:noFill/>
              </a:ln>
              <a:effectLst/>
            </c:spPr>
            <c:extLst>
              <c:ext xmlns:c16="http://schemas.microsoft.com/office/drawing/2014/chart" uri="{C3380CC4-5D6E-409C-BE32-E72D297353CC}">
                <c16:uniqueId val="{00000002-92E5-EB4B-9DF7-CF3692174BAB}"/>
              </c:ext>
            </c:extLst>
          </c:dPt>
          <c:dPt>
            <c:idx val="2"/>
            <c:bubble3D val="0"/>
            <c:spPr>
              <a:solidFill>
                <a:schemeClr val="accent4"/>
              </a:solidFill>
              <a:ln w="19050">
                <a:noFill/>
              </a:ln>
              <a:effectLst/>
            </c:spPr>
            <c:extLst>
              <c:ext xmlns:c16="http://schemas.microsoft.com/office/drawing/2014/chart" uri="{C3380CC4-5D6E-409C-BE32-E72D297353CC}">
                <c16:uniqueId val="{00000003-92E5-EB4B-9DF7-CF3692174BAB}"/>
              </c:ext>
            </c:extLst>
          </c:dPt>
          <c:dPt>
            <c:idx val="3"/>
            <c:bubble3D val="0"/>
            <c:spPr>
              <a:solidFill>
                <a:schemeClr val="accent5"/>
              </a:solidFill>
              <a:ln w="19050">
                <a:noFill/>
              </a:ln>
              <a:effectLst/>
            </c:spPr>
            <c:extLst>
              <c:ext xmlns:c16="http://schemas.microsoft.com/office/drawing/2014/chart" uri="{C3380CC4-5D6E-409C-BE32-E72D297353CC}">
                <c16:uniqueId val="{00000004-92E5-EB4B-9DF7-CF3692174BAB}"/>
              </c:ext>
            </c:extLst>
          </c:dPt>
          <c:dPt>
            <c:idx val="4"/>
            <c:bubble3D val="0"/>
            <c:spPr>
              <a:solidFill>
                <a:schemeClr val="accent2"/>
              </a:solidFill>
              <a:ln w="19050">
                <a:noFill/>
              </a:ln>
              <a:effectLst/>
            </c:spPr>
            <c:extLst>
              <c:ext xmlns:c16="http://schemas.microsoft.com/office/drawing/2014/chart" uri="{C3380CC4-5D6E-409C-BE32-E72D297353CC}">
                <c16:uniqueId val="{00000005-92E5-EB4B-9DF7-CF3692174BAB}"/>
              </c:ext>
            </c:extLst>
          </c:dPt>
          <c:dPt>
            <c:idx val="5"/>
            <c:bubble3D val="0"/>
            <c:spPr>
              <a:solidFill>
                <a:schemeClr val="accent3"/>
              </a:solidFill>
              <a:ln w="19050">
                <a:noFill/>
              </a:ln>
              <a:effectLst/>
            </c:spPr>
            <c:extLst>
              <c:ext xmlns:c16="http://schemas.microsoft.com/office/drawing/2014/chart" uri="{C3380CC4-5D6E-409C-BE32-E72D297353CC}">
                <c16:uniqueId val="{00000006-92E5-EB4B-9DF7-CF3692174BAB}"/>
              </c:ext>
            </c:extLst>
          </c:dPt>
          <c:dLbls>
            <c:dLbl>
              <c:idx val="0"/>
              <c:layout>
                <c:manualLayout>
                  <c:x val="-0.22986998789506088"/>
                  <c:y val="0.20069126054488912"/>
                </c:manualLayout>
              </c:layout>
              <c:tx>
                <c:rich>
                  <a:bodyPr rot="0" spcFirstLastPara="1" vertOverflow="clip" horzOverflow="clip" vert="horz" wrap="square" lIns="38100" tIns="19050" rIns="38100" bIns="19050" anchor="ctr" anchorCtr="1">
                    <a:spAutoFit/>
                  </a:bodyPr>
                  <a:lstStyle/>
                  <a:p>
                    <a:pPr>
                      <a:defRPr sz="1197" b="0" i="0" u="none" strike="noStrike" kern="1200" baseline="0">
                        <a:solidFill>
                          <a:schemeClr val="bg1"/>
                        </a:solidFill>
                        <a:latin typeface="Karla" panose="020B0004030503030003" pitchFamily="34" charset="77"/>
                        <a:ea typeface="+mn-ea"/>
                        <a:cs typeface="+mn-cs"/>
                      </a:defRPr>
                    </a:pPr>
                    <a:fld id="{9AC854A8-C27B-104F-A673-CBAF20A559A1}" type="CATEGORYNAME">
                      <a:rPr lang="en-US">
                        <a:solidFill>
                          <a:schemeClr val="bg1"/>
                        </a:solidFill>
                      </a:rPr>
                      <a:pPr>
                        <a:defRPr>
                          <a:solidFill>
                            <a:schemeClr val="bg1"/>
                          </a:solidFill>
                          <a:latin typeface="Karla" panose="020B0004030503030003" pitchFamily="34" charset="77"/>
                        </a:defRPr>
                      </a:pPr>
                      <a:t>[CATEGORY NAME]</a:t>
                    </a:fld>
                    <a:r>
                      <a:rPr lang="en-US" baseline="0">
                        <a:solidFill>
                          <a:schemeClr val="bg1"/>
                        </a:solidFill>
                      </a:rPr>
                      <a:t>
</a:t>
                    </a:r>
                    <a:fld id="{4C0534FD-BADE-1245-9F94-C03F29B53FA3}" type="PERCENTAGE">
                      <a:rPr lang="en-US" sz="1600" b="1" baseline="0">
                        <a:solidFill>
                          <a:schemeClr val="bg1"/>
                        </a:solidFill>
                      </a:rPr>
                      <a:pPr>
                        <a:defRPr>
                          <a:solidFill>
                            <a:schemeClr val="bg1"/>
                          </a:solidFill>
                          <a:latin typeface="Karla" panose="020B0004030503030003" pitchFamily="34" charset="77"/>
                        </a:defRPr>
                      </a:pPr>
                      <a:t>[PERCENTAGE]</a:t>
                    </a:fld>
                    <a:endParaRPr lang="en-US" baseline="0">
                      <a:solidFill>
                        <a:schemeClr val="bg1"/>
                      </a:solidFill>
                    </a:endParaRPr>
                  </a:p>
                </c:rich>
              </c:tx>
              <c:spPr>
                <a:no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bg1"/>
                      </a:solidFill>
                      <a:latin typeface="Karla" panose="020B0004030503030003" pitchFamily="34" charset="77"/>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1-92E5-EB4B-9DF7-CF3692174BAB}"/>
                </c:ext>
              </c:extLst>
            </c:dLbl>
            <c:dLbl>
              <c:idx val="1"/>
              <c:layout>
                <c:manualLayout>
                  <c:x val="-0.1693833251326137"/>
                  <c:y val="-0.24160524404551295"/>
                </c:manualLayout>
              </c:layout>
              <c:tx>
                <c:rich>
                  <a:bodyPr/>
                  <a:lstStyle/>
                  <a:p>
                    <a:fld id="{98888441-17E1-0045-8065-0F5B4FD47AC5}" type="CATEGORYNAME">
                      <a:rPr lang="en-US"/>
                      <a:pPr/>
                      <a:t>[CATEGORY NAME]</a:t>
                    </a:fld>
                    <a:r>
                      <a:rPr lang="en-US" baseline="0"/>
                      <a:t>
</a:t>
                    </a:r>
                    <a:fld id="{639AD521-AEAA-334E-BDD2-C628565C645B}" type="PERCENTAGE">
                      <a:rPr lang="en-US" sz="1600" b="1" baseline="0"/>
                      <a:pPr/>
                      <a:t>[PERCENTAGE]</a:t>
                    </a:fld>
                    <a:endParaRPr lang="en-US" baseline="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2E5-EB4B-9DF7-CF3692174BAB}"/>
                </c:ext>
              </c:extLst>
            </c:dLbl>
            <c:dLbl>
              <c:idx val="2"/>
              <c:layout>
                <c:manualLayout>
                  <c:x val="0.21775688447260275"/>
                  <c:y val="-0.16799096196701377"/>
                </c:manualLayout>
              </c:layout>
              <c:tx>
                <c:rich>
                  <a:bodyPr/>
                  <a:lstStyle/>
                  <a:p>
                    <a:fld id="{0285583C-965E-624B-9273-36EC1C470DBC}" type="CATEGORYNAME">
                      <a:rPr lang="en-US">
                        <a:solidFill>
                          <a:schemeClr val="bg1"/>
                        </a:solidFill>
                      </a:rPr>
                      <a:pPr/>
                      <a:t>[CATEGORY NAME]</a:t>
                    </a:fld>
                    <a:r>
                      <a:rPr lang="en-US" baseline="0"/>
                      <a:t>
</a:t>
                    </a:r>
                    <a:fld id="{79747277-C63D-2C43-8E94-78F81FED19B9}" type="PERCENTAGE">
                      <a:rPr lang="en-US" sz="1600" b="1" baseline="0">
                        <a:solidFill>
                          <a:schemeClr val="bg1"/>
                        </a:solidFill>
                      </a:rPr>
                      <a:pPr/>
                      <a:t>[PERCENTAGE]</a:t>
                    </a:fld>
                    <a:endParaRPr lang="en-US" baseline="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2E5-EB4B-9DF7-CF3692174BAB}"/>
                </c:ext>
              </c:extLst>
            </c:dLbl>
            <c:dLbl>
              <c:idx val="3"/>
              <c:layout>
                <c:manualLayout>
                  <c:x val="0.18030873469234956"/>
                  <c:y val="0.12527893132708859"/>
                </c:manualLayout>
              </c:layout>
              <c:tx>
                <c:rich>
                  <a:bodyPr/>
                  <a:lstStyle/>
                  <a:p>
                    <a:fld id="{3409119C-50DB-734D-BA0F-1565C3A26773}" type="CATEGORYNAME">
                      <a:rPr lang="en-US">
                        <a:solidFill>
                          <a:schemeClr val="bg1"/>
                        </a:solidFill>
                      </a:rPr>
                      <a:pPr/>
                      <a:t>[CATEGORY NAME]</a:t>
                    </a:fld>
                    <a:r>
                      <a:rPr lang="en-US" baseline="0">
                        <a:solidFill>
                          <a:schemeClr val="bg1"/>
                        </a:solidFill>
                      </a:rPr>
                      <a:t>
</a:t>
                    </a:r>
                    <a:fld id="{222F8AEC-40A8-874E-A7BC-C3078BB4ECE3}" type="PERCENTAGE">
                      <a:rPr lang="en-US" sz="1600" b="1" baseline="0">
                        <a:solidFill>
                          <a:schemeClr val="bg1"/>
                        </a:solidFill>
                      </a:rPr>
                      <a:pPr/>
                      <a:t>[PERCENTAGE]</a:t>
                    </a:fld>
                    <a:endParaRPr lang="en-US" baseline="0">
                      <a:solidFill>
                        <a:schemeClr val="bg1"/>
                      </a:solidFill>
                    </a:endParaRPr>
                  </a:p>
                </c:rich>
              </c:tx>
              <c:dLblPos val="bestFit"/>
              <c:showLegendKey val="0"/>
              <c:showVal val="0"/>
              <c:showCatName val="1"/>
              <c:showSerName val="0"/>
              <c:showPercent val="1"/>
              <c:showBubbleSize val="0"/>
              <c:extLst>
                <c:ext xmlns:c15="http://schemas.microsoft.com/office/drawing/2012/chart" uri="{CE6537A1-D6FC-4f65-9D91-7224C49458BB}">
                  <c15:layout>
                    <c:manualLayout>
                      <c:w val="0.23613373140177343"/>
                      <c:h val="0.14319223821672655"/>
                    </c:manualLayout>
                  </c15:layout>
                  <c15:dlblFieldTable/>
                  <c15:showDataLabelsRange val="0"/>
                </c:ext>
                <c:ext xmlns:c16="http://schemas.microsoft.com/office/drawing/2014/chart" uri="{C3380CC4-5D6E-409C-BE32-E72D297353CC}">
                  <c16:uniqueId val="{00000004-92E5-EB4B-9DF7-CF3692174BAB}"/>
                </c:ext>
              </c:extLst>
            </c:dLbl>
            <c:dLbl>
              <c:idx val="4"/>
              <c:layout>
                <c:manualLayout>
                  <c:x val="5.47468227770391E-2"/>
                  <c:y val="1.4550239917565191E-3"/>
                </c:manualLayout>
              </c:layout>
              <c:tx>
                <c:rich>
                  <a:bodyPr rot="0" spcFirstLastPara="1" vertOverflow="clip" horzOverflow="clip" vert="horz" wrap="square" lIns="38100" tIns="19050" rIns="38100" bIns="19050" anchor="ctr" anchorCtr="1">
                    <a:noAutofit/>
                  </a:bodyPr>
                  <a:lstStyle/>
                  <a:p>
                    <a:pPr>
                      <a:defRPr sz="1197" b="0" i="0" u="none" strike="noStrike" kern="1200" baseline="0">
                        <a:solidFill>
                          <a:schemeClr val="tx2"/>
                        </a:solidFill>
                        <a:latin typeface="Karla" panose="020B0004030503030003" pitchFamily="34" charset="77"/>
                        <a:ea typeface="+mn-ea"/>
                        <a:cs typeface="+mn-cs"/>
                      </a:defRPr>
                    </a:pPr>
                    <a:fld id="{39D02D13-1A0C-AB45-902C-39B45C4D8C75}" type="CATEGORYNAME">
                      <a:rPr lang="en-US"/>
                      <a:pPr>
                        <a:defRPr>
                          <a:solidFill>
                            <a:schemeClr val="tx2"/>
                          </a:solidFill>
                          <a:latin typeface="Karla" panose="020B0004030503030003" pitchFamily="34" charset="77"/>
                        </a:defRPr>
                      </a:pPr>
                      <a:t>[CATEGORY NAME]</a:t>
                    </a:fld>
                    <a:r>
                      <a:rPr lang="en-US" baseline="0"/>
                      <a:t>
</a:t>
                    </a:r>
                    <a:fld id="{246B1465-4DD6-944A-A1B3-24A0A441C83B}" type="PERCENTAGE">
                      <a:rPr lang="en-US" sz="1600" b="1" baseline="0"/>
                      <a:pPr>
                        <a:defRPr>
                          <a:solidFill>
                            <a:schemeClr val="tx2"/>
                          </a:solidFill>
                          <a:latin typeface="Karla" panose="020B0004030503030003" pitchFamily="34" charset="77"/>
                        </a:defRPr>
                      </a:pPr>
                      <a:t>[PERCENTAGE]</a:t>
                    </a:fld>
                    <a:endParaRPr lang="en-US" baseline="0"/>
                  </a:p>
                </c:rich>
              </c:tx>
              <c:spPr>
                <a:noFill/>
                <a:ln>
                  <a:noFill/>
                </a:ln>
                <a:effectLst/>
              </c:spPr>
              <c:txPr>
                <a:bodyPr rot="0" spcFirstLastPara="1" vertOverflow="clip" horzOverflow="clip" vert="horz" wrap="square" lIns="38100" tIns="19050" rIns="38100" bIns="19050" anchor="ctr" anchorCtr="1">
                  <a:noAutofit/>
                </a:bodyPr>
                <a:lstStyle/>
                <a:p>
                  <a:pPr>
                    <a:defRPr sz="1197" b="0" i="0" u="none" strike="noStrike" kern="1200" baseline="0">
                      <a:solidFill>
                        <a:schemeClr val="tx2"/>
                      </a:solidFill>
                      <a:latin typeface="Karla" panose="020B0004030503030003" pitchFamily="34" charset="77"/>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9000791928659913"/>
                      <c:h val="0.19679969211096421"/>
                    </c:manualLayout>
                  </c15:layout>
                  <c15:dlblFieldTable/>
                  <c15:showDataLabelsRange val="0"/>
                </c:ext>
                <c:ext xmlns:c16="http://schemas.microsoft.com/office/drawing/2014/chart" uri="{C3380CC4-5D6E-409C-BE32-E72D297353CC}">
                  <c16:uniqueId val="{00000005-92E5-EB4B-9DF7-CF3692174BAB}"/>
                </c:ext>
              </c:extLst>
            </c:dLbl>
            <c:dLbl>
              <c:idx val="5"/>
              <c:layout>
                <c:manualLayout>
                  <c:x val="3.5765226705259698E-3"/>
                  <c:y val="0"/>
                </c:manualLayout>
              </c:layout>
              <c:tx>
                <c:rich>
                  <a:bodyPr/>
                  <a:lstStyle/>
                  <a:p>
                    <a:fld id="{45EBBBD2-993E-8143-B683-9595A5251430}" type="CATEGORYNAME">
                      <a:rPr lang="en-US"/>
                      <a:pPr/>
                      <a:t>[CATEGORY NAME]</a:t>
                    </a:fld>
                    <a:r>
                      <a:rPr lang="en-US" baseline="0"/>
                      <a:t>
</a:t>
                    </a:r>
                    <a:fld id="{E168D260-AB9F-8F43-B828-EE0DBF255EC2}" type="PERCENTAGE">
                      <a:rPr lang="en-US" sz="1600" b="1" baseline="0"/>
                      <a:pPr/>
                      <a:t>[PERCENTAGE]</a:t>
                    </a:fld>
                    <a:endParaRPr lang="en-US" baseline="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92E5-EB4B-9DF7-CF3692174BAB}"/>
                </c:ext>
              </c:extLst>
            </c:dLbl>
            <c:spPr>
              <a:no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tx2"/>
                    </a:solidFill>
                    <a:latin typeface="Karla" panose="020B0004030503030003" pitchFamily="34" charset="77"/>
                    <a:ea typeface="+mn-ea"/>
                    <a:cs typeface="+mn-cs"/>
                  </a:defRPr>
                </a:pPr>
                <a:endParaRPr lang="en-US"/>
              </a:p>
            </c:txPr>
            <c:dLblPos val="ct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Sheet1!$A$2:$A$7</c:f>
              <c:strCache>
                <c:ptCount val="6"/>
                <c:pt idx="0">
                  <c:v>Membership</c:v>
                </c:pt>
                <c:pt idx="1">
                  <c:v>Distribution</c:v>
                </c:pt>
                <c:pt idx="2">
                  <c:v>Underwriting</c:v>
                </c:pt>
                <c:pt idx="3">
                  <c:v>CPB &amp; Federal</c:v>
                </c:pt>
                <c:pt idx="4">
                  <c:v>Non-Fed Grants</c:v>
                </c:pt>
                <c:pt idx="5">
                  <c:v>Other</c:v>
                </c:pt>
              </c:strCache>
            </c:strRef>
          </c:cat>
          <c:val>
            <c:numRef>
              <c:f>Sheet1!$B$2:$B$7</c:f>
              <c:numCache>
                <c:formatCode>General</c:formatCode>
                <c:ptCount val="6"/>
                <c:pt idx="0">
                  <c:v>0.28999999999999998</c:v>
                </c:pt>
                <c:pt idx="1">
                  <c:v>0.27</c:v>
                </c:pt>
                <c:pt idx="2">
                  <c:v>0.2</c:v>
                </c:pt>
                <c:pt idx="3">
                  <c:v>0.14000000000000001</c:v>
                </c:pt>
                <c:pt idx="4">
                  <c:v>7.0000000000000007E-2</c:v>
                </c:pt>
                <c:pt idx="5">
                  <c:v>0.04</c:v>
                </c:pt>
              </c:numCache>
            </c:numRef>
          </c:val>
          <c:extLst>
            <c:ext xmlns:c16="http://schemas.microsoft.com/office/drawing/2014/chart" uri="{C3380CC4-5D6E-409C-BE32-E72D297353CC}">
              <c16:uniqueId val="{00000000-92E5-EB4B-9DF7-CF3692174BAB}"/>
            </c:ext>
          </c:extLst>
        </c:ser>
        <c:dLbls>
          <c:dLblPos val="ctr"/>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olidFill>
              <a:schemeClr val="tx1"/>
            </a:solidFill>
            <a:ln>
              <a:noFill/>
            </a:ln>
          </c:spPr>
          <c:dPt>
            <c:idx val="0"/>
            <c:bubble3D val="0"/>
            <c:spPr>
              <a:solidFill>
                <a:srgbClr val="65BAAF"/>
              </a:solidFill>
              <a:ln w="19050">
                <a:noFill/>
              </a:ln>
              <a:effectLst/>
            </c:spPr>
            <c:extLst>
              <c:ext xmlns:c16="http://schemas.microsoft.com/office/drawing/2014/chart" uri="{C3380CC4-5D6E-409C-BE32-E72D297353CC}">
                <c16:uniqueId val="{00000001-B3AB-417D-B5DD-5D4993D68FC9}"/>
              </c:ext>
            </c:extLst>
          </c:dPt>
          <c:dPt>
            <c:idx val="1"/>
            <c:bubble3D val="0"/>
            <c:spPr>
              <a:noFill/>
              <a:ln w="19050">
                <a:noFill/>
              </a:ln>
              <a:effectLst/>
            </c:spPr>
            <c:extLst>
              <c:ext xmlns:c16="http://schemas.microsoft.com/office/drawing/2014/chart" uri="{C3380CC4-5D6E-409C-BE32-E72D297353CC}">
                <c16:uniqueId val="{00000003-B3AB-417D-B5DD-5D4993D68FC9}"/>
              </c:ext>
            </c:extLst>
          </c:dPt>
          <c:cat>
            <c:strRef>
              <c:f>Sheet1!$A$2:$A$3</c:f>
              <c:strCache>
                <c:ptCount val="2"/>
                <c:pt idx="0">
                  <c:v>1st Qtr</c:v>
                </c:pt>
                <c:pt idx="1">
                  <c:v>2nd Qtr</c:v>
                </c:pt>
              </c:strCache>
            </c:strRef>
          </c:cat>
          <c:val>
            <c:numRef>
              <c:f>Sheet1!$B$2:$B$3</c:f>
              <c:numCache>
                <c:formatCode>General</c:formatCode>
                <c:ptCount val="2"/>
                <c:pt idx="0">
                  <c:v>58</c:v>
                </c:pt>
                <c:pt idx="1">
                  <c:v>42</c:v>
                </c:pt>
              </c:numCache>
            </c:numRef>
          </c:val>
          <c:extLst>
            <c:ext xmlns:c16="http://schemas.microsoft.com/office/drawing/2014/chart" uri="{C3380CC4-5D6E-409C-BE32-E72D297353CC}">
              <c16:uniqueId val="{00000004-B3AB-417D-B5DD-5D4993D68FC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olidFill>
              <a:schemeClr val="tx1"/>
            </a:solidFill>
            <a:ln>
              <a:noFill/>
            </a:ln>
          </c:spPr>
          <c:dPt>
            <c:idx val="0"/>
            <c:bubble3D val="0"/>
            <c:spPr>
              <a:solidFill>
                <a:srgbClr val="D9E1E2"/>
              </a:solidFill>
              <a:ln w="19050">
                <a:noFill/>
              </a:ln>
              <a:effectLst/>
            </c:spPr>
            <c:extLst>
              <c:ext xmlns:c16="http://schemas.microsoft.com/office/drawing/2014/chart" uri="{C3380CC4-5D6E-409C-BE32-E72D297353CC}">
                <c16:uniqueId val="{00000001-1F3D-408B-B026-02F668D5BE6D}"/>
              </c:ext>
            </c:extLst>
          </c:dPt>
          <c:dPt>
            <c:idx val="1"/>
            <c:bubble3D val="0"/>
            <c:spPr>
              <a:noFill/>
              <a:ln w="19050">
                <a:noFill/>
              </a:ln>
              <a:effectLst/>
            </c:spPr>
            <c:extLst>
              <c:ext xmlns:c16="http://schemas.microsoft.com/office/drawing/2014/chart" uri="{C3380CC4-5D6E-409C-BE32-E72D297353CC}">
                <c16:uniqueId val="{00000003-1F3D-408B-B026-02F668D5BE6D}"/>
              </c:ext>
            </c:extLst>
          </c:dPt>
          <c:cat>
            <c:strRef>
              <c:f>Sheet1!$A$2:$A$3</c:f>
              <c:strCache>
                <c:ptCount val="2"/>
                <c:pt idx="0">
                  <c:v>1st Qtr</c:v>
                </c:pt>
                <c:pt idx="1">
                  <c:v>2nd Qtr</c:v>
                </c:pt>
              </c:strCache>
            </c:strRef>
          </c:cat>
          <c:val>
            <c:numRef>
              <c:f>Sheet1!$B$2:$B$3</c:f>
              <c:numCache>
                <c:formatCode>General</c:formatCode>
                <c:ptCount val="2"/>
                <c:pt idx="0">
                  <c:v>58</c:v>
                </c:pt>
                <c:pt idx="1">
                  <c:v>42</c:v>
                </c:pt>
              </c:numCache>
            </c:numRef>
          </c:val>
          <c:extLst>
            <c:ext xmlns:c16="http://schemas.microsoft.com/office/drawing/2014/chart" uri="{C3380CC4-5D6E-409C-BE32-E72D297353CC}">
              <c16:uniqueId val="{00000004-1F3D-408B-B026-02F668D5BE6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olidFill>
              <a:schemeClr val="tx1"/>
            </a:solidFill>
            <a:ln>
              <a:noFill/>
            </a:ln>
          </c:spPr>
          <c:dPt>
            <c:idx val="0"/>
            <c:bubble3D val="0"/>
            <c:spPr>
              <a:solidFill>
                <a:srgbClr val="6B8E92"/>
              </a:solidFill>
              <a:ln w="19050">
                <a:noFill/>
              </a:ln>
              <a:effectLst/>
            </c:spPr>
            <c:extLst>
              <c:ext xmlns:c16="http://schemas.microsoft.com/office/drawing/2014/chart" uri="{C3380CC4-5D6E-409C-BE32-E72D297353CC}">
                <c16:uniqueId val="{00000001-EF18-482E-81C6-0FEEC782E6CF}"/>
              </c:ext>
            </c:extLst>
          </c:dPt>
          <c:dPt>
            <c:idx val="1"/>
            <c:bubble3D val="0"/>
            <c:spPr>
              <a:noFill/>
              <a:ln w="19050">
                <a:noFill/>
              </a:ln>
              <a:effectLst/>
            </c:spPr>
            <c:extLst>
              <c:ext xmlns:c16="http://schemas.microsoft.com/office/drawing/2014/chart" uri="{C3380CC4-5D6E-409C-BE32-E72D297353CC}">
                <c16:uniqueId val="{00000003-EF18-482E-81C6-0FEEC782E6CF}"/>
              </c:ext>
            </c:extLst>
          </c:dPt>
          <c:cat>
            <c:strRef>
              <c:f>Sheet1!$A$2:$A$3</c:f>
              <c:strCache>
                <c:ptCount val="2"/>
                <c:pt idx="0">
                  <c:v>1st Qtr</c:v>
                </c:pt>
                <c:pt idx="1">
                  <c:v>2nd Qtr</c:v>
                </c:pt>
              </c:strCache>
            </c:strRef>
          </c:cat>
          <c:val>
            <c:numRef>
              <c:f>Sheet1!$B$2:$B$3</c:f>
              <c:numCache>
                <c:formatCode>General</c:formatCode>
                <c:ptCount val="2"/>
                <c:pt idx="0">
                  <c:v>43</c:v>
                </c:pt>
                <c:pt idx="1">
                  <c:v>57</c:v>
                </c:pt>
              </c:numCache>
            </c:numRef>
          </c:val>
          <c:extLst>
            <c:ext xmlns:c16="http://schemas.microsoft.com/office/drawing/2014/chart" uri="{C3380CC4-5D6E-409C-BE32-E72D297353CC}">
              <c16:uniqueId val="{00000004-EF18-482E-81C6-0FEEC782E6C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olidFill>
              <a:schemeClr val="tx1"/>
            </a:solidFill>
            <a:ln>
              <a:noFill/>
            </a:ln>
          </c:spPr>
          <c:dPt>
            <c:idx val="0"/>
            <c:bubble3D val="0"/>
            <c:spPr>
              <a:solidFill>
                <a:srgbClr val="254A5D"/>
              </a:solidFill>
              <a:ln w="19050">
                <a:noFill/>
              </a:ln>
              <a:effectLst/>
            </c:spPr>
            <c:extLst>
              <c:ext xmlns:c16="http://schemas.microsoft.com/office/drawing/2014/chart" uri="{C3380CC4-5D6E-409C-BE32-E72D297353CC}">
                <c16:uniqueId val="{00000001-2024-4591-BED0-BC2F1B27097B}"/>
              </c:ext>
            </c:extLst>
          </c:dPt>
          <c:dPt>
            <c:idx val="1"/>
            <c:bubble3D val="0"/>
            <c:spPr>
              <a:noFill/>
              <a:ln w="19050">
                <a:noFill/>
              </a:ln>
              <a:effectLst/>
            </c:spPr>
            <c:extLst>
              <c:ext xmlns:c16="http://schemas.microsoft.com/office/drawing/2014/chart" uri="{C3380CC4-5D6E-409C-BE32-E72D297353CC}">
                <c16:uniqueId val="{00000003-2024-4591-BED0-BC2F1B27097B}"/>
              </c:ext>
            </c:extLst>
          </c:dPt>
          <c:cat>
            <c:strRef>
              <c:f>Sheet1!$A$2:$A$3</c:f>
              <c:strCache>
                <c:ptCount val="2"/>
                <c:pt idx="0">
                  <c:v>1st Qtr</c:v>
                </c:pt>
                <c:pt idx="1">
                  <c:v>2nd Qtr</c:v>
                </c:pt>
              </c:strCache>
            </c:strRef>
          </c:cat>
          <c:val>
            <c:numRef>
              <c:f>Sheet1!$B$2:$B$3</c:f>
              <c:numCache>
                <c:formatCode>General</c:formatCode>
                <c:ptCount val="2"/>
                <c:pt idx="0">
                  <c:v>66</c:v>
                </c:pt>
                <c:pt idx="1">
                  <c:v>34</c:v>
                </c:pt>
              </c:numCache>
            </c:numRef>
          </c:val>
          <c:extLst>
            <c:ext xmlns:c16="http://schemas.microsoft.com/office/drawing/2014/chart" uri="{C3380CC4-5D6E-409C-BE32-E72D297353CC}">
              <c16:uniqueId val="{00000004-2024-4591-BED0-BC2F1B27097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spPr>
            <a:solidFill>
              <a:srgbClr val="254A5D"/>
            </a:solidFill>
            <a:ln>
              <a:noFill/>
            </a:ln>
            <a:effectLst/>
          </c:spPr>
          <c:invertIfNegative val="0"/>
          <c:dPt>
            <c:idx val="0"/>
            <c:invertIfNegative val="0"/>
            <c:bubble3D val="0"/>
            <c:spPr>
              <a:solidFill>
                <a:srgbClr val="254A5D"/>
              </a:solidFill>
              <a:ln>
                <a:noFill/>
              </a:ln>
              <a:effectLst/>
            </c:spPr>
            <c:extLst>
              <c:ext xmlns:c16="http://schemas.microsoft.com/office/drawing/2014/chart" uri="{C3380CC4-5D6E-409C-BE32-E72D297353CC}">
                <c16:uniqueId val="{00000001-AA83-49E4-8642-9BA86A4C3D62}"/>
              </c:ext>
            </c:extLst>
          </c:dPt>
          <c:dPt>
            <c:idx val="1"/>
            <c:invertIfNegative val="0"/>
            <c:bubble3D val="0"/>
            <c:spPr>
              <a:solidFill>
                <a:srgbClr val="254A5D"/>
              </a:solidFill>
              <a:ln>
                <a:noFill/>
              </a:ln>
              <a:effectLst/>
            </c:spPr>
            <c:extLst>
              <c:ext xmlns:c16="http://schemas.microsoft.com/office/drawing/2014/chart" uri="{C3380CC4-5D6E-409C-BE32-E72D297353CC}">
                <c16:uniqueId val="{00000003-AA83-49E4-8642-9BA86A4C3D62}"/>
              </c:ext>
            </c:extLst>
          </c:dPt>
          <c:dPt>
            <c:idx val="2"/>
            <c:invertIfNegative val="0"/>
            <c:bubble3D val="0"/>
            <c:spPr>
              <a:solidFill>
                <a:srgbClr val="254A5D"/>
              </a:solidFill>
              <a:ln>
                <a:noFill/>
              </a:ln>
              <a:effectLst/>
            </c:spPr>
            <c:extLst>
              <c:ext xmlns:c16="http://schemas.microsoft.com/office/drawing/2014/chart" uri="{C3380CC4-5D6E-409C-BE32-E72D297353CC}">
                <c16:uniqueId val="{00000005-AA83-49E4-8642-9BA86A4C3D62}"/>
              </c:ext>
            </c:extLst>
          </c:dPt>
          <c:dPt>
            <c:idx val="3"/>
            <c:invertIfNegative val="0"/>
            <c:bubble3D val="0"/>
            <c:spPr>
              <a:solidFill>
                <a:srgbClr val="254A5D"/>
              </a:solidFill>
              <a:ln>
                <a:noFill/>
              </a:ln>
              <a:effectLst/>
            </c:spPr>
            <c:extLst>
              <c:ext xmlns:c16="http://schemas.microsoft.com/office/drawing/2014/chart" uri="{C3380CC4-5D6E-409C-BE32-E72D297353CC}">
                <c16:uniqueId val="{00000007-AA83-49E4-8642-9BA86A4C3D62}"/>
              </c:ext>
            </c:extLst>
          </c:dPt>
          <c:dLbls>
            <c:numFmt formatCode="0%" sourceLinked="0"/>
            <c:spPr>
              <a:noFill/>
              <a:ln>
                <a:noFill/>
              </a:ln>
              <a:effectLst/>
            </c:spPr>
            <c:txPr>
              <a:bodyPr rot="0" spcFirstLastPara="1" vertOverflow="ellipsis" vert="horz" wrap="square" anchor="ctr" anchorCtr="1"/>
              <a:lstStyle/>
              <a:p>
                <a:pPr>
                  <a:defRPr sz="1400" b="1" i="0" u="none" strike="noStrike" kern="1200" baseline="0">
                    <a:solidFill>
                      <a:schemeClr val="bg2">
                        <a:lumMod val="25000"/>
                      </a:schemeClr>
                    </a:solidFill>
                    <a:latin typeface="Karla" panose="020B0004030503030003" pitchFamily="34"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Increased</c:v>
                </c:pt>
                <c:pt idx="1">
                  <c:v>N/A (No Subscription Model)</c:v>
                </c:pt>
                <c:pt idx="2">
                  <c:v>Remained About the Same</c:v>
                </c:pt>
                <c:pt idx="3">
                  <c:v>Decreased</c:v>
                </c:pt>
              </c:strCache>
            </c:strRef>
          </c:cat>
          <c:val>
            <c:numRef>
              <c:f>Sheet1!$B$2:$B$5</c:f>
              <c:numCache>
                <c:formatCode>General</c:formatCode>
                <c:ptCount val="4"/>
                <c:pt idx="0">
                  <c:v>0.36</c:v>
                </c:pt>
                <c:pt idx="1">
                  <c:v>0.34</c:v>
                </c:pt>
                <c:pt idx="2">
                  <c:v>0.28000000000000003</c:v>
                </c:pt>
                <c:pt idx="3">
                  <c:v>0.02</c:v>
                </c:pt>
              </c:numCache>
            </c:numRef>
          </c:val>
          <c:extLst>
            <c:ext xmlns:c16="http://schemas.microsoft.com/office/drawing/2014/chart" uri="{C3380CC4-5D6E-409C-BE32-E72D297353CC}">
              <c16:uniqueId val="{00000008-AA83-49E4-8642-9BA86A4C3D62}"/>
            </c:ext>
          </c:extLst>
        </c:ser>
        <c:dLbls>
          <c:showLegendKey val="0"/>
          <c:showVal val="0"/>
          <c:showCatName val="0"/>
          <c:showSerName val="0"/>
          <c:showPercent val="0"/>
          <c:showBubbleSize val="0"/>
        </c:dLbls>
        <c:gapWidth val="208"/>
        <c:overlap val="-40"/>
        <c:axId val="1858767232"/>
        <c:axId val="1996240896"/>
      </c:barChart>
      <c:catAx>
        <c:axId val="1858767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25000"/>
                  </a:schemeClr>
                </a:solidFill>
                <a:latin typeface="Karla" panose="020B0004030503030003" pitchFamily="34" charset="77"/>
                <a:ea typeface="+mn-ea"/>
                <a:cs typeface="+mn-cs"/>
              </a:defRPr>
            </a:pPr>
            <a:endParaRPr lang="en-US"/>
          </a:p>
        </c:txPr>
        <c:crossAx val="1996240896"/>
        <c:crosses val="autoZero"/>
        <c:auto val="1"/>
        <c:lblAlgn val="ctr"/>
        <c:lblOffset val="100"/>
        <c:noMultiLvlLbl val="0"/>
      </c:catAx>
      <c:valAx>
        <c:axId val="1996240896"/>
        <c:scaling>
          <c:orientation val="minMax"/>
        </c:scaling>
        <c:delete val="1"/>
        <c:axPos val="l"/>
        <c:numFmt formatCode="General" sourceLinked="1"/>
        <c:majorTickMark val="none"/>
        <c:minorTickMark val="none"/>
        <c:tickLblPos val="nextTo"/>
        <c:crossAx val="1858767232"/>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tx2"/>
          </a:solidFill>
          <a:latin typeface="Karla" panose="020B0004030503030003" pitchFamily="34" charset="77"/>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407682062064263E-2"/>
          <c:y val="0"/>
          <c:w val="0.96554912305188667"/>
          <c:h val="0.7964345121224824"/>
        </c:manualLayout>
      </c:layout>
      <c:lineChart>
        <c:grouping val="standard"/>
        <c:varyColors val="0"/>
        <c:ser>
          <c:idx val="0"/>
          <c:order val="0"/>
          <c:tx>
            <c:strRef>
              <c:f>Sheet1!$B$1</c:f>
              <c:strCache>
                <c:ptCount val="1"/>
                <c:pt idx="0">
                  <c:v>Current dollars</c:v>
                </c:pt>
              </c:strCache>
            </c:strRef>
          </c:tx>
          <c:spPr>
            <a:ln w="22225" cap="rnd">
              <a:solidFill>
                <a:schemeClr val="tx1"/>
              </a:solidFill>
              <a:prstDash val="sysDot"/>
              <a:round/>
            </a:ln>
            <a:effectLst/>
          </c:spPr>
          <c:marker>
            <c:symbol val="circle"/>
            <c:size val="6"/>
            <c:spPr>
              <a:solidFill>
                <a:schemeClr val="tx1"/>
              </a:solidFill>
              <a:ln w="9525">
                <a:noFill/>
              </a:ln>
              <a:effectLst/>
            </c:spPr>
          </c:marker>
          <c:dPt>
            <c:idx val="1"/>
            <c:marker>
              <c:symbol val="circle"/>
              <c:size val="6"/>
              <c:spPr>
                <a:noFill/>
                <a:ln w="9525">
                  <a:noFill/>
                </a:ln>
                <a:effectLst/>
              </c:spPr>
            </c:marker>
            <c:bubble3D val="0"/>
            <c:extLst>
              <c:ext xmlns:c16="http://schemas.microsoft.com/office/drawing/2014/chart" uri="{C3380CC4-5D6E-409C-BE32-E72D297353CC}">
                <c16:uniqueId val="{00000000-38B4-E943-A092-E1B4851606E7}"/>
              </c:ext>
            </c:extLst>
          </c:dPt>
          <c:dPt>
            <c:idx val="2"/>
            <c:marker>
              <c:symbol val="circle"/>
              <c:size val="6"/>
              <c:spPr>
                <a:noFill/>
                <a:ln w="9525">
                  <a:noFill/>
                </a:ln>
                <a:effectLst/>
              </c:spPr>
            </c:marker>
            <c:bubble3D val="0"/>
            <c:extLst>
              <c:ext xmlns:c16="http://schemas.microsoft.com/office/drawing/2014/chart" uri="{C3380CC4-5D6E-409C-BE32-E72D297353CC}">
                <c16:uniqueId val="{00000001-38B4-E943-A092-E1B4851606E7}"/>
              </c:ext>
            </c:extLst>
          </c:dPt>
          <c:dPt>
            <c:idx val="3"/>
            <c:marker>
              <c:symbol val="circle"/>
              <c:size val="6"/>
              <c:spPr>
                <a:noFill/>
                <a:ln w="9525">
                  <a:noFill/>
                </a:ln>
                <a:effectLst/>
              </c:spPr>
            </c:marker>
            <c:bubble3D val="0"/>
            <c:extLst>
              <c:ext xmlns:c16="http://schemas.microsoft.com/office/drawing/2014/chart" uri="{C3380CC4-5D6E-409C-BE32-E72D297353CC}">
                <c16:uniqueId val="{00000002-38B4-E943-A092-E1B4851606E7}"/>
              </c:ext>
            </c:extLst>
          </c:dPt>
          <c:dPt>
            <c:idx val="4"/>
            <c:marker>
              <c:symbol val="circle"/>
              <c:size val="6"/>
              <c:spPr>
                <a:noFill/>
                <a:ln w="9525">
                  <a:noFill/>
                </a:ln>
                <a:effectLst/>
              </c:spPr>
            </c:marker>
            <c:bubble3D val="0"/>
            <c:extLst>
              <c:ext xmlns:c16="http://schemas.microsoft.com/office/drawing/2014/chart" uri="{C3380CC4-5D6E-409C-BE32-E72D297353CC}">
                <c16:uniqueId val="{00000003-38B4-E943-A092-E1B4851606E7}"/>
              </c:ext>
            </c:extLst>
          </c:dPt>
          <c:dPt>
            <c:idx val="6"/>
            <c:marker>
              <c:symbol val="circle"/>
              <c:size val="6"/>
              <c:spPr>
                <a:noFill/>
                <a:ln w="9525">
                  <a:noFill/>
                </a:ln>
                <a:effectLst/>
              </c:spPr>
            </c:marker>
            <c:bubble3D val="0"/>
            <c:extLst>
              <c:ext xmlns:c16="http://schemas.microsoft.com/office/drawing/2014/chart" uri="{C3380CC4-5D6E-409C-BE32-E72D297353CC}">
                <c16:uniqueId val="{00000004-38B4-E943-A092-E1B4851606E7}"/>
              </c:ext>
            </c:extLst>
          </c:dPt>
          <c:dPt>
            <c:idx val="7"/>
            <c:marker>
              <c:symbol val="circle"/>
              <c:size val="6"/>
              <c:spPr>
                <a:noFill/>
                <a:ln w="9525">
                  <a:noFill/>
                </a:ln>
                <a:effectLst/>
              </c:spPr>
            </c:marker>
            <c:bubble3D val="0"/>
            <c:extLst>
              <c:ext xmlns:c16="http://schemas.microsoft.com/office/drawing/2014/chart" uri="{C3380CC4-5D6E-409C-BE32-E72D297353CC}">
                <c16:uniqueId val="{00000005-38B4-E943-A092-E1B4851606E7}"/>
              </c:ext>
            </c:extLst>
          </c:dPt>
          <c:dPt>
            <c:idx val="8"/>
            <c:marker>
              <c:symbol val="circle"/>
              <c:size val="6"/>
              <c:spPr>
                <a:noFill/>
                <a:ln w="9525">
                  <a:noFill/>
                </a:ln>
                <a:effectLst/>
              </c:spPr>
            </c:marker>
            <c:bubble3D val="0"/>
            <c:extLst>
              <c:ext xmlns:c16="http://schemas.microsoft.com/office/drawing/2014/chart" uri="{C3380CC4-5D6E-409C-BE32-E72D297353CC}">
                <c16:uniqueId val="{00000006-38B4-E943-A092-E1B4851606E7}"/>
              </c:ext>
            </c:extLst>
          </c:dPt>
          <c:dPt>
            <c:idx val="9"/>
            <c:marker>
              <c:symbol val="circle"/>
              <c:size val="6"/>
              <c:spPr>
                <a:noFill/>
                <a:ln w="9525">
                  <a:noFill/>
                </a:ln>
                <a:effectLst/>
              </c:spPr>
            </c:marker>
            <c:bubble3D val="0"/>
            <c:extLst>
              <c:ext xmlns:c16="http://schemas.microsoft.com/office/drawing/2014/chart" uri="{C3380CC4-5D6E-409C-BE32-E72D297353CC}">
                <c16:uniqueId val="{00000007-38B4-E943-A092-E1B4851606E7}"/>
              </c:ext>
            </c:extLst>
          </c:dPt>
          <c:dPt>
            <c:idx val="11"/>
            <c:marker>
              <c:symbol val="circle"/>
              <c:size val="6"/>
              <c:spPr>
                <a:noFill/>
                <a:ln w="9525">
                  <a:noFill/>
                </a:ln>
                <a:effectLst/>
              </c:spPr>
            </c:marker>
            <c:bubble3D val="0"/>
            <c:extLst>
              <c:ext xmlns:c16="http://schemas.microsoft.com/office/drawing/2014/chart" uri="{C3380CC4-5D6E-409C-BE32-E72D297353CC}">
                <c16:uniqueId val="{00000008-38B4-E943-A092-E1B4851606E7}"/>
              </c:ext>
            </c:extLst>
          </c:dPt>
          <c:dPt>
            <c:idx val="12"/>
            <c:marker>
              <c:symbol val="circle"/>
              <c:size val="6"/>
              <c:spPr>
                <a:noFill/>
                <a:ln w="9525">
                  <a:noFill/>
                </a:ln>
                <a:effectLst/>
              </c:spPr>
            </c:marker>
            <c:bubble3D val="0"/>
            <c:extLst>
              <c:ext xmlns:c16="http://schemas.microsoft.com/office/drawing/2014/chart" uri="{C3380CC4-5D6E-409C-BE32-E72D297353CC}">
                <c16:uniqueId val="{00000009-38B4-E943-A092-E1B4851606E7}"/>
              </c:ext>
            </c:extLst>
          </c:dPt>
          <c:dPt>
            <c:idx val="13"/>
            <c:marker>
              <c:symbol val="circle"/>
              <c:size val="6"/>
              <c:spPr>
                <a:noFill/>
                <a:ln w="9525">
                  <a:noFill/>
                </a:ln>
                <a:effectLst/>
              </c:spPr>
            </c:marker>
            <c:bubble3D val="0"/>
            <c:extLst>
              <c:ext xmlns:c16="http://schemas.microsoft.com/office/drawing/2014/chart" uri="{C3380CC4-5D6E-409C-BE32-E72D297353CC}">
                <c16:uniqueId val="{0000000A-38B4-E943-A092-E1B4851606E7}"/>
              </c:ext>
            </c:extLst>
          </c:dPt>
          <c:dPt>
            <c:idx val="14"/>
            <c:marker>
              <c:symbol val="circle"/>
              <c:size val="6"/>
              <c:spPr>
                <a:noFill/>
                <a:ln w="9525">
                  <a:noFill/>
                </a:ln>
                <a:effectLst/>
              </c:spPr>
            </c:marker>
            <c:bubble3D val="0"/>
            <c:extLst>
              <c:ext xmlns:c16="http://schemas.microsoft.com/office/drawing/2014/chart" uri="{C3380CC4-5D6E-409C-BE32-E72D297353CC}">
                <c16:uniqueId val="{0000000B-38B4-E943-A092-E1B4851606E7}"/>
              </c:ext>
            </c:extLst>
          </c:dPt>
          <c:dPt>
            <c:idx val="16"/>
            <c:marker>
              <c:symbol val="circle"/>
              <c:size val="6"/>
              <c:spPr>
                <a:noFill/>
                <a:ln w="9525">
                  <a:noFill/>
                </a:ln>
                <a:effectLst/>
              </c:spPr>
            </c:marker>
            <c:bubble3D val="0"/>
            <c:extLst>
              <c:ext xmlns:c16="http://schemas.microsoft.com/office/drawing/2014/chart" uri="{C3380CC4-5D6E-409C-BE32-E72D297353CC}">
                <c16:uniqueId val="{0000000C-38B4-E943-A092-E1B4851606E7}"/>
              </c:ext>
            </c:extLst>
          </c:dPt>
          <c:dPt>
            <c:idx val="17"/>
            <c:marker>
              <c:symbol val="circle"/>
              <c:size val="6"/>
              <c:spPr>
                <a:noFill/>
                <a:ln w="9525">
                  <a:noFill/>
                </a:ln>
                <a:effectLst/>
              </c:spPr>
            </c:marker>
            <c:bubble3D val="0"/>
            <c:extLst>
              <c:ext xmlns:c16="http://schemas.microsoft.com/office/drawing/2014/chart" uri="{C3380CC4-5D6E-409C-BE32-E72D297353CC}">
                <c16:uniqueId val="{0000000D-38B4-E943-A092-E1B4851606E7}"/>
              </c:ext>
            </c:extLst>
          </c:dPt>
          <c:dPt>
            <c:idx val="18"/>
            <c:marker>
              <c:symbol val="circle"/>
              <c:size val="6"/>
              <c:spPr>
                <a:noFill/>
                <a:ln w="9525">
                  <a:noFill/>
                </a:ln>
                <a:effectLst/>
              </c:spPr>
            </c:marker>
            <c:bubble3D val="0"/>
            <c:extLst>
              <c:ext xmlns:c16="http://schemas.microsoft.com/office/drawing/2014/chart" uri="{C3380CC4-5D6E-409C-BE32-E72D297353CC}">
                <c16:uniqueId val="{0000000E-38B4-E943-A092-E1B4851606E7}"/>
              </c:ext>
            </c:extLst>
          </c:dPt>
          <c:dPt>
            <c:idx val="19"/>
            <c:marker>
              <c:symbol val="circle"/>
              <c:size val="6"/>
              <c:spPr>
                <a:noFill/>
                <a:ln w="9525">
                  <a:noFill/>
                </a:ln>
                <a:effectLst/>
              </c:spPr>
            </c:marker>
            <c:bubble3D val="0"/>
            <c:extLst>
              <c:ext xmlns:c16="http://schemas.microsoft.com/office/drawing/2014/chart" uri="{C3380CC4-5D6E-409C-BE32-E72D297353CC}">
                <c16:uniqueId val="{0000000F-38B4-E943-A092-E1B4851606E7}"/>
              </c:ext>
            </c:extLst>
          </c:dPt>
          <c:dPt>
            <c:idx val="21"/>
            <c:marker>
              <c:symbol val="circle"/>
              <c:size val="6"/>
              <c:spPr>
                <a:noFill/>
                <a:ln w="9525">
                  <a:noFill/>
                </a:ln>
                <a:effectLst/>
              </c:spPr>
            </c:marker>
            <c:bubble3D val="0"/>
            <c:extLst>
              <c:ext xmlns:c16="http://schemas.microsoft.com/office/drawing/2014/chart" uri="{C3380CC4-5D6E-409C-BE32-E72D297353CC}">
                <c16:uniqueId val="{00000010-38B4-E943-A092-E1B4851606E7}"/>
              </c:ext>
            </c:extLst>
          </c:dPt>
          <c:dPt>
            <c:idx val="22"/>
            <c:marker>
              <c:symbol val="circle"/>
              <c:size val="6"/>
              <c:spPr>
                <a:noFill/>
                <a:ln w="9525">
                  <a:noFill/>
                </a:ln>
                <a:effectLst/>
              </c:spPr>
            </c:marker>
            <c:bubble3D val="0"/>
            <c:extLst>
              <c:ext xmlns:c16="http://schemas.microsoft.com/office/drawing/2014/chart" uri="{C3380CC4-5D6E-409C-BE32-E72D297353CC}">
                <c16:uniqueId val="{00000011-38B4-E943-A092-E1B4851606E7}"/>
              </c:ext>
            </c:extLst>
          </c:dPt>
          <c:dPt>
            <c:idx val="23"/>
            <c:marker>
              <c:symbol val="circle"/>
              <c:size val="6"/>
              <c:spPr>
                <a:noFill/>
                <a:ln w="9525">
                  <a:noFill/>
                </a:ln>
                <a:effectLst/>
              </c:spPr>
            </c:marker>
            <c:bubble3D val="0"/>
            <c:extLst>
              <c:ext xmlns:c16="http://schemas.microsoft.com/office/drawing/2014/chart" uri="{C3380CC4-5D6E-409C-BE32-E72D297353CC}">
                <c16:uniqueId val="{00000012-38B4-E943-A092-E1B4851606E7}"/>
              </c:ext>
            </c:extLst>
          </c:dPt>
          <c:dPt>
            <c:idx val="24"/>
            <c:marker>
              <c:symbol val="circle"/>
              <c:size val="6"/>
              <c:spPr>
                <a:noFill/>
                <a:ln w="9525">
                  <a:noFill/>
                </a:ln>
                <a:effectLst/>
              </c:spPr>
            </c:marker>
            <c:bubble3D val="0"/>
            <c:extLst>
              <c:ext xmlns:c16="http://schemas.microsoft.com/office/drawing/2014/chart" uri="{C3380CC4-5D6E-409C-BE32-E72D297353CC}">
                <c16:uniqueId val="{00000013-38B4-E943-A092-E1B4851606E7}"/>
              </c:ext>
            </c:extLst>
          </c:dPt>
          <c:dPt>
            <c:idx val="26"/>
            <c:marker>
              <c:symbol val="circle"/>
              <c:size val="6"/>
              <c:spPr>
                <a:noFill/>
                <a:ln w="9525">
                  <a:noFill/>
                </a:ln>
                <a:effectLst/>
              </c:spPr>
            </c:marker>
            <c:bubble3D val="0"/>
            <c:extLst>
              <c:ext xmlns:c16="http://schemas.microsoft.com/office/drawing/2014/chart" uri="{C3380CC4-5D6E-409C-BE32-E72D297353CC}">
                <c16:uniqueId val="{00000014-38B4-E943-A092-E1B4851606E7}"/>
              </c:ext>
            </c:extLst>
          </c:dPt>
          <c:dPt>
            <c:idx val="27"/>
            <c:marker>
              <c:symbol val="circle"/>
              <c:size val="6"/>
              <c:spPr>
                <a:noFill/>
                <a:ln w="9525">
                  <a:noFill/>
                </a:ln>
                <a:effectLst/>
              </c:spPr>
            </c:marker>
            <c:bubble3D val="0"/>
            <c:extLst>
              <c:ext xmlns:c16="http://schemas.microsoft.com/office/drawing/2014/chart" uri="{C3380CC4-5D6E-409C-BE32-E72D297353CC}">
                <c16:uniqueId val="{00000015-38B4-E943-A092-E1B4851606E7}"/>
              </c:ext>
            </c:extLst>
          </c:dPt>
          <c:dPt>
            <c:idx val="28"/>
            <c:marker>
              <c:symbol val="circle"/>
              <c:size val="6"/>
              <c:spPr>
                <a:noFill/>
                <a:ln w="9525">
                  <a:noFill/>
                </a:ln>
                <a:effectLst/>
              </c:spPr>
            </c:marker>
            <c:bubble3D val="0"/>
            <c:extLst>
              <c:ext xmlns:c16="http://schemas.microsoft.com/office/drawing/2014/chart" uri="{C3380CC4-5D6E-409C-BE32-E72D297353CC}">
                <c16:uniqueId val="{00000016-38B4-E943-A092-E1B4851606E7}"/>
              </c:ext>
            </c:extLst>
          </c:dPt>
          <c:dPt>
            <c:idx val="29"/>
            <c:marker>
              <c:symbol val="circle"/>
              <c:size val="6"/>
              <c:spPr>
                <a:noFill/>
                <a:ln w="9525">
                  <a:noFill/>
                </a:ln>
                <a:effectLst/>
              </c:spPr>
            </c:marker>
            <c:bubble3D val="0"/>
            <c:extLst>
              <c:ext xmlns:c16="http://schemas.microsoft.com/office/drawing/2014/chart" uri="{C3380CC4-5D6E-409C-BE32-E72D297353CC}">
                <c16:uniqueId val="{00000017-38B4-E943-A092-E1B4851606E7}"/>
              </c:ext>
            </c:extLst>
          </c:dPt>
          <c:dPt>
            <c:idx val="31"/>
            <c:marker>
              <c:symbol val="circle"/>
              <c:size val="6"/>
              <c:spPr>
                <a:noFill/>
                <a:ln w="9525">
                  <a:noFill/>
                </a:ln>
                <a:effectLst/>
              </c:spPr>
            </c:marker>
            <c:bubble3D val="0"/>
            <c:extLst>
              <c:ext xmlns:c16="http://schemas.microsoft.com/office/drawing/2014/chart" uri="{C3380CC4-5D6E-409C-BE32-E72D297353CC}">
                <c16:uniqueId val="{00000018-38B4-E943-A092-E1B4851606E7}"/>
              </c:ext>
            </c:extLst>
          </c:dPt>
          <c:dPt>
            <c:idx val="32"/>
            <c:marker>
              <c:symbol val="circle"/>
              <c:size val="6"/>
              <c:spPr>
                <a:noFill/>
                <a:ln w="9525">
                  <a:noFill/>
                </a:ln>
                <a:effectLst/>
              </c:spPr>
            </c:marker>
            <c:bubble3D val="0"/>
            <c:extLst>
              <c:ext xmlns:c16="http://schemas.microsoft.com/office/drawing/2014/chart" uri="{C3380CC4-5D6E-409C-BE32-E72D297353CC}">
                <c16:uniqueId val="{00000019-38B4-E943-A092-E1B4851606E7}"/>
              </c:ext>
            </c:extLst>
          </c:dPt>
          <c:dPt>
            <c:idx val="33"/>
            <c:marker>
              <c:symbol val="circle"/>
              <c:size val="6"/>
              <c:spPr>
                <a:noFill/>
                <a:ln w="9525">
                  <a:noFill/>
                </a:ln>
                <a:effectLst/>
              </c:spPr>
            </c:marker>
            <c:bubble3D val="0"/>
            <c:extLst>
              <c:ext xmlns:c16="http://schemas.microsoft.com/office/drawing/2014/chart" uri="{C3380CC4-5D6E-409C-BE32-E72D297353CC}">
                <c16:uniqueId val="{0000001A-38B4-E943-A092-E1B4851606E7}"/>
              </c:ext>
            </c:extLst>
          </c:dPt>
          <c:dPt>
            <c:idx val="34"/>
            <c:marker>
              <c:symbol val="circle"/>
              <c:size val="6"/>
              <c:spPr>
                <a:noFill/>
                <a:ln w="9525">
                  <a:noFill/>
                </a:ln>
                <a:effectLst/>
              </c:spPr>
            </c:marker>
            <c:bubble3D val="0"/>
            <c:extLst>
              <c:ext xmlns:c16="http://schemas.microsoft.com/office/drawing/2014/chart" uri="{C3380CC4-5D6E-409C-BE32-E72D297353CC}">
                <c16:uniqueId val="{0000001B-38B4-E943-A092-E1B4851606E7}"/>
              </c:ext>
            </c:extLst>
          </c:dPt>
          <c:dPt>
            <c:idx val="36"/>
            <c:marker>
              <c:symbol val="circle"/>
              <c:size val="6"/>
              <c:spPr>
                <a:noFill/>
                <a:ln w="9525">
                  <a:noFill/>
                </a:ln>
                <a:effectLst/>
              </c:spPr>
            </c:marker>
            <c:bubble3D val="0"/>
            <c:extLst>
              <c:ext xmlns:c16="http://schemas.microsoft.com/office/drawing/2014/chart" uri="{C3380CC4-5D6E-409C-BE32-E72D297353CC}">
                <c16:uniqueId val="{0000001C-38B4-E943-A092-E1B4851606E7}"/>
              </c:ext>
            </c:extLst>
          </c:dPt>
          <c:dPt>
            <c:idx val="37"/>
            <c:marker>
              <c:symbol val="circle"/>
              <c:size val="6"/>
              <c:spPr>
                <a:noFill/>
                <a:ln w="9525">
                  <a:noFill/>
                </a:ln>
                <a:effectLst/>
              </c:spPr>
            </c:marker>
            <c:bubble3D val="0"/>
            <c:extLst>
              <c:ext xmlns:c16="http://schemas.microsoft.com/office/drawing/2014/chart" uri="{C3380CC4-5D6E-409C-BE32-E72D297353CC}">
                <c16:uniqueId val="{0000001D-38B4-E943-A092-E1B4851606E7}"/>
              </c:ext>
            </c:extLst>
          </c:dPt>
          <c:dPt>
            <c:idx val="38"/>
            <c:marker>
              <c:symbol val="circle"/>
              <c:size val="6"/>
              <c:spPr>
                <a:noFill/>
                <a:ln w="9525">
                  <a:noFill/>
                </a:ln>
                <a:effectLst/>
              </c:spPr>
            </c:marker>
            <c:bubble3D val="0"/>
            <c:extLst>
              <c:ext xmlns:c16="http://schemas.microsoft.com/office/drawing/2014/chart" uri="{C3380CC4-5D6E-409C-BE32-E72D297353CC}">
                <c16:uniqueId val="{0000001E-38B4-E943-A092-E1B4851606E7}"/>
              </c:ext>
            </c:extLst>
          </c:dPt>
          <c:dPt>
            <c:idx val="39"/>
            <c:marker>
              <c:symbol val="circle"/>
              <c:size val="6"/>
              <c:spPr>
                <a:noFill/>
                <a:ln w="9525">
                  <a:noFill/>
                </a:ln>
                <a:effectLst/>
              </c:spPr>
            </c:marker>
            <c:bubble3D val="0"/>
            <c:extLst>
              <c:ext xmlns:c16="http://schemas.microsoft.com/office/drawing/2014/chart" uri="{C3380CC4-5D6E-409C-BE32-E72D297353CC}">
                <c16:uniqueId val="{0000001F-38B4-E943-A092-E1B4851606E7}"/>
              </c:ext>
            </c:extLst>
          </c:dPt>
          <c:dLbls>
            <c:dLbl>
              <c:idx val="0"/>
              <c:layout>
                <c:manualLayout>
                  <c:x val="-2.7335855388575833E-3"/>
                  <c:y val="2.14117584603743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38B4-E943-A092-E1B4851606E7}"/>
                </c:ext>
              </c:extLst>
            </c:dLbl>
            <c:dLbl>
              <c:idx val="1"/>
              <c:delete val="1"/>
              <c:extLst>
                <c:ext xmlns:c15="http://schemas.microsoft.com/office/drawing/2012/chart" uri="{CE6537A1-D6FC-4f65-9D91-7224C49458BB}"/>
                <c:ext xmlns:c16="http://schemas.microsoft.com/office/drawing/2014/chart" uri="{C3380CC4-5D6E-409C-BE32-E72D297353CC}">
                  <c16:uniqueId val="{00000000-38B4-E943-A092-E1B4851606E7}"/>
                </c:ext>
              </c:extLst>
            </c:dLbl>
            <c:dLbl>
              <c:idx val="2"/>
              <c:delete val="1"/>
              <c:extLst>
                <c:ext xmlns:c15="http://schemas.microsoft.com/office/drawing/2012/chart" uri="{CE6537A1-D6FC-4f65-9D91-7224C49458BB}"/>
                <c:ext xmlns:c16="http://schemas.microsoft.com/office/drawing/2014/chart" uri="{C3380CC4-5D6E-409C-BE32-E72D297353CC}">
                  <c16:uniqueId val="{00000001-38B4-E943-A092-E1B4851606E7}"/>
                </c:ext>
              </c:extLst>
            </c:dLbl>
            <c:dLbl>
              <c:idx val="3"/>
              <c:delete val="1"/>
              <c:extLst>
                <c:ext xmlns:c15="http://schemas.microsoft.com/office/drawing/2012/chart" uri="{CE6537A1-D6FC-4f65-9D91-7224C49458BB}"/>
                <c:ext xmlns:c16="http://schemas.microsoft.com/office/drawing/2014/chart" uri="{C3380CC4-5D6E-409C-BE32-E72D297353CC}">
                  <c16:uniqueId val="{00000002-38B4-E943-A092-E1B4851606E7}"/>
                </c:ext>
              </c:extLst>
            </c:dLbl>
            <c:dLbl>
              <c:idx val="4"/>
              <c:delete val="1"/>
              <c:extLst>
                <c:ext xmlns:c15="http://schemas.microsoft.com/office/drawing/2012/chart" uri="{CE6537A1-D6FC-4f65-9D91-7224C49458BB}"/>
                <c:ext xmlns:c16="http://schemas.microsoft.com/office/drawing/2014/chart" uri="{C3380CC4-5D6E-409C-BE32-E72D297353CC}">
                  <c16:uniqueId val="{00000003-38B4-E943-A092-E1B4851606E7}"/>
                </c:ext>
              </c:extLst>
            </c:dLbl>
            <c:dLbl>
              <c:idx val="6"/>
              <c:delete val="1"/>
              <c:extLst>
                <c:ext xmlns:c15="http://schemas.microsoft.com/office/drawing/2012/chart" uri="{CE6537A1-D6FC-4f65-9D91-7224C49458BB}"/>
                <c:ext xmlns:c16="http://schemas.microsoft.com/office/drawing/2014/chart" uri="{C3380CC4-5D6E-409C-BE32-E72D297353CC}">
                  <c16:uniqueId val="{00000004-38B4-E943-A092-E1B4851606E7}"/>
                </c:ext>
              </c:extLst>
            </c:dLbl>
            <c:dLbl>
              <c:idx val="7"/>
              <c:delete val="1"/>
              <c:extLst>
                <c:ext xmlns:c15="http://schemas.microsoft.com/office/drawing/2012/chart" uri="{CE6537A1-D6FC-4f65-9D91-7224C49458BB}"/>
                <c:ext xmlns:c16="http://schemas.microsoft.com/office/drawing/2014/chart" uri="{C3380CC4-5D6E-409C-BE32-E72D297353CC}">
                  <c16:uniqueId val="{00000005-38B4-E943-A092-E1B4851606E7}"/>
                </c:ext>
              </c:extLst>
            </c:dLbl>
            <c:dLbl>
              <c:idx val="8"/>
              <c:delete val="1"/>
              <c:extLst>
                <c:ext xmlns:c15="http://schemas.microsoft.com/office/drawing/2012/chart" uri="{CE6537A1-D6FC-4f65-9D91-7224C49458BB}"/>
                <c:ext xmlns:c16="http://schemas.microsoft.com/office/drawing/2014/chart" uri="{C3380CC4-5D6E-409C-BE32-E72D297353CC}">
                  <c16:uniqueId val="{00000006-38B4-E943-A092-E1B4851606E7}"/>
                </c:ext>
              </c:extLst>
            </c:dLbl>
            <c:dLbl>
              <c:idx val="9"/>
              <c:delete val="1"/>
              <c:extLst>
                <c:ext xmlns:c15="http://schemas.microsoft.com/office/drawing/2012/chart" uri="{CE6537A1-D6FC-4f65-9D91-7224C49458BB}"/>
                <c:ext xmlns:c16="http://schemas.microsoft.com/office/drawing/2014/chart" uri="{C3380CC4-5D6E-409C-BE32-E72D297353CC}">
                  <c16:uniqueId val="{00000007-38B4-E943-A092-E1B4851606E7}"/>
                </c:ext>
              </c:extLst>
            </c:dLbl>
            <c:dLbl>
              <c:idx val="11"/>
              <c:delete val="1"/>
              <c:extLst>
                <c:ext xmlns:c15="http://schemas.microsoft.com/office/drawing/2012/chart" uri="{CE6537A1-D6FC-4f65-9D91-7224C49458BB}"/>
                <c:ext xmlns:c16="http://schemas.microsoft.com/office/drawing/2014/chart" uri="{C3380CC4-5D6E-409C-BE32-E72D297353CC}">
                  <c16:uniqueId val="{00000008-38B4-E943-A092-E1B4851606E7}"/>
                </c:ext>
              </c:extLst>
            </c:dLbl>
            <c:dLbl>
              <c:idx val="12"/>
              <c:delete val="1"/>
              <c:extLst>
                <c:ext xmlns:c15="http://schemas.microsoft.com/office/drawing/2012/chart" uri="{CE6537A1-D6FC-4f65-9D91-7224C49458BB}"/>
                <c:ext xmlns:c16="http://schemas.microsoft.com/office/drawing/2014/chart" uri="{C3380CC4-5D6E-409C-BE32-E72D297353CC}">
                  <c16:uniqueId val="{00000009-38B4-E943-A092-E1B4851606E7}"/>
                </c:ext>
              </c:extLst>
            </c:dLbl>
            <c:dLbl>
              <c:idx val="13"/>
              <c:delete val="1"/>
              <c:extLst>
                <c:ext xmlns:c15="http://schemas.microsoft.com/office/drawing/2012/chart" uri="{CE6537A1-D6FC-4f65-9D91-7224C49458BB}"/>
                <c:ext xmlns:c16="http://schemas.microsoft.com/office/drawing/2014/chart" uri="{C3380CC4-5D6E-409C-BE32-E72D297353CC}">
                  <c16:uniqueId val="{0000000A-38B4-E943-A092-E1B4851606E7}"/>
                </c:ext>
              </c:extLst>
            </c:dLbl>
            <c:dLbl>
              <c:idx val="14"/>
              <c:delete val="1"/>
              <c:extLst>
                <c:ext xmlns:c15="http://schemas.microsoft.com/office/drawing/2012/chart" uri="{CE6537A1-D6FC-4f65-9D91-7224C49458BB}"/>
                <c:ext xmlns:c16="http://schemas.microsoft.com/office/drawing/2014/chart" uri="{C3380CC4-5D6E-409C-BE32-E72D297353CC}">
                  <c16:uniqueId val="{0000000B-38B4-E943-A092-E1B4851606E7}"/>
                </c:ext>
              </c:extLst>
            </c:dLbl>
            <c:dLbl>
              <c:idx val="15"/>
              <c:layout>
                <c:manualLayout>
                  <c:x val="-2.3667631469057364E-2"/>
                  <c:y val="4.71228743902888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8B4-E943-A092-E1B4851606E7}"/>
                </c:ext>
              </c:extLst>
            </c:dLbl>
            <c:dLbl>
              <c:idx val="16"/>
              <c:delete val="1"/>
              <c:extLst>
                <c:ext xmlns:c15="http://schemas.microsoft.com/office/drawing/2012/chart" uri="{CE6537A1-D6FC-4f65-9D91-7224C49458BB}"/>
                <c:ext xmlns:c16="http://schemas.microsoft.com/office/drawing/2014/chart" uri="{C3380CC4-5D6E-409C-BE32-E72D297353CC}">
                  <c16:uniqueId val="{0000000C-38B4-E943-A092-E1B4851606E7}"/>
                </c:ext>
              </c:extLst>
            </c:dLbl>
            <c:dLbl>
              <c:idx val="17"/>
              <c:delete val="1"/>
              <c:extLst>
                <c:ext xmlns:c15="http://schemas.microsoft.com/office/drawing/2012/chart" uri="{CE6537A1-D6FC-4f65-9D91-7224C49458BB}"/>
                <c:ext xmlns:c16="http://schemas.microsoft.com/office/drawing/2014/chart" uri="{C3380CC4-5D6E-409C-BE32-E72D297353CC}">
                  <c16:uniqueId val="{0000000D-38B4-E943-A092-E1B4851606E7}"/>
                </c:ext>
              </c:extLst>
            </c:dLbl>
            <c:dLbl>
              <c:idx val="18"/>
              <c:delete val="1"/>
              <c:extLst>
                <c:ext xmlns:c15="http://schemas.microsoft.com/office/drawing/2012/chart" uri="{CE6537A1-D6FC-4f65-9D91-7224C49458BB}"/>
                <c:ext xmlns:c16="http://schemas.microsoft.com/office/drawing/2014/chart" uri="{C3380CC4-5D6E-409C-BE32-E72D297353CC}">
                  <c16:uniqueId val="{0000000E-38B4-E943-A092-E1B4851606E7}"/>
                </c:ext>
              </c:extLst>
            </c:dLbl>
            <c:dLbl>
              <c:idx val="19"/>
              <c:delete val="1"/>
              <c:extLst>
                <c:ext xmlns:c15="http://schemas.microsoft.com/office/drawing/2012/chart" uri="{CE6537A1-D6FC-4f65-9D91-7224C49458BB}"/>
                <c:ext xmlns:c16="http://schemas.microsoft.com/office/drawing/2014/chart" uri="{C3380CC4-5D6E-409C-BE32-E72D297353CC}">
                  <c16:uniqueId val="{0000000F-38B4-E943-A092-E1B4851606E7}"/>
                </c:ext>
              </c:extLst>
            </c:dLbl>
            <c:dLbl>
              <c:idx val="20"/>
              <c:layout>
                <c:manualLayout>
                  <c:x val="-3.6088450942712909E-2"/>
                  <c:y val="6.14068276846857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38B4-E943-A092-E1B4851606E7}"/>
                </c:ext>
              </c:extLst>
            </c:dLbl>
            <c:dLbl>
              <c:idx val="21"/>
              <c:delete val="1"/>
              <c:extLst>
                <c:ext xmlns:c15="http://schemas.microsoft.com/office/drawing/2012/chart" uri="{CE6537A1-D6FC-4f65-9D91-7224C49458BB}"/>
                <c:ext xmlns:c16="http://schemas.microsoft.com/office/drawing/2014/chart" uri="{C3380CC4-5D6E-409C-BE32-E72D297353CC}">
                  <c16:uniqueId val="{00000010-38B4-E943-A092-E1B4851606E7}"/>
                </c:ext>
              </c:extLst>
            </c:dLbl>
            <c:dLbl>
              <c:idx val="22"/>
              <c:delete val="1"/>
              <c:extLst>
                <c:ext xmlns:c15="http://schemas.microsoft.com/office/drawing/2012/chart" uri="{CE6537A1-D6FC-4f65-9D91-7224C49458BB}"/>
                <c:ext xmlns:c16="http://schemas.microsoft.com/office/drawing/2014/chart" uri="{C3380CC4-5D6E-409C-BE32-E72D297353CC}">
                  <c16:uniqueId val="{00000011-38B4-E943-A092-E1B4851606E7}"/>
                </c:ext>
              </c:extLst>
            </c:dLbl>
            <c:dLbl>
              <c:idx val="23"/>
              <c:delete val="1"/>
              <c:extLst>
                <c:ext xmlns:c15="http://schemas.microsoft.com/office/drawing/2012/chart" uri="{CE6537A1-D6FC-4f65-9D91-7224C49458BB}"/>
                <c:ext xmlns:c16="http://schemas.microsoft.com/office/drawing/2014/chart" uri="{C3380CC4-5D6E-409C-BE32-E72D297353CC}">
                  <c16:uniqueId val="{00000012-38B4-E943-A092-E1B4851606E7}"/>
                </c:ext>
              </c:extLst>
            </c:dLbl>
            <c:dLbl>
              <c:idx val="24"/>
              <c:delete val="1"/>
              <c:extLst>
                <c:ext xmlns:c15="http://schemas.microsoft.com/office/drawing/2012/chart" uri="{CE6537A1-D6FC-4f65-9D91-7224C49458BB}"/>
                <c:ext xmlns:c16="http://schemas.microsoft.com/office/drawing/2014/chart" uri="{C3380CC4-5D6E-409C-BE32-E72D297353CC}">
                  <c16:uniqueId val="{00000013-38B4-E943-A092-E1B4851606E7}"/>
                </c:ext>
              </c:extLst>
            </c:dLbl>
            <c:dLbl>
              <c:idx val="26"/>
              <c:delete val="1"/>
              <c:extLst>
                <c:ext xmlns:c15="http://schemas.microsoft.com/office/drawing/2012/chart" uri="{CE6537A1-D6FC-4f65-9D91-7224C49458BB}"/>
                <c:ext xmlns:c16="http://schemas.microsoft.com/office/drawing/2014/chart" uri="{C3380CC4-5D6E-409C-BE32-E72D297353CC}">
                  <c16:uniqueId val="{00000014-38B4-E943-A092-E1B4851606E7}"/>
                </c:ext>
              </c:extLst>
            </c:dLbl>
            <c:dLbl>
              <c:idx val="27"/>
              <c:delete val="1"/>
              <c:extLst>
                <c:ext xmlns:c15="http://schemas.microsoft.com/office/drawing/2012/chart" uri="{CE6537A1-D6FC-4f65-9D91-7224C49458BB}"/>
                <c:ext xmlns:c16="http://schemas.microsoft.com/office/drawing/2014/chart" uri="{C3380CC4-5D6E-409C-BE32-E72D297353CC}">
                  <c16:uniqueId val="{00000015-38B4-E943-A092-E1B4851606E7}"/>
                </c:ext>
              </c:extLst>
            </c:dLbl>
            <c:dLbl>
              <c:idx val="28"/>
              <c:delete val="1"/>
              <c:extLst>
                <c:ext xmlns:c15="http://schemas.microsoft.com/office/drawing/2012/chart" uri="{CE6537A1-D6FC-4f65-9D91-7224C49458BB}"/>
                <c:ext xmlns:c16="http://schemas.microsoft.com/office/drawing/2014/chart" uri="{C3380CC4-5D6E-409C-BE32-E72D297353CC}">
                  <c16:uniqueId val="{00000016-38B4-E943-A092-E1B4851606E7}"/>
                </c:ext>
              </c:extLst>
            </c:dLbl>
            <c:dLbl>
              <c:idx val="29"/>
              <c:delete val="1"/>
              <c:extLst>
                <c:ext xmlns:c15="http://schemas.microsoft.com/office/drawing/2012/chart" uri="{CE6537A1-D6FC-4f65-9D91-7224C49458BB}"/>
                <c:ext xmlns:c16="http://schemas.microsoft.com/office/drawing/2014/chart" uri="{C3380CC4-5D6E-409C-BE32-E72D297353CC}">
                  <c16:uniqueId val="{00000017-38B4-E943-A092-E1B4851606E7}"/>
                </c:ext>
              </c:extLst>
            </c:dLbl>
            <c:dLbl>
              <c:idx val="30"/>
              <c:layout>
                <c:manualLayout>
                  <c:x val="-1.5330420133377888E-2"/>
                  <c:y val="6.14068276846859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8B4-E943-A092-E1B4851606E7}"/>
                </c:ext>
              </c:extLst>
            </c:dLbl>
            <c:dLbl>
              <c:idx val="31"/>
              <c:delete val="1"/>
              <c:extLst>
                <c:ext xmlns:c15="http://schemas.microsoft.com/office/drawing/2012/chart" uri="{CE6537A1-D6FC-4f65-9D91-7224C49458BB}"/>
                <c:ext xmlns:c16="http://schemas.microsoft.com/office/drawing/2014/chart" uri="{C3380CC4-5D6E-409C-BE32-E72D297353CC}">
                  <c16:uniqueId val="{00000018-38B4-E943-A092-E1B4851606E7}"/>
                </c:ext>
              </c:extLst>
            </c:dLbl>
            <c:dLbl>
              <c:idx val="32"/>
              <c:delete val="1"/>
              <c:extLst>
                <c:ext xmlns:c15="http://schemas.microsoft.com/office/drawing/2012/chart" uri="{CE6537A1-D6FC-4f65-9D91-7224C49458BB}"/>
                <c:ext xmlns:c16="http://schemas.microsoft.com/office/drawing/2014/chart" uri="{C3380CC4-5D6E-409C-BE32-E72D297353CC}">
                  <c16:uniqueId val="{00000019-38B4-E943-A092-E1B4851606E7}"/>
                </c:ext>
              </c:extLst>
            </c:dLbl>
            <c:dLbl>
              <c:idx val="33"/>
              <c:delete val="1"/>
              <c:extLst>
                <c:ext xmlns:c15="http://schemas.microsoft.com/office/drawing/2012/chart" uri="{CE6537A1-D6FC-4f65-9D91-7224C49458BB}"/>
                <c:ext xmlns:c16="http://schemas.microsoft.com/office/drawing/2014/chart" uri="{C3380CC4-5D6E-409C-BE32-E72D297353CC}">
                  <c16:uniqueId val="{0000001A-38B4-E943-A092-E1B4851606E7}"/>
                </c:ext>
              </c:extLst>
            </c:dLbl>
            <c:dLbl>
              <c:idx val="34"/>
              <c:delete val="1"/>
              <c:extLst>
                <c:ext xmlns:c15="http://schemas.microsoft.com/office/drawing/2012/chart" uri="{CE6537A1-D6FC-4f65-9D91-7224C49458BB}"/>
                <c:ext xmlns:c16="http://schemas.microsoft.com/office/drawing/2014/chart" uri="{C3380CC4-5D6E-409C-BE32-E72D297353CC}">
                  <c16:uniqueId val="{0000001B-38B4-E943-A092-E1B4851606E7}"/>
                </c:ext>
              </c:extLst>
            </c:dLbl>
            <c:dLbl>
              <c:idx val="35"/>
              <c:layout>
                <c:manualLayout>
                  <c:x val="-8.1794475112780592E-3"/>
                  <c:y val="4.14092930725300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38B4-E943-A092-E1B4851606E7}"/>
                </c:ext>
              </c:extLst>
            </c:dLbl>
            <c:dLbl>
              <c:idx val="36"/>
              <c:delete val="1"/>
              <c:extLst>
                <c:ext xmlns:c15="http://schemas.microsoft.com/office/drawing/2012/chart" uri="{CE6537A1-D6FC-4f65-9D91-7224C49458BB}"/>
                <c:ext xmlns:c16="http://schemas.microsoft.com/office/drawing/2014/chart" uri="{C3380CC4-5D6E-409C-BE32-E72D297353CC}">
                  <c16:uniqueId val="{0000001C-38B4-E943-A092-E1B4851606E7}"/>
                </c:ext>
              </c:extLst>
            </c:dLbl>
            <c:dLbl>
              <c:idx val="37"/>
              <c:delete val="1"/>
              <c:extLst>
                <c:ext xmlns:c15="http://schemas.microsoft.com/office/drawing/2012/chart" uri="{CE6537A1-D6FC-4f65-9D91-7224C49458BB}"/>
                <c:ext xmlns:c16="http://schemas.microsoft.com/office/drawing/2014/chart" uri="{C3380CC4-5D6E-409C-BE32-E72D297353CC}">
                  <c16:uniqueId val="{0000001D-38B4-E943-A092-E1B4851606E7}"/>
                </c:ext>
              </c:extLst>
            </c:dLbl>
            <c:dLbl>
              <c:idx val="38"/>
              <c:delete val="1"/>
              <c:extLst>
                <c:ext xmlns:c15="http://schemas.microsoft.com/office/drawing/2012/chart" uri="{CE6537A1-D6FC-4f65-9D91-7224C49458BB}"/>
                <c:ext xmlns:c16="http://schemas.microsoft.com/office/drawing/2014/chart" uri="{C3380CC4-5D6E-409C-BE32-E72D297353CC}">
                  <c16:uniqueId val="{0000001E-38B4-E943-A092-E1B4851606E7}"/>
                </c:ext>
              </c:extLst>
            </c:dLbl>
            <c:dLbl>
              <c:idx val="39"/>
              <c:delete val="1"/>
              <c:extLst>
                <c:ext xmlns:c15="http://schemas.microsoft.com/office/drawing/2012/chart" uri="{CE6537A1-D6FC-4f65-9D91-7224C49458BB}"/>
                <c:ext xmlns:c16="http://schemas.microsoft.com/office/drawing/2014/chart" uri="{C3380CC4-5D6E-409C-BE32-E72D297353CC}">
                  <c16:uniqueId val="{0000001F-38B4-E943-A092-E1B4851606E7}"/>
                </c:ext>
              </c:extLst>
            </c:dLbl>
            <c:dLbl>
              <c:idx val="40"/>
              <c:delete val="1"/>
              <c:extLst>
                <c:ext xmlns:c15="http://schemas.microsoft.com/office/drawing/2012/chart" uri="{CE6537A1-D6FC-4f65-9D91-7224C49458BB}"/>
                <c:ext xmlns:c16="http://schemas.microsoft.com/office/drawing/2014/chart" uri="{C3380CC4-5D6E-409C-BE32-E72D297353CC}">
                  <c16:uniqueId val="{00000025-38B4-E943-A092-E1B4851606E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Karla" panose="020B0004030503030003" pitchFamily="34" charset="77"/>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Sheet1!$A$2:$A$42</c:f>
              <c:numCache>
                <c:formatCode>General</c:formatCode>
                <c:ptCount val="41"/>
                <c:pt idx="0">
                  <c:v>1984</c:v>
                </c:pt>
                <c:pt idx="1">
                  <c:v>1985</c:v>
                </c:pt>
                <c:pt idx="2">
                  <c:v>1986</c:v>
                </c:pt>
                <c:pt idx="3">
                  <c:v>1987</c:v>
                </c:pt>
                <c:pt idx="4">
                  <c:v>1988</c:v>
                </c:pt>
                <c:pt idx="5">
                  <c:v>1989</c:v>
                </c:pt>
                <c:pt idx="6">
                  <c:v>1990</c:v>
                </c:pt>
                <c:pt idx="7">
                  <c:v>1991</c:v>
                </c:pt>
                <c:pt idx="8">
                  <c:v>1992</c:v>
                </c:pt>
                <c:pt idx="9">
                  <c:v>1993</c:v>
                </c:pt>
                <c:pt idx="10">
                  <c:v>1994</c:v>
                </c:pt>
                <c:pt idx="11">
                  <c:v>1995</c:v>
                </c:pt>
                <c:pt idx="12">
                  <c:v>1996</c:v>
                </c:pt>
                <c:pt idx="13">
                  <c:v>1997</c:v>
                </c:pt>
                <c:pt idx="14">
                  <c:v>1998</c:v>
                </c:pt>
                <c:pt idx="15">
                  <c:v>1999</c:v>
                </c:pt>
                <c:pt idx="16">
                  <c:v>2000</c:v>
                </c:pt>
                <c:pt idx="17">
                  <c:v>2001</c:v>
                </c:pt>
                <c:pt idx="18">
                  <c:v>2002</c:v>
                </c:pt>
                <c:pt idx="19">
                  <c:v>2003</c:v>
                </c:pt>
                <c:pt idx="20">
                  <c:v>2004</c:v>
                </c:pt>
                <c:pt idx="21">
                  <c:v>2005</c:v>
                </c:pt>
                <c:pt idx="22">
                  <c:v>2006</c:v>
                </c:pt>
                <c:pt idx="23">
                  <c:v>2007</c:v>
                </c:pt>
                <c:pt idx="24">
                  <c:v>2008</c:v>
                </c:pt>
                <c:pt idx="25">
                  <c:v>2009</c:v>
                </c:pt>
                <c:pt idx="26">
                  <c:v>2010</c:v>
                </c:pt>
                <c:pt idx="27">
                  <c:v>2011</c:v>
                </c:pt>
                <c:pt idx="28">
                  <c:v>2012</c:v>
                </c:pt>
                <c:pt idx="29">
                  <c:v>2013</c:v>
                </c:pt>
                <c:pt idx="30">
                  <c:v>2014</c:v>
                </c:pt>
                <c:pt idx="31">
                  <c:v>2015</c:v>
                </c:pt>
                <c:pt idx="32">
                  <c:v>2016</c:v>
                </c:pt>
                <c:pt idx="33">
                  <c:v>2017</c:v>
                </c:pt>
                <c:pt idx="34">
                  <c:v>2018</c:v>
                </c:pt>
                <c:pt idx="35">
                  <c:v>2019</c:v>
                </c:pt>
                <c:pt idx="36">
                  <c:v>2020</c:v>
                </c:pt>
                <c:pt idx="37">
                  <c:v>2021</c:v>
                </c:pt>
                <c:pt idx="38">
                  <c:v>2022</c:v>
                </c:pt>
                <c:pt idx="39">
                  <c:v>2023</c:v>
                </c:pt>
                <c:pt idx="40">
                  <c:v>2024</c:v>
                </c:pt>
              </c:numCache>
            </c:numRef>
          </c:cat>
          <c:val>
            <c:numRef>
              <c:f>Sheet1!$B$2:$B$42</c:f>
              <c:numCache>
                <c:formatCode>"$"#,##0.00_);[Red]\("$"#,##0.00\)</c:formatCode>
                <c:ptCount val="41"/>
                <c:pt idx="0">
                  <c:v>1.69</c:v>
                </c:pt>
                <c:pt idx="1">
                  <c:v>1.89</c:v>
                </c:pt>
                <c:pt idx="2">
                  <c:v>2.5</c:v>
                </c:pt>
                <c:pt idx="3">
                  <c:v>2.6</c:v>
                </c:pt>
                <c:pt idx="4">
                  <c:v>3.01</c:v>
                </c:pt>
                <c:pt idx="5">
                  <c:v>3.42</c:v>
                </c:pt>
                <c:pt idx="6">
                  <c:v>3.69</c:v>
                </c:pt>
                <c:pt idx="7">
                  <c:v>3.82</c:v>
                </c:pt>
                <c:pt idx="8">
                  <c:v>4.16</c:v>
                </c:pt>
                <c:pt idx="9">
                  <c:v>4.26</c:v>
                </c:pt>
                <c:pt idx="10">
                  <c:v>4.5999999999999996</c:v>
                </c:pt>
                <c:pt idx="11">
                  <c:v>5.29</c:v>
                </c:pt>
                <c:pt idx="12">
                  <c:v>5.98</c:v>
                </c:pt>
                <c:pt idx="13">
                  <c:v>7.18</c:v>
                </c:pt>
                <c:pt idx="14">
                  <c:v>8.1</c:v>
                </c:pt>
                <c:pt idx="15">
                  <c:v>8.8000000000000007</c:v>
                </c:pt>
                <c:pt idx="16">
                  <c:v>10.56</c:v>
                </c:pt>
                <c:pt idx="17">
                  <c:v>9.73</c:v>
                </c:pt>
                <c:pt idx="18">
                  <c:v>9.93</c:v>
                </c:pt>
                <c:pt idx="19">
                  <c:v>11.11</c:v>
                </c:pt>
                <c:pt idx="20">
                  <c:v>11.23</c:v>
                </c:pt>
                <c:pt idx="21">
                  <c:v>12.43</c:v>
                </c:pt>
                <c:pt idx="22">
                  <c:v>13.92</c:v>
                </c:pt>
                <c:pt idx="23">
                  <c:v>14.92</c:v>
                </c:pt>
                <c:pt idx="24">
                  <c:v>12.29</c:v>
                </c:pt>
                <c:pt idx="25">
                  <c:v>12.59</c:v>
                </c:pt>
                <c:pt idx="26">
                  <c:v>13.38</c:v>
                </c:pt>
                <c:pt idx="27">
                  <c:v>12.82</c:v>
                </c:pt>
                <c:pt idx="28">
                  <c:v>13.89</c:v>
                </c:pt>
                <c:pt idx="29">
                  <c:v>14.64</c:v>
                </c:pt>
                <c:pt idx="30">
                  <c:v>15.92</c:v>
                </c:pt>
                <c:pt idx="31">
                  <c:v>17.670000000000002</c:v>
                </c:pt>
                <c:pt idx="32">
                  <c:v>17.14</c:v>
                </c:pt>
                <c:pt idx="33">
                  <c:v>18.12</c:v>
                </c:pt>
                <c:pt idx="34">
                  <c:v>18.920000000000002</c:v>
                </c:pt>
                <c:pt idx="35">
                  <c:v>19.760000000000002</c:v>
                </c:pt>
                <c:pt idx="36">
                  <c:v>19.260000000000002</c:v>
                </c:pt>
                <c:pt idx="37">
                  <c:v>20.9</c:v>
                </c:pt>
                <c:pt idx="38">
                  <c:v>22.93</c:v>
                </c:pt>
                <c:pt idx="39">
                  <c:v>22.95</c:v>
                </c:pt>
                <c:pt idx="40">
                  <c:v>25.13</c:v>
                </c:pt>
              </c:numCache>
            </c:numRef>
          </c:val>
          <c:smooth val="0"/>
          <c:extLst>
            <c:ext xmlns:c16="http://schemas.microsoft.com/office/drawing/2014/chart" uri="{C3380CC4-5D6E-409C-BE32-E72D297353CC}">
              <c16:uniqueId val="{00000026-38B4-E943-A092-E1B4851606E7}"/>
            </c:ext>
          </c:extLst>
        </c:ser>
        <c:ser>
          <c:idx val="1"/>
          <c:order val="1"/>
          <c:tx>
            <c:strRef>
              <c:f>Sheet1!$C$1</c:f>
              <c:strCache>
                <c:ptCount val="1"/>
                <c:pt idx="0">
                  <c:v>Inflation-adjusted dollars</c:v>
                </c:pt>
              </c:strCache>
            </c:strRef>
          </c:tx>
          <c:spPr>
            <a:ln w="22225" cap="rnd">
              <a:solidFill>
                <a:schemeClr val="accent3"/>
              </a:solidFill>
              <a:round/>
            </a:ln>
            <a:effectLst/>
          </c:spPr>
          <c:marker>
            <c:symbol val="circle"/>
            <c:size val="6"/>
            <c:spPr>
              <a:noFill/>
              <a:ln w="9525">
                <a:noFill/>
              </a:ln>
              <a:effectLst/>
            </c:spPr>
          </c:marker>
          <c:dPt>
            <c:idx val="0"/>
            <c:marker>
              <c:symbol val="circle"/>
              <c:size val="6"/>
              <c:spPr>
                <a:solidFill>
                  <a:schemeClr val="accent3"/>
                </a:solidFill>
                <a:ln w="9525">
                  <a:noFill/>
                </a:ln>
                <a:effectLst/>
              </c:spPr>
            </c:marker>
            <c:bubble3D val="0"/>
            <c:extLst>
              <c:ext xmlns:c16="http://schemas.microsoft.com/office/drawing/2014/chart" uri="{C3380CC4-5D6E-409C-BE32-E72D297353CC}">
                <c16:uniqueId val="{00000027-38B4-E943-A092-E1B4851606E7}"/>
              </c:ext>
            </c:extLst>
          </c:dPt>
          <c:dPt>
            <c:idx val="4"/>
            <c:marker>
              <c:symbol val="circle"/>
              <c:size val="6"/>
              <c:spPr>
                <a:noFill/>
                <a:ln w="9525">
                  <a:noFill/>
                </a:ln>
                <a:effectLst/>
              </c:spPr>
            </c:marker>
            <c:bubble3D val="0"/>
            <c:extLst>
              <c:ext xmlns:c16="http://schemas.microsoft.com/office/drawing/2014/chart" uri="{C3380CC4-5D6E-409C-BE32-E72D297353CC}">
                <c16:uniqueId val="{00000028-38B4-E943-A092-E1B4851606E7}"/>
              </c:ext>
            </c:extLst>
          </c:dPt>
          <c:dPt>
            <c:idx val="5"/>
            <c:marker>
              <c:symbol val="circle"/>
              <c:size val="6"/>
              <c:spPr>
                <a:solidFill>
                  <a:schemeClr val="accent3"/>
                </a:solidFill>
                <a:ln w="9525">
                  <a:noFill/>
                </a:ln>
                <a:effectLst/>
              </c:spPr>
            </c:marker>
            <c:bubble3D val="0"/>
            <c:extLst>
              <c:ext xmlns:c16="http://schemas.microsoft.com/office/drawing/2014/chart" uri="{C3380CC4-5D6E-409C-BE32-E72D297353CC}">
                <c16:uniqueId val="{00000029-38B4-E943-A092-E1B4851606E7}"/>
              </c:ext>
            </c:extLst>
          </c:dPt>
          <c:dPt>
            <c:idx val="9"/>
            <c:marker>
              <c:symbol val="circle"/>
              <c:size val="6"/>
              <c:spPr>
                <a:noFill/>
                <a:ln w="9525">
                  <a:noFill/>
                </a:ln>
                <a:effectLst/>
              </c:spPr>
            </c:marker>
            <c:bubble3D val="0"/>
            <c:extLst>
              <c:ext xmlns:c16="http://schemas.microsoft.com/office/drawing/2014/chart" uri="{C3380CC4-5D6E-409C-BE32-E72D297353CC}">
                <c16:uniqueId val="{0000002A-38B4-E943-A092-E1B4851606E7}"/>
              </c:ext>
            </c:extLst>
          </c:dPt>
          <c:dPt>
            <c:idx val="10"/>
            <c:marker>
              <c:symbol val="circle"/>
              <c:size val="6"/>
              <c:spPr>
                <a:solidFill>
                  <a:schemeClr val="accent3"/>
                </a:solidFill>
                <a:ln w="9525">
                  <a:noFill/>
                </a:ln>
                <a:effectLst/>
              </c:spPr>
            </c:marker>
            <c:bubble3D val="0"/>
            <c:extLst>
              <c:ext xmlns:c16="http://schemas.microsoft.com/office/drawing/2014/chart" uri="{C3380CC4-5D6E-409C-BE32-E72D297353CC}">
                <c16:uniqueId val="{0000002B-38B4-E943-A092-E1B4851606E7}"/>
              </c:ext>
            </c:extLst>
          </c:dPt>
          <c:dPt>
            <c:idx val="14"/>
            <c:marker>
              <c:symbol val="circle"/>
              <c:size val="6"/>
              <c:spPr>
                <a:noFill/>
                <a:ln w="9525">
                  <a:noFill/>
                </a:ln>
                <a:effectLst/>
              </c:spPr>
            </c:marker>
            <c:bubble3D val="0"/>
            <c:extLst>
              <c:ext xmlns:c16="http://schemas.microsoft.com/office/drawing/2014/chart" uri="{C3380CC4-5D6E-409C-BE32-E72D297353CC}">
                <c16:uniqueId val="{0000002C-38B4-E943-A092-E1B4851606E7}"/>
              </c:ext>
            </c:extLst>
          </c:dPt>
          <c:dPt>
            <c:idx val="15"/>
            <c:marker>
              <c:symbol val="circle"/>
              <c:size val="6"/>
              <c:spPr>
                <a:solidFill>
                  <a:schemeClr val="accent3"/>
                </a:solidFill>
                <a:ln w="9525">
                  <a:noFill/>
                </a:ln>
                <a:effectLst/>
              </c:spPr>
            </c:marker>
            <c:bubble3D val="0"/>
            <c:extLst>
              <c:ext xmlns:c16="http://schemas.microsoft.com/office/drawing/2014/chart" uri="{C3380CC4-5D6E-409C-BE32-E72D297353CC}">
                <c16:uniqueId val="{0000002D-38B4-E943-A092-E1B4851606E7}"/>
              </c:ext>
            </c:extLst>
          </c:dPt>
          <c:dPt>
            <c:idx val="19"/>
            <c:marker>
              <c:symbol val="circle"/>
              <c:size val="6"/>
              <c:spPr>
                <a:noFill/>
                <a:ln w="9525">
                  <a:noFill/>
                </a:ln>
                <a:effectLst/>
              </c:spPr>
            </c:marker>
            <c:bubble3D val="0"/>
            <c:extLst>
              <c:ext xmlns:c16="http://schemas.microsoft.com/office/drawing/2014/chart" uri="{C3380CC4-5D6E-409C-BE32-E72D297353CC}">
                <c16:uniqueId val="{0000002E-38B4-E943-A092-E1B4851606E7}"/>
              </c:ext>
            </c:extLst>
          </c:dPt>
          <c:dPt>
            <c:idx val="20"/>
            <c:marker>
              <c:symbol val="circle"/>
              <c:size val="6"/>
              <c:spPr>
                <a:solidFill>
                  <a:schemeClr val="accent3"/>
                </a:solidFill>
                <a:ln w="9525">
                  <a:noFill/>
                </a:ln>
                <a:effectLst/>
              </c:spPr>
            </c:marker>
            <c:bubble3D val="0"/>
            <c:extLst>
              <c:ext xmlns:c16="http://schemas.microsoft.com/office/drawing/2014/chart" uri="{C3380CC4-5D6E-409C-BE32-E72D297353CC}">
                <c16:uniqueId val="{0000002F-38B4-E943-A092-E1B4851606E7}"/>
              </c:ext>
            </c:extLst>
          </c:dPt>
          <c:dPt>
            <c:idx val="24"/>
            <c:marker>
              <c:symbol val="circle"/>
              <c:size val="6"/>
              <c:spPr>
                <a:noFill/>
                <a:ln w="9525">
                  <a:noFill/>
                </a:ln>
                <a:effectLst/>
              </c:spPr>
            </c:marker>
            <c:bubble3D val="0"/>
            <c:extLst>
              <c:ext xmlns:c16="http://schemas.microsoft.com/office/drawing/2014/chart" uri="{C3380CC4-5D6E-409C-BE32-E72D297353CC}">
                <c16:uniqueId val="{00000030-38B4-E943-A092-E1B4851606E7}"/>
              </c:ext>
            </c:extLst>
          </c:dPt>
          <c:dPt>
            <c:idx val="25"/>
            <c:marker>
              <c:symbol val="circle"/>
              <c:size val="6"/>
              <c:spPr>
                <a:solidFill>
                  <a:schemeClr val="accent3"/>
                </a:solidFill>
                <a:ln w="9525">
                  <a:noFill/>
                </a:ln>
                <a:effectLst/>
              </c:spPr>
            </c:marker>
            <c:bubble3D val="0"/>
            <c:extLst>
              <c:ext xmlns:c16="http://schemas.microsoft.com/office/drawing/2014/chart" uri="{C3380CC4-5D6E-409C-BE32-E72D297353CC}">
                <c16:uniqueId val="{00000031-38B4-E943-A092-E1B4851606E7}"/>
              </c:ext>
            </c:extLst>
          </c:dPt>
          <c:dPt>
            <c:idx val="29"/>
            <c:marker>
              <c:symbol val="circle"/>
              <c:size val="6"/>
              <c:spPr>
                <a:noFill/>
                <a:ln w="9525">
                  <a:noFill/>
                </a:ln>
                <a:effectLst/>
              </c:spPr>
            </c:marker>
            <c:bubble3D val="0"/>
            <c:extLst>
              <c:ext xmlns:c16="http://schemas.microsoft.com/office/drawing/2014/chart" uri="{C3380CC4-5D6E-409C-BE32-E72D297353CC}">
                <c16:uniqueId val="{00000032-38B4-E943-A092-E1B4851606E7}"/>
              </c:ext>
            </c:extLst>
          </c:dPt>
          <c:dPt>
            <c:idx val="30"/>
            <c:marker>
              <c:symbol val="circle"/>
              <c:size val="6"/>
              <c:spPr>
                <a:solidFill>
                  <a:schemeClr val="accent3"/>
                </a:solidFill>
                <a:ln w="9525">
                  <a:noFill/>
                </a:ln>
                <a:effectLst/>
              </c:spPr>
            </c:marker>
            <c:bubble3D val="0"/>
            <c:extLst>
              <c:ext xmlns:c16="http://schemas.microsoft.com/office/drawing/2014/chart" uri="{C3380CC4-5D6E-409C-BE32-E72D297353CC}">
                <c16:uniqueId val="{00000033-38B4-E943-A092-E1B4851606E7}"/>
              </c:ext>
            </c:extLst>
          </c:dPt>
          <c:dPt>
            <c:idx val="34"/>
            <c:marker>
              <c:symbol val="circle"/>
              <c:size val="6"/>
              <c:spPr>
                <a:noFill/>
                <a:ln w="9525">
                  <a:noFill/>
                </a:ln>
                <a:effectLst/>
              </c:spPr>
            </c:marker>
            <c:bubble3D val="0"/>
            <c:extLst>
              <c:ext xmlns:c16="http://schemas.microsoft.com/office/drawing/2014/chart" uri="{C3380CC4-5D6E-409C-BE32-E72D297353CC}">
                <c16:uniqueId val="{00000034-38B4-E943-A092-E1B4851606E7}"/>
              </c:ext>
            </c:extLst>
          </c:dPt>
          <c:dPt>
            <c:idx val="35"/>
            <c:marker>
              <c:symbol val="circle"/>
              <c:size val="6"/>
              <c:spPr>
                <a:solidFill>
                  <a:schemeClr val="accent3"/>
                </a:solidFill>
                <a:ln w="9525">
                  <a:noFill/>
                </a:ln>
                <a:effectLst/>
              </c:spPr>
            </c:marker>
            <c:bubble3D val="0"/>
            <c:extLst>
              <c:ext xmlns:c16="http://schemas.microsoft.com/office/drawing/2014/chart" uri="{C3380CC4-5D6E-409C-BE32-E72D297353CC}">
                <c16:uniqueId val="{00000035-38B4-E943-A092-E1B4851606E7}"/>
              </c:ext>
            </c:extLst>
          </c:dPt>
          <c:dPt>
            <c:idx val="39"/>
            <c:marker>
              <c:symbol val="circle"/>
              <c:size val="6"/>
              <c:spPr>
                <a:noFill/>
                <a:ln w="9525">
                  <a:noFill/>
                </a:ln>
                <a:effectLst/>
              </c:spPr>
            </c:marker>
            <c:bubble3D val="0"/>
            <c:extLst>
              <c:ext xmlns:c16="http://schemas.microsoft.com/office/drawing/2014/chart" uri="{C3380CC4-5D6E-409C-BE32-E72D297353CC}">
                <c16:uniqueId val="{00000036-38B4-E943-A092-E1B4851606E7}"/>
              </c:ext>
            </c:extLst>
          </c:dPt>
          <c:dPt>
            <c:idx val="40"/>
            <c:marker>
              <c:symbol val="circle"/>
              <c:size val="6"/>
              <c:spPr>
                <a:solidFill>
                  <a:schemeClr val="accent3"/>
                </a:solidFill>
                <a:ln w="9525">
                  <a:noFill/>
                </a:ln>
                <a:effectLst/>
              </c:spPr>
            </c:marker>
            <c:bubble3D val="0"/>
            <c:extLst>
              <c:ext xmlns:c16="http://schemas.microsoft.com/office/drawing/2014/chart" uri="{C3380CC4-5D6E-409C-BE32-E72D297353CC}">
                <c16:uniqueId val="{00000037-38B4-E943-A092-E1B4851606E7}"/>
              </c:ext>
            </c:extLst>
          </c:dPt>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38B4-E943-A092-E1B4851606E7}"/>
                </c:ext>
              </c:extLst>
            </c:dLbl>
            <c:dLbl>
              <c:idx val="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38B4-E943-A092-E1B4851606E7}"/>
                </c:ext>
              </c:extLst>
            </c:dLbl>
            <c:dLbl>
              <c:idx val="10"/>
              <c:layout>
                <c:manualLayout>
                  <c:x val="-5.8730665331423522E-2"/>
                  <c:y val="-5.56930214227807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38B4-E943-A092-E1B4851606E7}"/>
                </c:ext>
              </c:extLst>
            </c:dLbl>
            <c:dLbl>
              <c:idx val="15"/>
              <c:layout>
                <c:manualLayout>
                  <c:x val="-5.6691871293004063E-2"/>
                  <c:y val="-4.14090681283837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38B4-E943-A092-E1B4851606E7}"/>
                </c:ext>
              </c:extLst>
            </c:dLbl>
            <c:dLbl>
              <c:idx val="19"/>
              <c:delete val="1"/>
              <c:extLst>
                <c:ext xmlns:c15="http://schemas.microsoft.com/office/drawing/2012/chart" uri="{CE6537A1-D6FC-4f65-9D91-7224C49458BB}"/>
                <c:ext xmlns:c16="http://schemas.microsoft.com/office/drawing/2014/chart" uri="{C3380CC4-5D6E-409C-BE32-E72D297353CC}">
                  <c16:uniqueId val="{0000002E-38B4-E943-A092-E1B4851606E7}"/>
                </c:ext>
              </c:extLst>
            </c:dLbl>
            <c:dLbl>
              <c:idx val="20"/>
              <c:layout>
                <c:manualLayout>
                  <c:x val="-4.3139280325580197E-2"/>
                  <c:y val="-5.28362307639013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F-38B4-E943-A092-E1B4851606E7}"/>
                </c:ext>
              </c:extLst>
            </c:dLbl>
            <c:dLbl>
              <c:idx val="25"/>
              <c:layout>
                <c:manualLayout>
                  <c:x val="-3.7641817829127733E-2"/>
                  <c:y val="-6.99769747171777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1-38B4-E943-A092-E1B4851606E7}"/>
                </c:ext>
              </c:extLst>
            </c:dLbl>
            <c:dLbl>
              <c:idx val="30"/>
              <c:layout>
                <c:manualLayout>
                  <c:x val="-3.8285008805533961E-2"/>
                  <c:y val="-4.71226494461425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3-38B4-E943-A092-E1B4851606E7}"/>
                </c:ext>
              </c:extLst>
            </c:dLbl>
            <c:dLbl>
              <c:idx val="35"/>
              <c:layout>
                <c:manualLayout>
                  <c:x val="-5.876401455899239E-2"/>
                  <c:y val="-4.99794401050219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5-38B4-E943-A092-E1B4851606E7}"/>
                </c:ext>
              </c:extLst>
            </c:dLbl>
            <c:dLbl>
              <c:idx val="4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7-38B4-E943-A092-E1B4851606E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Karla" panose="020B0004030503030003" pitchFamily="34" charset="77"/>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Sheet1!$A$2:$A$42</c:f>
              <c:numCache>
                <c:formatCode>General</c:formatCode>
                <c:ptCount val="41"/>
                <c:pt idx="0">
                  <c:v>1984</c:v>
                </c:pt>
                <c:pt idx="1">
                  <c:v>1985</c:v>
                </c:pt>
                <c:pt idx="2">
                  <c:v>1986</c:v>
                </c:pt>
                <c:pt idx="3">
                  <c:v>1987</c:v>
                </c:pt>
                <c:pt idx="4">
                  <c:v>1988</c:v>
                </c:pt>
                <c:pt idx="5">
                  <c:v>1989</c:v>
                </c:pt>
                <c:pt idx="6">
                  <c:v>1990</c:v>
                </c:pt>
                <c:pt idx="7">
                  <c:v>1991</c:v>
                </c:pt>
                <c:pt idx="8">
                  <c:v>1992</c:v>
                </c:pt>
                <c:pt idx="9">
                  <c:v>1993</c:v>
                </c:pt>
                <c:pt idx="10">
                  <c:v>1994</c:v>
                </c:pt>
                <c:pt idx="11">
                  <c:v>1995</c:v>
                </c:pt>
                <c:pt idx="12">
                  <c:v>1996</c:v>
                </c:pt>
                <c:pt idx="13">
                  <c:v>1997</c:v>
                </c:pt>
                <c:pt idx="14">
                  <c:v>1998</c:v>
                </c:pt>
                <c:pt idx="15">
                  <c:v>1999</c:v>
                </c:pt>
                <c:pt idx="16">
                  <c:v>2000</c:v>
                </c:pt>
                <c:pt idx="17">
                  <c:v>2001</c:v>
                </c:pt>
                <c:pt idx="18">
                  <c:v>2002</c:v>
                </c:pt>
                <c:pt idx="19">
                  <c:v>2003</c:v>
                </c:pt>
                <c:pt idx="20">
                  <c:v>2004</c:v>
                </c:pt>
                <c:pt idx="21">
                  <c:v>2005</c:v>
                </c:pt>
                <c:pt idx="22">
                  <c:v>2006</c:v>
                </c:pt>
                <c:pt idx="23">
                  <c:v>2007</c:v>
                </c:pt>
                <c:pt idx="24">
                  <c:v>2008</c:v>
                </c:pt>
                <c:pt idx="25">
                  <c:v>2009</c:v>
                </c:pt>
                <c:pt idx="26">
                  <c:v>2010</c:v>
                </c:pt>
                <c:pt idx="27">
                  <c:v>2011</c:v>
                </c:pt>
                <c:pt idx="28">
                  <c:v>2012</c:v>
                </c:pt>
                <c:pt idx="29">
                  <c:v>2013</c:v>
                </c:pt>
                <c:pt idx="30">
                  <c:v>2014</c:v>
                </c:pt>
                <c:pt idx="31">
                  <c:v>2015</c:v>
                </c:pt>
                <c:pt idx="32">
                  <c:v>2016</c:v>
                </c:pt>
                <c:pt idx="33">
                  <c:v>2017</c:v>
                </c:pt>
                <c:pt idx="34">
                  <c:v>2018</c:v>
                </c:pt>
                <c:pt idx="35">
                  <c:v>2019</c:v>
                </c:pt>
                <c:pt idx="36">
                  <c:v>2020</c:v>
                </c:pt>
                <c:pt idx="37">
                  <c:v>2021</c:v>
                </c:pt>
                <c:pt idx="38">
                  <c:v>2022</c:v>
                </c:pt>
                <c:pt idx="39">
                  <c:v>2023</c:v>
                </c:pt>
                <c:pt idx="40">
                  <c:v>2024</c:v>
                </c:pt>
              </c:numCache>
            </c:numRef>
          </c:cat>
          <c:val>
            <c:numRef>
              <c:f>Sheet1!$C$2:$C$42</c:f>
              <c:numCache>
                <c:formatCode>"$"#,##0.00_);[Red]\("$"#,##0.00\)</c:formatCode>
                <c:ptCount val="41"/>
                <c:pt idx="0">
                  <c:v>5.0999999999999996</c:v>
                </c:pt>
                <c:pt idx="1">
                  <c:v>5.51</c:v>
                </c:pt>
                <c:pt idx="2">
                  <c:v>7.15</c:v>
                </c:pt>
                <c:pt idx="3">
                  <c:v>7.18</c:v>
                </c:pt>
                <c:pt idx="4">
                  <c:v>7.98</c:v>
                </c:pt>
                <c:pt idx="5">
                  <c:v>8.65</c:v>
                </c:pt>
                <c:pt idx="6">
                  <c:v>8.86</c:v>
                </c:pt>
                <c:pt idx="7">
                  <c:v>8.8000000000000007</c:v>
                </c:pt>
                <c:pt idx="8">
                  <c:v>9.3000000000000007</c:v>
                </c:pt>
                <c:pt idx="9">
                  <c:v>9.25</c:v>
                </c:pt>
                <c:pt idx="10">
                  <c:v>9.73</c:v>
                </c:pt>
                <c:pt idx="11">
                  <c:v>10.89</c:v>
                </c:pt>
                <c:pt idx="12">
                  <c:v>11.96</c:v>
                </c:pt>
                <c:pt idx="13">
                  <c:v>14.03</c:v>
                </c:pt>
                <c:pt idx="14">
                  <c:v>15.59</c:v>
                </c:pt>
                <c:pt idx="15">
                  <c:v>16.57</c:v>
                </c:pt>
                <c:pt idx="16">
                  <c:v>19.239999999999998</c:v>
                </c:pt>
                <c:pt idx="17">
                  <c:v>17.239999999999998</c:v>
                </c:pt>
                <c:pt idx="18">
                  <c:v>17.32</c:v>
                </c:pt>
                <c:pt idx="19">
                  <c:v>18.940000000000001</c:v>
                </c:pt>
                <c:pt idx="20">
                  <c:v>18.649999999999999</c:v>
                </c:pt>
                <c:pt idx="21">
                  <c:v>19.97</c:v>
                </c:pt>
                <c:pt idx="22">
                  <c:v>21.66</c:v>
                </c:pt>
                <c:pt idx="23">
                  <c:v>22.57</c:v>
                </c:pt>
                <c:pt idx="24">
                  <c:v>17.91</c:v>
                </c:pt>
                <c:pt idx="25">
                  <c:v>18.41</c:v>
                </c:pt>
                <c:pt idx="26">
                  <c:v>19.25</c:v>
                </c:pt>
                <c:pt idx="27">
                  <c:v>17.88</c:v>
                </c:pt>
                <c:pt idx="28">
                  <c:v>18.98</c:v>
                </c:pt>
                <c:pt idx="29">
                  <c:v>19.72</c:v>
                </c:pt>
                <c:pt idx="30">
                  <c:v>21.09</c:v>
                </c:pt>
                <c:pt idx="31">
                  <c:v>23.39</c:v>
                </c:pt>
                <c:pt idx="32">
                  <c:v>22.41</c:v>
                </c:pt>
                <c:pt idx="33">
                  <c:v>23.18</c:v>
                </c:pt>
                <c:pt idx="34">
                  <c:v>23.63</c:v>
                </c:pt>
                <c:pt idx="35">
                  <c:v>24.25</c:v>
                </c:pt>
                <c:pt idx="36">
                  <c:v>23.35</c:v>
                </c:pt>
                <c:pt idx="37">
                  <c:v>24.19</c:v>
                </c:pt>
                <c:pt idx="38">
                  <c:v>24.57</c:v>
                </c:pt>
                <c:pt idx="39">
                  <c:v>23.63</c:v>
                </c:pt>
                <c:pt idx="40">
                  <c:v>25.13</c:v>
                </c:pt>
              </c:numCache>
            </c:numRef>
          </c:val>
          <c:smooth val="0"/>
          <c:extLst>
            <c:ext xmlns:c16="http://schemas.microsoft.com/office/drawing/2014/chart" uri="{C3380CC4-5D6E-409C-BE32-E72D297353CC}">
              <c16:uniqueId val="{00000038-38B4-E943-A092-E1B4851606E7}"/>
            </c:ext>
          </c:extLst>
        </c:ser>
        <c:dLbls>
          <c:dLblPos val="t"/>
          <c:showLegendKey val="0"/>
          <c:showVal val="1"/>
          <c:showCatName val="0"/>
          <c:showSerName val="0"/>
          <c:showPercent val="0"/>
          <c:showBubbleSize val="0"/>
        </c:dLbls>
        <c:marker val="1"/>
        <c:smooth val="0"/>
        <c:axId val="1276156863"/>
        <c:axId val="1276140063"/>
      </c:lineChart>
      <c:catAx>
        <c:axId val="1276156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Karla" panose="020B0004030503030003" pitchFamily="34" charset="77"/>
                <a:ea typeface="+mn-ea"/>
                <a:cs typeface="+mn-cs"/>
              </a:defRPr>
            </a:pPr>
            <a:endParaRPr lang="en-US"/>
          </a:p>
        </c:txPr>
        <c:crossAx val="1276140063"/>
        <c:crosses val="autoZero"/>
        <c:auto val="1"/>
        <c:lblAlgn val="ctr"/>
        <c:lblOffset val="100"/>
        <c:tickLblSkip val="5"/>
        <c:noMultiLvlLbl val="0"/>
      </c:catAx>
      <c:valAx>
        <c:axId val="1276140063"/>
        <c:scaling>
          <c:orientation val="minMax"/>
        </c:scaling>
        <c:delete val="1"/>
        <c:axPos val="l"/>
        <c:numFmt formatCode="&quot;$&quot;#,##0.00_);[Red]\(&quot;$&quot;#,##0.00\)" sourceLinked="1"/>
        <c:majorTickMark val="none"/>
        <c:minorTickMark val="none"/>
        <c:tickLblPos val="nextTo"/>
        <c:crossAx val="12761568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Karla" panose="020B0004030503030003" pitchFamily="34" charset="77"/>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407682062064263E-2"/>
          <c:y val="0"/>
          <c:w val="0.96554912305188667"/>
          <c:h val="0.7964345121224824"/>
        </c:manualLayout>
      </c:layout>
      <c:lineChart>
        <c:grouping val="standard"/>
        <c:varyColors val="0"/>
        <c:ser>
          <c:idx val="0"/>
          <c:order val="0"/>
          <c:tx>
            <c:strRef>
              <c:f>Sheet1!$B$1</c:f>
              <c:strCache>
                <c:ptCount val="1"/>
                <c:pt idx="0">
                  <c:v>Current dollars</c:v>
                </c:pt>
              </c:strCache>
            </c:strRef>
          </c:tx>
          <c:spPr>
            <a:ln w="22225" cap="rnd">
              <a:solidFill>
                <a:schemeClr val="tx1"/>
              </a:solidFill>
              <a:prstDash val="sysDot"/>
              <a:round/>
            </a:ln>
            <a:effectLst/>
          </c:spPr>
          <c:marker>
            <c:symbol val="circle"/>
            <c:size val="6"/>
            <c:spPr>
              <a:solidFill>
                <a:schemeClr val="tx1"/>
              </a:solidFill>
              <a:ln w="9525">
                <a:noFill/>
              </a:ln>
              <a:effectLst/>
            </c:spPr>
          </c:marker>
          <c:dPt>
            <c:idx val="1"/>
            <c:marker>
              <c:symbol val="circle"/>
              <c:size val="6"/>
              <c:spPr>
                <a:noFill/>
                <a:ln w="9525">
                  <a:noFill/>
                </a:ln>
                <a:effectLst/>
              </c:spPr>
            </c:marker>
            <c:bubble3D val="0"/>
            <c:extLst>
              <c:ext xmlns:c16="http://schemas.microsoft.com/office/drawing/2014/chart" uri="{C3380CC4-5D6E-409C-BE32-E72D297353CC}">
                <c16:uniqueId val="{00000005-2A5C-1D43-8C58-455AC3C25856}"/>
              </c:ext>
            </c:extLst>
          </c:dPt>
          <c:dPt>
            <c:idx val="2"/>
            <c:marker>
              <c:symbol val="circle"/>
              <c:size val="6"/>
              <c:spPr>
                <a:noFill/>
                <a:ln w="9525">
                  <a:noFill/>
                </a:ln>
                <a:effectLst/>
              </c:spPr>
            </c:marker>
            <c:bubble3D val="0"/>
            <c:extLst>
              <c:ext xmlns:c16="http://schemas.microsoft.com/office/drawing/2014/chart" uri="{C3380CC4-5D6E-409C-BE32-E72D297353CC}">
                <c16:uniqueId val="{00000004-2A5C-1D43-8C58-455AC3C25856}"/>
              </c:ext>
            </c:extLst>
          </c:dPt>
          <c:dPt>
            <c:idx val="3"/>
            <c:marker>
              <c:symbol val="circle"/>
              <c:size val="6"/>
              <c:spPr>
                <a:noFill/>
                <a:ln w="9525">
                  <a:noFill/>
                </a:ln>
                <a:effectLst/>
              </c:spPr>
            </c:marker>
            <c:bubble3D val="0"/>
            <c:extLst>
              <c:ext xmlns:c16="http://schemas.microsoft.com/office/drawing/2014/chart" uri="{C3380CC4-5D6E-409C-BE32-E72D297353CC}">
                <c16:uniqueId val="{00000025-2A5C-1D43-8C58-455AC3C25856}"/>
              </c:ext>
            </c:extLst>
          </c:dPt>
          <c:dPt>
            <c:idx val="4"/>
            <c:marker>
              <c:symbol val="circle"/>
              <c:size val="6"/>
              <c:spPr>
                <a:noFill/>
                <a:ln w="9525">
                  <a:noFill/>
                </a:ln>
                <a:effectLst/>
              </c:spPr>
            </c:marker>
            <c:bubble3D val="0"/>
            <c:extLst>
              <c:ext xmlns:c16="http://schemas.microsoft.com/office/drawing/2014/chart" uri="{C3380CC4-5D6E-409C-BE32-E72D297353CC}">
                <c16:uniqueId val="{00000026-2A5C-1D43-8C58-455AC3C25856}"/>
              </c:ext>
            </c:extLst>
          </c:dPt>
          <c:dPt>
            <c:idx val="6"/>
            <c:marker>
              <c:symbol val="circle"/>
              <c:size val="6"/>
              <c:spPr>
                <a:noFill/>
                <a:ln w="9525">
                  <a:noFill/>
                </a:ln>
                <a:effectLst/>
              </c:spPr>
            </c:marker>
            <c:bubble3D val="0"/>
            <c:extLst>
              <c:ext xmlns:c16="http://schemas.microsoft.com/office/drawing/2014/chart" uri="{C3380CC4-5D6E-409C-BE32-E72D297353CC}">
                <c16:uniqueId val="{00000027-2A5C-1D43-8C58-455AC3C25856}"/>
              </c:ext>
            </c:extLst>
          </c:dPt>
          <c:dPt>
            <c:idx val="7"/>
            <c:marker>
              <c:symbol val="circle"/>
              <c:size val="6"/>
              <c:spPr>
                <a:noFill/>
                <a:ln w="9525">
                  <a:noFill/>
                </a:ln>
                <a:effectLst/>
              </c:spPr>
            </c:marker>
            <c:bubble3D val="0"/>
            <c:extLst>
              <c:ext xmlns:c16="http://schemas.microsoft.com/office/drawing/2014/chart" uri="{C3380CC4-5D6E-409C-BE32-E72D297353CC}">
                <c16:uniqueId val="{00000028-2A5C-1D43-8C58-455AC3C25856}"/>
              </c:ext>
            </c:extLst>
          </c:dPt>
          <c:dPt>
            <c:idx val="8"/>
            <c:marker>
              <c:symbol val="circle"/>
              <c:size val="6"/>
              <c:spPr>
                <a:noFill/>
                <a:ln w="9525">
                  <a:noFill/>
                </a:ln>
                <a:effectLst/>
              </c:spPr>
            </c:marker>
            <c:bubble3D val="0"/>
            <c:extLst>
              <c:ext xmlns:c16="http://schemas.microsoft.com/office/drawing/2014/chart" uri="{C3380CC4-5D6E-409C-BE32-E72D297353CC}">
                <c16:uniqueId val="{00000029-2A5C-1D43-8C58-455AC3C25856}"/>
              </c:ext>
            </c:extLst>
          </c:dPt>
          <c:dPt>
            <c:idx val="9"/>
            <c:marker>
              <c:symbol val="circle"/>
              <c:size val="6"/>
              <c:spPr>
                <a:noFill/>
                <a:ln w="9525">
                  <a:noFill/>
                </a:ln>
                <a:effectLst/>
              </c:spPr>
            </c:marker>
            <c:bubble3D val="0"/>
            <c:extLst>
              <c:ext xmlns:c16="http://schemas.microsoft.com/office/drawing/2014/chart" uri="{C3380CC4-5D6E-409C-BE32-E72D297353CC}">
                <c16:uniqueId val="{0000002A-2A5C-1D43-8C58-455AC3C25856}"/>
              </c:ext>
            </c:extLst>
          </c:dPt>
          <c:dPt>
            <c:idx val="11"/>
            <c:marker>
              <c:symbol val="circle"/>
              <c:size val="6"/>
              <c:spPr>
                <a:noFill/>
                <a:ln w="9525">
                  <a:noFill/>
                </a:ln>
                <a:effectLst/>
              </c:spPr>
            </c:marker>
            <c:bubble3D val="0"/>
            <c:extLst>
              <c:ext xmlns:c16="http://schemas.microsoft.com/office/drawing/2014/chart" uri="{C3380CC4-5D6E-409C-BE32-E72D297353CC}">
                <c16:uniqueId val="{0000002B-2A5C-1D43-8C58-455AC3C25856}"/>
              </c:ext>
            </c:extLst>
          </c:dPt>
          <c:dPt>
            <c:idx val="12"/>
            <c:marker>
              <c:symbol val="circle"/>
              <c:size val="6"/>
              <c:spPr>
                <a:noFill/>
                <a:ln w="9525">
                  <a:noFill/>
                </a:ln>
                <a:effectLst/>
              </c:spPr>
            </c:marker>
            <c:bubble3D val="0"/>
            <c:extLst>
              <c:ext xmlns:c16="http://schemas.microsoft.com/office/drawing/2014/chart" uri="{C3380CC4-5D6E-409C-BE32-E72D297353CC}">
                <c16:uniqueId val="{0000002C-2A5C-1D43-8C58-455AC3C25856}"/>
              </c:ext>
            </c:extLst>
          </c:dPt>
          <c:dPt>
            <c:idx val="13"/>
            <c:marker>
              <c:symbol val="circle"/>
              <c:size val="6"/>
              <c:spPr>
                <a:noFill/>
                <a:ln w="9525">
                  <a:noFill/>
                </a:ln>
                <a:effectLst/>
              </c:spPr>
            </c:marker>
            <c:bubble3D val="0"/>
            <c:extLst>
              <c:ext xmlns:c16="http://schemas.microsoft.com/office/drawing/2014/chart" uri="{C3380CC4-5D6E-409C-BE32-E72D297353CC}">
                <c16:uniqueId val="{0000002D-2A5C-1D43-8C58-455AC3C25856}"/>
              </c:ext>
            </c:extLst>
          </c:dPt>
          <c:dPt>
            <c:idx val="14"/>
            <c:marker>
              <c:symbol val="circle"/>
              <c:size val="6"/>
              <c:spPr>
                <a:noFill/>
                <a:ln w="9525">
                  <a:noFill/>
                </a:ln>
                <a:effectLst/>
              </c:spPr>
            </c:marker>
            <c:bubble3D val="0"/>
            <c:extLst>
              <c:ext xmlns:c16="http://schemas.microsoft.com/office/drawing/2014/chart" uri="{C3380CC4-5D6E-409C-BE32-E72D297353CC}">
                <c16:uniqueId val="{0000002E-2A5C-1D43-8C58-455AC3C25856}"/>
              </c:ext>
            </c:extLst>
          </c:dPt>
          <c:dPt>
            <c:idx val="16"/>
            <c:marker>
              <c:symbol val="circle"/>
              <c:size val="6"/>
              <c:spPr>
                <a:noFill/>
                <a:ln w="9525">
                  <a:noFill/>
                </a:ln>
                <a:effectLst/>
              </c:spPr>
            </c:marker>
            <c:bubble3D val="0"/>
            <c:extLst>
              <c:ext xmlns:c16="http://schemas.microsoft.com/office/drawing/2014/chart" uri="{C3380CC4-5D6E-409C-BE32-E72D297353CC}">
                <c16:uniqueId val="{0000002F-2A5C-1D43-8C58-455AC3C25856}"/>
              </c:ext>
            </c:extLst>
          </c:dPt>
          <c:dPt>
            <c:idx val="17"/>
            <c:marker>
              <c:symbol val="circle"/>
              <c:size val="6"/>
              <c:spPr>
                <a:noFill/>
                <a:ln w="9525">
                  <a:noFill/>
                </a:ln>
                <a:effectLst/>
              </c:spPr>
            </c:marker>
            <c:bubble3D val="0"/>
            <c:extLst>
              <c:ext xmlns:c16="http://schemas.microsoft.com/office/drawing/2014/chart" uri="{C3380CC4-5D6E-409C-BE32-E72D297353CC}">
                <c16:uniqueId val="{00000030-2A5C-1D43-8C58-455AC3C25856}"/>
              </c:ext>
            </c:extLst>
          </c:dPt>
          <c:dPt>
            <c:idx val="18"/>
            <c:marker>
              <c:symbol val="circle"/>
              <c:size val="6"/>
              <c:spPr>
                <a:noFill/>
                <a:ln w="9525">
                  <a:noFill/>
                </a:ln>
                <a:effectLst/>
              </c:spPr>
            </c:marker>
            <c:bubble3D val="0"/>
            <c:extLst>
              <c:ext xmlns:c16="http://schemas.microsoft.com/office/drawing/2014/chart" uri="{C3380CC4-5D6E-409C-BE32-E72D297353CC}">
                <c16:uniqueId val="{00000031-2A5C-1D43-8C58-455AC3C25856}"/>
              </c:ext>
            </c:extLst>
          </c:dPt>
          <c:dPt>
            <c:idx val="19"/>
            <c:marker>
              <c:symbol val="circle"/>
              <c:size val="6"/>
              <c:spPr>
                <a:noFill/>
                <a:ln w="9525">
                  <a:noFill/>
                </a:ln>
                <a:effectLst/>
              </c:spPr>
            </c:marker>
            <c:bubble3D val="0"/>
            <c:extLst>
              <c:ext xmlns:c16="http://schemas.microsoft.com/office/drawing/2014/chart" uri="{C3380CC4-5D6E-409C-BE32-E72D297353CC}">
                <c16:uniqueId val="{00000032-2A5C-1D43-8C58-455AC3C25856}"/>
              </c:ext>
            </c:extLst>
          </c:dPt>
          <c:dPt>
            <c:idx val="21"/>
            <c:marker>
              <c:symbol val="circle"/>
              <c:size val="6"/>
              <c:spPr>
                <a:noFill/>
                <a:ln w="9525">
                  <a:noFill/>
                </a:ln>
                <a:effectLst/>
              </c:spPr>
            </c:marker>
            <c:bubble3D val="0"/>
            <c:extLst>
              <c:ext xmlns:c16="http://schemas.microsoft.com/office/drawing/2014/chart" uri="{C3380CC4-5D6E-409C-BE32-E72D297353CC}">
                <c16:uniqueId val="{00000033-2A5C-1D43-8C58-455AC3C25856}"/>
              </c:ext>
            </c:extLst>
          </c:dPt>
          <c:dPt>
            <c:idx val="22"/>
            <c:marker>
              <c:symbol val="circle"/>
              <c:size val="6"/>
              <c:spPr>
                <a:noFill/>
                <a:ln w="9525">
                  <a:noFill/>
                </a:ln>
                <a:effectLst/>
              </c:spPr>
            </c:marker>
            <c:bubble3D val="0"/>
            <c:extLst>
              <c:ext xmlns:c16="http://schemas.microsoft.com/office/drawing/2014/chart" uri="{C3380CC4-5D6E-409C-BE32-E72D297353CC}">
                <c16:uniqueId val="{00000034-2A5C-1D43-8C58-455AC3C25856}"/>
              </c:ext>
            </c:extLst>
          </c:dPt>
          <c:dPt>
            <c:idx val="23"/>
            <c:marker>
              <c:symbol val="circle"/>
              <c:size val="6"/>
              <c:spPr>
                <a:noFill/>
                <a:ln w="9525">
                  <a:noFill/>
                </a:ln>
                <a:effectLst/>
              </c:spPr>
            </c:marker>
            <c:bubble3D val="0"/>
            <c:extLst>
              <c:ext xmlns:c16="http://schemas.microsoft.com/office/drawing/2014/chart" uri="{C3380CC4-5D6E-409C-BE32-E72D297353CC}">
                <c16:uniqueId val="{00000035-2A5C-1D43-8C58-455AC3C25856}"/>
              </c:ext>
            </c:extLst>
          </c:dPt>
          <c:dPt>
            <c:idx val="24"/>
            <c:marker>
              <c:symbol val="circle"/>
              <c:size val="6"/>
              <c:spPr>
                <a:noFill/>
                <a:ln w="9525">
                  <a:noFill/>
                </a:ln>
                <a:effectLst/>
              </c:spPr>
            </c:marker>
            <c:bubble3D val="0"/>
            <c:extLst>
              <c:ext xmlns:c16="http://schemas.microsoft.com/office/drawing/2014/chart" uri="{C3380CC4-5D6E-409C-BE32-E72D297353CC}">
                <c16:uniqueId val="{00000036-2A5C-1D43-8C58-455AC3C25856}"/>
              </c:ext>
            </c:extLst>
          </c:dPt>
          <c:dPt>
            <c:idx val="26"/>
            <c:marker>
              <c:symbol val="circle"/>
              <c:size val="6"/>
              <c:spPr>
                <a:noFill/>
                <a:ln w="9525">
                  <a:noFill/>
                </a:ln>
                <a:effectLst/>
              </c:spPr>
            </c:marker>
            <c:bubble3D val="0"/>
            <c:extLst>
              <c:ext xmlns:c16="http://schemas.microsoft.com/office/drawing/2014/chart" uri="{C3380CC4-5D6E-409C-BE32-E72D297353CC}">
                <c16:uniqueId val="{00000037-2A5C-1D43-8C58-455AC3C25856}"/>
              </c:ext>
            </c:extLst>
          </c:dPt>
          <c:dPt>
            <c:idx val="27"/>
            <c:marker>
              <c:symbol val="circle"/>
              <c:size val="6"/>
              <c:spPr>
                <a:noFill/>
                <a:ln w="9525">
                  <a:noFill/>
                </a:ln>
                <a:effectLst/>
              </c:spPr>
            </c:marker>
            <c:bubble3D val="0"/>
            <c:extLst>
              <c:ext xmlns:c16="http://schemas.microsoft.com/office/drawing/2014/chart" uri="{C3380CC4-5D6E-409C-BE32-E72D297353CC}">
                <c16:uniqueId val="{00000038-2A5C-1D43-8C58-455AC3C25856}"/>
              </c:ext>
            </c:extLst>
          </c:dPt>
          <c:dPt>
            <c:idx val="28"/>
            <c:marker>
              <c:symbol val="circle"/>
              <c:size val="6"/>
              <c:spPr>
                <a:noFill/>
                <a:ln w="9525">
                  <a:noFill/>
                </a:ln>
                <a:effectLst/>
              </c:spPr>
            </c:marker>
            <c:bubble3D val="0"/>
            <c:extLst>
              <c:ext xmlns:c16="http://schemas.microsoft.com/office/drawing/2014/chart" uri="{C3380CC4-5D6E-409C-BE32-E72D297353CC}">
                <c16:uniqueId val="{00000039-2A5C-1D43-8C58-455AC3C25856}"/>
              </c:ext>
            </c:extLst>
          </c:dPt>
          <c:dPt>
            <c:idx val="29"/>
            <c:marker>
              <c:symbol val="circle"/>
              <c:size val="6"/>
              <c:spPr>
                <a:noFill/>
                <a:ln w="9525">
                  <a:noFill/>
                </a:ln>
                <a:effectLst/>
              </c:spPr>
            </c:marker>
            <c:bubble3D val="0"/>
            <c:extLst>
              <c:ext xmlns:c16="http://schemas.microsoft.com/office/drawing/2014/chart" uri="{C3380CC4-5D6E-409C-BE32-E72D297353CC}">
                <c16:uniqueId val="{0000003A-2A5C-1D43-8C58-455AC3C25856}"/>
              </c:ext>
            </c:extLst>
          </c:dPt>
          <c:dPt>
            <c:idx val="31"/>
            <c:marker>
              <c:symbol val="circle"/>
              <c:size val="6"/>
              <c:spPr>
                <a:noFill/>
                <a:ln w="9525">
                  <a:noFill/>
                </a:ln>
                <a:effectLst/>
              </c:spPr>
            </c:marker>
            <c:bubble3D val="0"/>
            <c:extLst>
              <c:ext xmlns:c16="http://schemas.microsoft.com/office/drawing/2014/chart" uri="{C3380CC4-5D6E-409C-BE32-E72D297353CC}">
                <c16:uniqueId val="{0000003B-2A5C-1D43-8C58-455AC3C25856}"/>
              </c:ext>
            </c:extLst>
          </c:dPt>
          <c:dPt>
            <c:idx val="32"/>
            <c:marker>
              <c:symbol val="circle"/>
              <c:size val="6"/>
              <c:spPr>
                <a:noFill/>
                <a:ln w="9525">
                  <a:noFill/>
                </a:ln>
                <a:effectLst/>
              </c:spPr>
            </c:marker>
            <c:bubble3D val="0"/>
            <c:extLst>
              <c:ext xmlns:c16="http://schemas.microsoft.com/office/drawing/2014/chart" uri="{C3380CC4-5D6E-409C-BE32-E72D297353CC}">
                <c16:uniqueId val="{0000003C-2A5C-1D43-8C58-455AC3C25856}"/>
              </c:ext>
            </c:extLst>
          </c:dPt>
          <c:dPt>
            <c:idx val="33"/>
            <c:marker>
              <c:symbol val="circle"/>
              <c:size val="6"/>
              <c:spPr>
                <a:noFill/>
                <a:ln w="9525">
                  <a:noFill/>
                </a:ln>
                <a:effectLst/>
              </c:spPr>
            </c:marker>
            <c:bubble3D val="0"/>
            <c:extLst>
              <c:ext xmlns:c16="http://schemas.microsoft.com/office/drawing/2014/chart" uri="{C3380CC4-5D6E-409C-BE32-E72D297353CC}">
                <c16:uniqueId val="{0000003D-2A5C-1D43-8C58-455AC3C25856}"/>
              </c:ext>
            </c:extLst>
          </c:dPt>
          <c:dPt>
            <c:idx val="34"/>
            <c:marker>
              <c:symbol val="circle"/>
              <c:size val="6"/>
              <c:spPr>
                <a:noFill/>
                <a:ln w="9525">
                  <a:noFill/>
                </a:ln>
                <a:effectLst/>
              </c:spPr>
            </c:marker>
            <c:bubble3D val="0"/>
            <c:extLst>
              <c:ext xmlns:c16="http://schemas.microsoft.com/office/drawing/2014/chart" uri="{C3380CC4-5D6E-409C-BE32-E72D297353CC}">
                <c16:uniqueId val="{0000003E-2A5C-1D43-8C58-455AC3C25856}"/>
              </c:ext>
            </c:extLst>
          </c:dPt>
          <c:dPt>
            <c:idx val="36"/>
            <c:marker>
              <c:symbol val="circle"/>
              <c:size val="6"/>
              <c:spPr>
                <a:noFill/>
                <a:ln w="9525">
                  <a:noFill/>
                </a:ln>
                <a:effectLst/>
              </c:spPr>
            </c:marker>
            <c:bubble3D val="0"/>
            <c:extLst>
              <c:ext xmlns:c16="http://schemas.microsoft.com/office/drawing/2014/chart" uri="{C3380CC4-5D6E-409C-BE32-E72D297353CC}">
                <c16:uniqueId val="{0000003F-2A5C-1D43-8C58-455AC3C25856}"/>
              </c:ext>
            </c:extLst>
          </c:dPt>
          <c:dPt>
            <c:idx val="37"/>
            <c:marker>
              <c:symbol val="circle"/>
              <c:size val="6"/>
              <c:spPr>
                <a:noFill/>
                <a:ln w="9525">
                  <a:noFill/>
                </a:ln>
                <a:effectLst/>
              </c:spPr>
            </c:marker>
            <c:bubble3D val="0"/>
            <c:extLst>
              <c:ext xmlns:c16="http://schemas.microsoft.com/office/drawing/2014/chart" uri="{C3380CC4-5D6E-409C-BE32-E72D297353CC}">
                <c16:uniqueId val="{00000040-2A5C-1D43-8C58-455AC3C25856}"/>
              </c:ext>
            </c:extLst>
          </c:dPt>
          <c:dPt>
            <c:idx val="38"/>
            <c:marker>
              <c:symbol val="circle"/>
              <c:size val="6"/>
              <c:spPr>
                <a:noFill/>
                <a:ln w="9525">
                  <a:noFill/>
                </a:ln>
                <a:effectLst/>
              </c:spPr>
            </c:marker>
            <c:bubble3D val="0"/>
            <c:extLst>
              <c:ext xmlns:c16="http://schemas.microsoft.com/office/drawing/2014/chart" uri="{C3380CC4-5D6E-409C-BE32-E72D297353CC}">
                <c16:uniqueId val="{00000041-2A5C-1D43-8C58-455AC3C25856}"/>
              </c:ext>
            </c:extLst>
          </c:dPt>
          <c:dPt>
            <c:idx val="39"/>
            <c:marker>
              <c:symbol val="circle"/>
              <c:size val="6"/>
              <c:spPr>
                <a:noFill/>
                <a:ln w="9525">
                  <a:noFill/>
                </a:ln>
                <a:effectLst/>
              </c:spPr>
            </c:marker>
            <c:bubble3D val="0"/>
            <c:extLst>
              <c:ext xmlns:c16="http://schemas.microsoft.com/office/drawing/2014/chart" uri="{C3380CC4-5D6E-409C-BE32-E72D297353CC}">
                <c16:uniqueId val="{00000042-2A5C-1D43-8C58-455AC3C25856}"/>
              </c:ext>
            </c:extLst>
          </c:dPt>
          <c:dLbls>
            <c:dLbl>
              <c:idx val="1"/>
              <c:delete val="1"/>
              <c:extLst>
                <c:ext xmlns:c15="http://schemas.microsoft.com/office/drawing/2012/chart" uri="{CE6537A1-D6FC-4f65-9D91-7224C49458BB}"/>
                <c:ext xmlns:c16="http://schemas.microsoft.com/office/drawing/2014/chart" uri="{C3380CC4-5D6E-409C-BE32-E72D297353CC}">
                  <c16:uniqueId val="{00000005-2A5C-1D43-8C58-455AC3C25856}"/>
                </c:ext>
              </c:extLst>
            </c:dLbl>
            <c:dLbl>
              <c:idx val="2"/>
              <c:delete val="1"/>
              <c:extLst>
                <c:ext xmlns:c15="http://schemas.microsoft.com/office/drawing/2012/chart" uri="{CE6537A1-D6FC-4f65-9D91-7224C49458BB}"/>
                <c:ext xmlns:c16="http://schemas.microsoft.com/office/drawing/2014/chart" uri="{C3380CC4-5D6E-409C-BE32-E72D297353CC}">
                  <c16:uniqueId val="{00000004-2A5C-1D43-8C58-455AC3C25856}"/>
                </c:ext>
              </c:extLst>
            </c:dLbl>
            <c:dLbl>
              <c:idx val="3"/>
              <c:delete val="1"/>
              <c:extLst>
                <c:ext xmlns:c15="http://schemas.microsoft.com/office/drawing/2012/chart" uri="{CE6537A1-D6FC-4f65-9D91-7224C49458BB}"/>
                <c:ext xmlns:c16="http://schemas.microsoft.com/office/drawing/2014/chart" uri="{C3380CC4-5D6E-409C-BE32-E72D297353CC}">
                  <c16:uniqueId val="{00000025-2A5C-1D43-8C58-455AC3C25856}"/>
                </c:ext>
              </c:extLst>
            </c:dLbl>
            <c:dLbl>
              <c:idx val="4"/>
              <c:delete val="1"/>
              <c:extLst>
                <c:ext xmlns:c15="http://schemas.microsoft.com/office/drawing/2012/chart" uri="{CE6537A1-D6FC-4f65-9D91-7224C49458BB}"/>
                <c:ext xmlns:c16="http://schemas.microsoft.com/office/drawing/2014/chart" uri="{C3380CC4-5D6E-409C-BE32-E72D297353CC}">
                  <c16:uniqueId val="{00000026-2A5C-1D43-8C58-455AC3C25856}"/>
                </c:ext>
              </c:extLst>
            </c:dLbl>
            <c:dLbl>
              <c:idx val="6"/>
              <c:delete val="1"/>
              <c:extLst>
                <c:ext xmlns:c15="http://schemas.microsoft.com/office/drawing/2012/chart" uri="{CE6537A1-D6FC-4f65-9D91-7224C49458BB}"/>
                <c:ext xmlns:c16="http://schemas.microsoft.com/office/drawing/2014/chart" uri="{C3380CC4-5D6E-409C-BE32-E72D297353CC}">
                  <c16:uniqueId val="{00000027-2A5C-1D43-8C58-455AC3C25856}"/>
                </c:ext>
              </c:extLst>
            </c:dLbl>
            <c:dLbl>
              <c:idx val="7"/>
              <c:delete val="1"/>
              <c:extLst>
                <c:ext xmlns:c15="http://schemas.microsoft.com/office/drawing/2012/chart" uri="{CE6537A1-D6FC-4f65-9D91-7224C49458BB}"/>
                <c:ext xmlns:c16="http://schemas.microsoft.com/office/drawing/2014/chart" uri="{C3380CC4-5D6E-409C-BE32-E72D297353CC}">
                  <c16:uniqueId val="{00000028-2A5C-1D43-8C58-455AC3C25856}"/>
                </c:ext>
              </c:extLst>
            </c:dLbl>
            <c:dLbl>
              <c:idx val="8"/>
              <c:delete val="1"/>
              <c:extLst>
                <c:ext xmlns:c15="http://schemas.microsoft.com/office/drawing/2012/chart" uri="{CE6537A1-D6FC-4f65-9D91-7224C49458BB}"/>
                <c:ext xmlns:c16="http://schemas.microsoft.com/office/drawing/2014/chart" uri="{C3380CC4-5D6E-409C-BE32-E72D297353CC}">
                  <c16:uniqueId val="{00000029-2A5C-1D43-8C58-455AC3C25856}"/>
                </c:ext>
              </c:extLst>
            </c:dLbl>
            <c:dLbl>
              <c:idx val="9"/>
              <c:delete val="1"/>
              <c:extLst>
                <c:ext xmlns:c15="http://schemas.microsoft.com/office/drawing/2012/chart" uri="{CE6537A1-D6FC-4f65-9D91-7224C49458BB}"/>
                <c:ext xmlns:c16="http://schemas.microsoft.com/office/drawing/2014/chart" uri="{C3380CC4-5D6E-409C-BE32-E72D297353CC}">
                  <c16:uniqueId val="{0000002A-2A5C-1D43-8C58-455AC3C25856}"/>
                </c:ext>
              </c:extLst>
            </c:dLbl>
            <c:dLbl>
              <c:idx val="11"/>
              <c:delete val="1"/>
              <c:extLst>
                <c:ext xmlns:c15="http://schemas.microsoft.com/office/drawing/2012/chart" uri="{CE6537A1-D6FC-4f65-9D91-7224C49458BB}"/>
                <c:ext xmlns:c16="http://schemas.microsoft.com/office/drawing/2014/chart" uri="{C3380CC4-5D6E-409C-BE32-E72D297353CC}">
                  <c16:uniqueId val="{0000002B-2A5C-1D43-8C58-455AC3C25856}"/>
                </c:ext>
              </c:extLst>
            </c:dLbl>
            <c:dLbl>
              <c:idx val="12"/>
              <c:delete val="1"/>
              <c:extLst>
                <c:ext xmlns:c15="http://schemas.microsoft.com/office/drawing/2012/chart" uri="{CE6537A1-D6FC-4f65-9D91-7224C49458BB}"/>
                <c:ext xmlns:c16="http://schemas.microsoft.com/office/drawing/2014/chart" uri="{C3380CC4-5D6E-409C-BE32-E72D297353CC}">
                  <c16:uniqueId val="{0000002C-2A5C-1D43-8C58-455AC3C25856}"/>
                </c:ext>
              </c:extLst>
            </c:dLbl>
            <c:dLbl>
              <c:idx val="13"/>
              <c:delete val="1"/>
              <c:extLst>
                <c:ext xmlns:c15="http://schemas.microsoft.com/office/drawing/2012/chart" uri="{CE6537A1-D6FC-4f65-9D91-7224C49458BB}"/>
                <c:ext xmlns:c16="http://schemas.microsoft.com/office/drawing/2014/chart" uri="{C3380CC4-5D6E-409C-BE32-E72D297353CC}">
                  <c16:uniqueId val="{0000002D-2A5C-1D43-8C58-455AC3C25856}"/>
                </c:ext>
              </c:extLst>
            </c:dLbl>
            <c:dLbl>
              <c:idx val="14"/>
              <c:delete val="1"/>
              <c:extLst>
                <c:ext xmlns:c15="http://schemas.microsoft.com/office/drawing/2012/chart" uri="{CE6537A1-D6FC-4f65-9D91-7224C49458BB}"/>
                <c:ext xmlns:c16="http://schemas.microsoft.com/office/drawing/2014/chart" uri="{C3380CC4-5D6E-409C-BE32-E72D297353CC}">
                  <c16:uniqueId val="{0000002E-2A5C-1D43-8C58-455AC3C25856}"/>
                </c:ext>
              </c:extLst>
            </c:dLbl>
            <c:dLbl>
              <c:idx val="15"/>
              <c:layout>
                <c:manualLayout>
                  <c:x val="-2.3667631469057364E-2"/>
                  <c:y val="4.71228743902888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6-2A5C-1D43-8C58-455AC3C25856}"/>
                </c:ext>
              </c:extLst>
            </c:dLbl>
            <c:dLbl>
              <c:idx val="16"/>
              <c:delete val="1"/>
              <c:extLst>
                <c:ext xmlns:c15="http://schemas.microsoft.com/office/drawing/2012/chart" uri="{CE6537A1-D6FC-4f65-9D91-7224C49458BB}"/>
                <c:ext xmlns:c16="http://schemas.microsoft.com/office/drawing/2014/chart" uri="{C3380CC4-5D6E-409C-BE32-E72D297353CC}">
                  <c16:uniqueId val="{0000002F-2A5C-1D43-8C58-455AC3C25856}"/>
                </c:ext>
              </c:extLst>
            </c:dLbl>
            <c:dLbl>
              <c:idx val="17"/>
              <c:delete val="1"/>
              <c:extLst>
                <c:ext xmlns:c15="http://schemas.microsoft.com/office/drawing/2012/chart" uri="{CE6537A1-D6FC-4f65-9D91-7224C49458BB}"/>
                <c:ext xmlns:c16="http://schemas.microsoft.com/office/drawing/2014/chart" uri="{C3380CC4-5D6E-409C-BE32-E72D297353CC}">
                  <c16:uniqueId val="{00000030-2A5C-1D43-8C58-455AC3C25856}"/>
                </c:ext>
              </c:extLst>
            </c:dLbl>
            <c:dLbl>
              <c:idx val="18"/>
              <c:delete val="1"/>
              <c:extLst>
                <c:ext xmlns:c15="http://schemas.microsoft.com/office/drawing/2012/chart" uri="{CE6537A1-D6FC-4f65-9D91-7224C49458BB}"/>
                <c:ext xmlns:c16="http://schemas.microsoft.com/office/drawing/2014/chart" uri="{C3380CC4-5D6E-409C-BE32-E72D297353CC}">
                  <c16:uniqueId val="{00000031-2A5C-1D43-8C58-455AC3C25856}"/>
                </c:ext>
              </c:extLst>
            </c:dLbl>
            <c:dLbl>
              <c:idx val="19"/>
              <c:delete val="1"/>
              <c:extLst>
                <c:ext xmlns:c15="http://schemas.microsoft.com/office/drawing/2012/chart" uri="{CE6537A1-D6FC-4f65-9D91-7224C49458BB}"/>
                <c:ext xmlns:c16="http://schemas.microsoft.com/office/drawing/2014/chart" uri="{C3380CC4-5D6E-409C-BE32-E72D297353CC}">
                  <c16:uniqueId val="{00000032-2A5C-1D43-8C58-455AC3C25856}"/>
                </c:ext>
              </c:extLst>
            </c:dLbl>
            <c:dLbl>
              <c:idx val="20"/>
              <c:layout>
                <c:manualLayout>
                  <c:x val="-3.6088450942712909E-2"/>
                  <c:y val="6.14068276846857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7-2A5C-1D43-8C58-455AC3C25856}"/>
                </c:ext>
              </c:extLst>
            </c:dLbl>
            <c:dLbl>
              <c:idx val="21"/>
              <c:delete val="1"/>
              <c:extLst>
                <c:ext xmlns:c15="http://schemas.microsoft.com/office/drawing/2012/chart" uri="{CE6537A1-D6FC-4f65-9D91-7224C49458BB}"/>
                <c:ext xmlns:c16="http://schemas.microsoft.com/office/drawing/2014/chart" uri="{C3380CC4-5D6E-409C-BE32-E72D297353CC}">
                  <c16:uniqueId val="{00000033-2A5C-1D43-8C58-455AC3C25856}"/>
                </c:ext>
              </c:extLst>
            </c:dLbl>
            <c:dLbl>
              <c:idx val="22"/>
              <c:delete val="1"/>
              <c:extLst>
                <c:ext xmlns:c15="http://schemas.microsoft.com/office/drawing/2012/chart" uri="{CE6537A1-D6FC-4f65-9D91-7224C49458BB}"/>
                <c:ext xmlns:c16="http://schemas.microsoft.com/office/drawing/2014/chart" uri="{C3380CC4-5D6E-409C-BE32-E72D297353CC}">
                  <c16:uniqueId val="{00000034-2A5C-1D43-8C58-455AC3C25856}"/>
                </c:ext>
              </c:extLst>
            </c:dLbl>
            <c:dLbl>
              <c:idx val="23"/>
              <c:delete val="1"/>
              <c:extLst>
                <c:ext xmlns:c15="http://schemas.microsoft.com/office/drawing/2012/chart" uri="{CE6537A1-D6FC-4f65-9D91-7224C49458BB}"/>
                <c:ext xmlns:c16="http://schemas.microsoft.com/office/drawing/2014/chart" uri="{C3380CC4-5D6E-409C-BE32-E72D297353CC}">
                  <c16:uniqueId val="{00000035-2A5C-1D43-8C58-455AC3C25856}"/>
                </c:ext>
              </c:extLst>
            </c:dLbl>
            <c:dLbl>
              <c:idx val="24"/>
              <c:delete val="1"/>
              <c:extLst>
                <c:ext xmlns:c15="http://schemas.microsoft.com/office/drawing/2012/chart" uri="{CE6537A1-D6FC-4f65-9D91-7224C49458BB}"/>
                <c:ext xmlns:c16="http://schemas.microsoft.com/office/drawing/2014/chart" uri="{C3380CC4-5D6E-409C-BE32-E72D297353CC}">
                  <c16:uniqueId val="{00000036-2A5C-1D43-8C58-455AC3C25856}"/>
                </c:ext>
              </c:extLst>
            </c:dLbl>
            <c:dLbl>
              <c:idx val="26"/>
              <c:delete val="1"/>
              <c:extLst>
                <c:ext xmlns:c15="http://schemas.microsoft.com/office/drawing/2012/chart" uri="{CE6537A1-D6FC-4f65-9D91-7224C49458BB}"/>
                <c:ext xmlns:c16="http://schemas.microsoft.com/office/drawing/2014/chart" uri="{C3380CC4-5D6E-409C-BE32-E72D297353CC}">
                  <c16:uniqueId val="{00000037-2A5C-1D43-8C58-455AC3C25856}"/>
                </c:ext>
              </c:extLst>
            </c:dLbl>
            <c:dLbl>
              <c:idx val="27"/>
              <c:delete val="1"/>
              <c:extLst>
                <c:ext xmlns:c15="http://schemas.microsoft.com/office/drawing/2012/chart" uri="{CE6537A1-D6FC-4f65-9D91-7224C49458BB}"/>
                <c:ext xmlns:c16="http://schemas.microsoft.com/office/drawing/2014/chart" uri="{C3380CC4-5D6E-409C-BE32-E72D297353CC}">
                  <c16:uniqueId val="{00000038-2A5C-1D43-8C58-455AC3C25856}"/>
                </c:ext>
              </c:extLst>
            </c:dLbl>
            <c:dLbl>
              <c:idx val="28"/>
              <c:delete val="1"/>
              <c:extLst>
                <c:ext xmlns:c15="http://schemas.microsoft.com/office/drawing/2012/chart" uri="{CE6537A1-D6FC-4f65-9D91-7224C49458BB}"/>
                <c:ext xmlns:c16="http://schemas.microsoft.com/office/drawing/2014/chart" uri="{C3380CC4-5D6E-409C-BE32-E72D297353CC}">
                  <c16:uniqueId val="{00000039-2A5C-1D43-8C58-455AC3C25856}"/>
                </c:ext>
              </c:extLst>
            </c:dLbl>
            <c:dLbl>
              <c:idx val="29"/>
              <c:delete val="1"/>
              <c:extLst>
                <c:ext xmlns:c15="http://schemas.microsoft.com/office/drawing/2012/chart" uri="{CE6537A1-D6FC-4f65-9D91-7224C49458BB}"/>
                <c:ext xmlns:c16="http://schemas.microsoft.com/office/drawing/2014/chart" uri="{C3380CC4-5D6E-409C-BE32-E72D297353CC}">
                  <c16:uniqueId val="{0000003A-2A5C-1D43-8C58-455AC3C25856}"/>
                </c:ext>
              </c:extLst>
            </c:dLbl>
            <c:dLbl>
              <c:idx val="30"/>
              <c:layout>
                <c:manualLayout>
                  <c:x val="-1.5330420133377888E-2"/>
                  <c:y val="6.14068276846859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9-2A5C-1D43-8C58-455AC3C25856}"/>
                </c:ext>
              </c:extLst>
            </c:dLbl>
            <c:dLbl>
              <c:idx val="31"/>
              <c:delete val="1"/>
              <c:extLst>
                <c:ext xmlns:c15="http://schemas.microsoft.com/office/drawing/2012/chart" uri="{CE6537A1-D6FC-4f65-9D91-7224C49458BB}"/>
                <c:ext xmlns:c16="http://schemas.microsoft.com/office/drawing/2014/chart" uri="{C3380CC4-5D6E-409C-BE32-E72D297353CC}">
                  <c16:uniqueId val="{0000003B-2A5C-1D43-8C58-455AC3C25856}"/>
                </c:ext>
              </c:extLst>
            </c:dLbl>
            <c:dLbl>
              <c:idx val="32"/>
              <c:delete val="1"/>
              <c:extLst>
                <c:ext xmlns:c15="http://schemas.microsoft.com/office/drawing/2012/chart" uri="{CE6537A1-D6FC-4f65-9D91-7224C49458BB}"/>
                <c:ext xmlns:c16="http://schemas.microsoft.com/office/drawing/2014/chart" uri="{C3380CC4-5D6E-409C-BE32-E72D297353CC}">
                  <c16:uniqueId val="{0000003C-2A5C-1D43-8C58-455AC3C25856}"/>
                </c:ext>
              </c:extLst>
            </c:dLbl>
            <c:dLbl>
              <c:idx val="33"/>
              <c:delete val="1"/>
              <c:extLst>
                <c:ext xmlns:c15="http://schemas.microsoft.com/office/drawing/2012/chart" uri="{CE6537A1-D6FC-4f65-9D91-7224C49458BB}"/>
                <c:ext xmlns:c16="http://schemas.microsoft.com/office/drawing/2014/chart" uri="{C3380CC4-5D6E-409C-BE32-E72D297353CC}">
                  <c16:uniqueId val="{0000003D-2A5C-1D43-8C58-455AC3C25856}"/>
                </c:ext>
              </c:extLst>
            </c:dLbl>
            <c:dLbl>
              <c:idx val="34"/>
              <c:delete val="1"/>
              <c:extLst>
                <c:ext xmlns:c15="http://schemas.microsoft.com/office/drawing/2012/chart" uri="{CE6537A1-D6FC-4f65-9D91-7224C49458BB}"/>
                <c:ext xmlns:c16="http://schemas.microsoft.com/office/drawing/2014/chart" uri="{C3380CC4-5D6E-409C-BE32-E72D297353CC}">
                  <c16:uniqueId val="{0000003E-2A5C-1D43-8C58-455AC3C25856}"/>
                </c:ext>
              </c:extLst>
            </c:dLbl>
            <c:dLbl>
              <c:idx val="35"/>
              <c:layout>
                <c:manualLayout>
                  <c:x val="-8.1794475112780592E-3"/>
                  <c:y val="4.14092930725300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A-2A5C-1D43-8C58-455AC3C25856}"/>
                </c:ext>
              </c:extLst>
            </c:dLbl>
            <c:dLbl>
              <c:idx val="36"/>
              <c:delete val="1"/>
              <c:extLst>
                <c:ext xmlns:c15="http://schemas.microsoft.com/office/drawing/2012/chart" uri="{CE6537A1-D6FC-4f65-9D91-7224C49458BB}"/>
                <c:ext xmlns:c16="http://schemas.microsoft.com/office/drawing/2014/chart" uri="{C3380CC4-5D6E-409C-BE32-E72D297353CC}">
                  <c16:uniqueId val="{0000003F-2A5C-1D43-8C58-455AC3C25856}"/>
                </c:ext>
              </c:extLst>
            </c:dLbl>
            <c:dLbl>
              <c:idx val="37"/>
              <c:delete val="1"/>
              <c:extLst>
                <c:ext xmlns:c15="http://schemas.microsoft.com/office/drawing/2012/chart" uri="{CE6537A1-D6FC-4f65-9D91-7224C49458BB}"/>
                <c:ext xmlns:c16="http://schemas.microsoft.com/office/drawing/2014/chart" uri="{C3380CC4-5D6E-409C-BE32-E72D297353CC}">
                  <c16:uniqueId val="{00000040-2A5C-1D43-8C58-455AC3C25856}"/>
                </c:ext>
              </c:extLst>
            </c:dLbl>
            <c:dLbl>
              <c:idx val="38"/>
              <c:delete val="1"/>
              <c:extLst>
                <c:ext xmlns:c15="http://schemas.microsoft.com/office/drawing/2012/chart" uri="{CE6537A1-D6FC-4f65-9D91-7224C49458BB}"/>
                <c:ext xmlns:c16="http://schemas.microsoft.com/office/drawing/2014/chart" uri="{C3380CC4-5D6E-409C-BE32-E72D297353CC}">
                  <c16:uniqueId val="{00000041-2A5C-1D43-8C58-455AC3C25856}"/>
                </c:ext>
              </c:extLst>
            </c:dLbl>
            <c:dLbl>
              <c:idx val="39"/>
              <c:delete val="1"/>
              <c:extLst>
                <c:ext xmlns:c15="http://schemas.microsoft.com/office/drawing/2012/chart" uri="{CE6537A1-D6FC-4f65-9D91-7224C49458BB}"/>
                <c:ext xmlns:c16="http://schemas.microsoft.com/office/drawing/2014/chart" uri="{C3380CC4-5D6E-409C-BE32-E72D297353CC}">
                  <c16:uniqueId val="{00000042-2A5C-1D43-8C58-455AC3C25856}"/>
                </c:ext>
              </c:extLst>
            </c:dLbl>
            <c:dLbl>
              <c:idx val="40"/>
              <c:delete val="1"/>
              <c:extLst>
                <c:ext xmlns:c15="http://schemas.microsoft.com/office/drawing/2012/chart" uri="{CE6537A1-D6FC-4f65-9D91-7224C49458BB}"/>
                <c:ext xmlns:c16="http://schemas.microsoft.com/office/drawing/2014/chart" uri="{C3380CC4-5D6E-409C-BE32-E72D297353CC}">
                  <c16:uniqueId val="{00000043-2A5C-1D43-8C58-455AC3C2585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Karla" panose="020B0004030503030003" pitchFamily="34" charset="77"/>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Sheet1!$A$2:$A$42</c:f>
              <c:numCache>
                <c:formatCode>General</c:formatCode>
                <c:ptCount val="41"/>
                <c:pt idx="0">
                  <c:v>1984</c:v>
                </c:pt>
                <c:pt idx="1">
                  <c:v>1985</c:v>
                </c:pt>
                <c:pt idx="2">
                  <c:v>1986</c:v>
                </c:pt>
                <c:pt idx="3">
                  <c:v>1987</c:v>
                </c:pt>
                <c:pt idx="4">
                  <c:v>1988</c:v>
                </c:pt>
                <c:pt idx="5">
                  <c:v>1989</c:v>
                </c:pt>
                <c:pt idx="6">
                  <c:v>1990</c:v>
                </c:pt>
                <c:pt idx="7">
                  <c:v>1991</c:v>
                </c:pt>
                <c:pt idx="8">
                  <c:v>1992</c:v>
                </c:pt>
                <c:pt idx="9">
                  <c:v>1993</c:v>
                </c:pt>
                <c:pt idx="10">
                  <c:v>1994</c:v>
                </c:pt>
                <c:pt idx="11">
                  <c:v>1995</c:v>
                </c:pt>
                <c:pt idx="12">
                  <c:v>1996</c:v>
                </c:pt>
                <c:pt idx="13">
                  <c:v>1997</c:v>
                </c:pt>
                <c:pt idx="14">
                  <c:v>1998</c:v>
                </c:pt>
                <c:pt idx="15">
                  <c:v>1999</c:v>
                </c:pt>
                <c:pt idx="16">
                  <c:v>2000</c:v>
                </c:pt>
                <c:pt idx="17">
                  <c:v>2001</c:v>
                </c:pt>
                <c:pt idx="18">
                  <c:v>2002</c:v>
                </c:pt>
                <c:pt idx="19">
                  <c:v>2003</c:v>
                </c:pt>
                <c:pt idx="20">
                  <c:v>2004</c:v>
                </c:pt>
                <c:pt idx="21">
                  <c:v>2005</c:v>
                </c:pt>
                <c:pt idx="22">
                  <c:v>2006</c:v>
                </c:pt>
                <c:pt idx="23">
                  <c:v>2007</c:v>
                </c:pt>
                <c:pt idx="24">
                  <c:v>2008</c:v>
                </c:pt>
                <c:pt idx="25">
                  <c:v>2009</c:v>
                </c:pt>
                <c:pt idx="26">
                  <c:v>2010</c:v>
                </c:pt>
                <c:pt idx="27">
                  <c:v>2011</c:v>
                </c:pt>
                <c:pt idx="28">
                  <c:v>2012</c:v>
                </c:pt>
                <c:pt idx="29">
                  <c:v>2013</c:v>
                </c:pt>
                <c:pt idx="30">
                  <c:v>2014</c:v>
                </c:pt>
                <c:pt idx="31">
                  <c:v>2015</c:v>
                </c:pt>
                <c:pt idx="32">
                  <c:v>2016</c:v>
                </c:pt>
                <c:pt idx="33">
                  <c:v>2017</c:v>
                </c:pt>
                <c:pt idx="34">
                  <c:v>2018</c:v>
                </c:pt>
                <c:pt idx="35">
                  <c:v>2019</c:v>
                </c:pt>
                <c:pt idx="36">
                  <c:v>2020</c:v>
                </c:pt>
                <c:pt idx="37">
                  <c:v>2021</c:v>
                </c:pt>
                <c:pt idx="38">
                  <c:v>2022</c:v>
                </c:pt>
                <c:pt idx="39">
                  <c:v>2023</c:v>
                </c:pt>
                <c:pt idx="40">
                  <c:v>2024</c:v>
                </c:pt>
              </c:numCache>
            </c:numRef>
          </c:cat>
          <c:val>
            <c:numRef>
              <c:f>Sheet1!$B$2:$B$42</c:f>
              <c:numCache>
                <c:formatCode>"$"#,##0.00_);[Red]\("$"#,##0.00\)</c:formatCode>
                <c:ptCount val="41"/>
                <c:pt idx="0">
                  <c:v>68.58</c:v>
                </c:pt>
                <c:pt idx="1">
                  <c:v>71.69</c:v>
                </c:pt>
                <c:pt idx="2">
                  <c:v>83.25</c:v>
                </c:pt>
                <c:pt idx="3">
                  <c:v>82.2</c:v>
                </c:pt>
                <c:pt idx="4">
                  <c:v>88.04</c:v>
                </c:pt>
                <c:pt idx="5">
                  <c:v>98.3</c:v>
                </c:pt>
                <c:pt idx="6">
                  <c:v>98.48</c:v>
                </c:pt>
                <c:pt idx="7">
                  <c:v>102.58</c:v>
                </c:pt>
                <c:pt idx="8">
                  <c:v>111.29</c:v>
                </c:pt>
                <c:pt idx="9">
                  <c:v>116.58</c:v>
                </c:pt>
                <c:pt idx="10">
                  <c:v>120.05</c:v>
                </c:pt>
                <c:pt idx="11">
                  <c:v>123.1</c:v>
                </c:pt>
                <c:pt idx="12">
                  <c:v>138.88999999999999</c:v>
                </c:pt>
                <c:pt idx="13">
                  <c:v>162.46</c:v>
                </c:pt>
                <c:pt idx="14">
                  <c:v>176.56</c:v>
                </c:pt>
                <c:pt idx="15">
                  <c:v>203.19</c:v>
                </c:pt>
                <c:pt idx="16">
                  <c:v>229.66</c:v>
                </c:pt>
                <c:pt idx="17">
                  <c:v>232.09</c:v>
                </c:pt>
                <c:pt idx="18">
                  <c:v>232.72</c:v>
                </c:pt>
                <c:pt idx="19">
                  <c:v>237.45</c:v>
                </c:pt>
                <c:pt idx="20">
                  <c:v>260.26</c:v>
                </c:pt>
                <c:pt idx="21">
                  <c:v>292.43</c:v>
                </c:pt>
                <c:pt idx="22">
                  <c:v>296.08999999999997</c:v>
                </c:pt>
                <c:pt idx="23">
                  <c:v>311.06</c:v>
                </c:pt>
                <c:pt idx="24">
                  <c:v>299.61</c:v>
                </c:pt>
                <c:pt idx="25">
                  <c:v>274.77999999999997</c:v>
                </c:pt>
                <c:pt idx="26">
                  <c:v>288.16000000000003</c:v>
                </c:pt>
                <c:pt idx="27">
                  <c:v>298.5</c:v>
                </c:pt>
                <c:pt idx="28">
                  <c:v>332.61</c:v>
                </c:pt>
                <c:pt idx="29">
                  <c:v>330.64</c:v>
                </c:pt>
                <c:pt idx="30">
                  <c:v>355.35</c:v>
                </c:pt>
                <c:pt idx="31">
                  <c:v>373.17</c:v>
                </c:pt>
                <c:pt idx="32">
                  <c:v>392.33</c:v>
                </c:pt>
                <c:pt idx="33">
                  <c:v>424.51</c:v>
                </c:pt>
                <c:pt idx="34">
                  <c:v>431.29</c:v>
                </c:pt>
                <c:pt idx="35">
                  <c:v>434.03</c:v>
                </c:pt>
                <c:pt idx="36">
                  <c:v>478.94</c:v>
                </c:pt>
                <c:pt idx="37">
                  <c:v>556.14</c:v>
                </c:pt>
                <c:pt idx="38">
                  <c:v>545.08000000000004</c:v>
                </c:pt>
                <c:pt idx="39">
                  <c:v>557.23</c:v>
                </c:pt>
                <c:pt idx="40">
                  <c:v>592.5</c:v>
                </c:pt>
              </c:numCache>
            </c:numRef>
          </c:val>
          <c:smooth val="0"/>
          <c:extLst>
            <c:ext xmlns:c16="http://schemas.microsoft.com/office/drawing/2014/chart" uri="{C3380CC4-5D6E-409C-BE32-E72D297353CC}">
              <c16:uniqueId val="{00000000-2A5C-1D43-8C58-455AC3C25856}"/>
            </c:ext>
          </c:extLst>
        </c:ser>
        <c:ser>
          <c:idx val="1"/>
          <c:order val="1"/>
          <c:tx>
            <c:strRef>
              <c:f>Sheet1!$C$1</c:f>
              <c:strCache>
                <c:ptCount val="1"/>
                <c:pt idx="0">
                  <c:v>Inflation-adjusted dollars</c:v>
                </c:pt>
              </c:strCache>
            </c:strRef>
          </c:tx>
          <c:spPr>
            <a:ln w="22225" cap="rnd">
              <a:solidFill>
                <a:schemeClr val="tx1"/>
              </a:solidFill>
              <a:round/>
            </a:ln>
            <a:effectLst/>
          </c:spPr>
          <c:marker>
            <c:symbol val="circle"/>
            <c:size val="6"/>
            <c:spPr>
              <a:noFill/>
              <a:ln w="9525">
                <a:noFill/>
              </a:ln>
              <a:effectLst/>
            </c:spPr>
          </c:marker>
          <c:dPt>
            <c:idx val="0"/>
            <c:marker>
              <c:symbol val="circle"/>
              <c:size val="6"/>
              <c:spPr>
                <a:solidFill>
                  <a:schemeClr val="tx1"/>
                </a:solidFill>
                <a:ln w="9525">
                  <a:noFill/>
                </a:ln>
                <a:effectLst/>
              </c:spPr>
            </c:marker>
            <c:bubble3D val="0"/>
            <c:extLst>
              <c:ext xmlns:c16="http://schemas.microsoft.com/office/drawing/2014/chart" uri="{C3380CC4-5D6E-409C-BE32-E72D297353CC}">
                <c16:uniqueId val="{00000053-2A5C-1D43-8C58-455AC3C25856}"/>
              </c:ext>
            </c:extLst>
          </c:dPt>
          <c:dPt>
            <c:idx val="4"/>
            <c:marker>
              <c:symbol val="circle"/>
              <c:size val="6"/>
              <c:spPr>
                <a:noFill/>
                <a:ln w="9525">
                  <a:noFill/>
                </a:ln>
                <a:effectLst/>
              </c:spPr>
            </c:marker>
            <c:bubble3D val="0"/>
            <c:extLst>
              <c:ext xmlns:c16="http://schemas.microsoft.com/office/drawing/2014/chart" uri="{C3380CC4-5D6E-409C-BE32-E72D297353CC}">
                <c16:uniqueId val="{00000009-2A5C-1D43-8C58-455AC3C25856}"/>
              </c:ext>
            </c:extLst>
          </c:dPt>
          <c:dPt>
            <c:idx val="5"/>
            <c:marker>
              <c:symbol val="circle"/>
              <c:size val="6"/>
              <c:spPr>
                <a:solidFill>
                  <a:schemeClr val="tx1"/>
                </a:solidFill>
                <a:ln w="9525">
                  <a:noFill/>
                </a:ln>
                <a:effectLst/>
              </c:spPr>
            </c:marker>
            <c:bubble3D val="0"/>
            <c:extLst>
              <c:ext xmlns:c16="http://schemas.microsoft.com/office/drawing/2014/chart" uri="{C3380CC4-5D6E-409C-BE32-E72D297353CC}">
                <c16:uniqueId val="{0000004C-2A5C-1D43-8C58-455AC3C25856}"/>
              </c:ext>
            </c:extLst>
          </c:dPt>
          <c:dPt>
            <c:idx val="9"/>
            <c:marker>
              <c:symbol val="circle"/>
              <c:size val="6"/>
              <c:spPr>
                <a:noFill/>
                <a:ln w="9525">
                  <a:noFill/>
                </a:ln>
                <a:effectLst/>
              </c:spPr>
            </c:marker>
            <c:bubble3D val="0"/>
            <c:extLst>
              <c:ext xmlns:c16="http://schemas.microsoft.com/office/drawing/2014/chart" uri="{C3380CC4-5D6E-409C-BE32-E72D297353CC}">
                <c16:uniqueId val="{0000000D-2A5C-1D43-8C58-455AC3C25856}"/>
              </c:ext>
            </c:extLst>
          </c:dPt>
          <c:dPt>
            <c:idx val="10"/>
            <c:marker>
              <c:symbol val="circle"/>
              <c:size val="6"/>
              <c:spPr>
                <a:solidFill>
                  <a:schemeClr val="tx1"/>
                </a:solidFill>
                <a:ln w="9525">
                  <a:noFill/>
                </a:ln>
                <a:effectLst/>
              </c:spPr>
            </c:marker>
            <c:bubble3D val="0"/>
            <c:extLst>
              <c:ext xmlns:c16="http://schemas.microsoft.com/office/drawing/2014/chart" uri="{C3380CC4-5D6E-409C-BE32-E72D297353CC}">
                <c16:uniqueId val="{0000004D-2A5C-1D43-8C58-455AC3C25856}"/>
              </c:ext>
            </c:extLst>
          </c:dPt>
          <c:dPt>
            <c:idx val="14"/>
            <c:marker>
              <c:symbol val="circle"/>
              <c:size val="6"/>
              <c:spPr>
                <a:noFill/>
                <a:ln w="9525">
                  <a:noFill/>
                </a:ln>
                <a:effectLst/>
              </c:spPr>
            </c:marker>
            <c:bubble3D val="0"/>
            <c:extLst>
              <c:ext xmlns:c16="http://schemas.microsoft.com/office/drawing/2014/chart" uri="{C3380CC4-5D6E-409C-BE32-E72D297353CC}">
                <c16:uniqueId val="{00000011-2A5C-1D43-8C58-455AC3C25856}"/>
              </c:ext>
            </c:extLst>
          </c:dPt>
          <c:dPt>
            <c:idx val="15"/>
            <c:marker>
              <c:symbol val="circle"/>
              <c:size val="6"/>
              <c:spPr>
                <a:solidFill>
                  <a:schemeClr val="tx1"/>
                </a:solidFill>
                <a:ln w="9525">
                  <a:noFill/>
                </a:ln>
                <a:effectLst/>
              </c:spPr>
            </c:marker>
            <c:bubble3D val="0"/>
            <c:extLst>
              <c:ext xmlns:c16="http://schemas.microsoft.com/office/drawing/2014/chart" uri="{C3380CC4-5D6E-409C-BE32-E72D297353CC}">
                <c16:uniqueId val="{0000004E-2A5C-1D43-8C58-455AC3C25856}"/>
              </c:ext>
            </c:extLst>
          </c:dPt>
          <c:dPt>
            <c:idx val="19"/>
            <c:marker>
              <c:symbol val="circle"/>
              <c:size val="6"/>
              <c:spPr>
                <a:noFill/>
                <a:ln w="9525">
                  <a:noFill/>
                </a:ln>
                <a:effectLst/>
              </c:spPr>
            </c:marker>
            <c:bubble3D val="0"/>
            <c:extLst>
              <c:ext xmlns:c16="http://schemas.microsoft.com/office/drawing/2014/chart" uri="{C3380CC4-5D6E-409C-BE32-E72D297353CC}">
                <c16:uniqueId val="{00000014-2A5C-1D43-8C58-455AC3C25856}"/>
              </c:ext>
            </c:extLst>
          </c:dPt>
          <c:dPt>
            <c:idx val="20"/>
            <c:marker>
              <c:symbol val="circle"/>
              <c:size val="6"/>
              <c:spPr>
                <a:solidFill>
                  <a:schemeClr val="tx1"/>
                </a:solidFill>
                <a:ln w="9525">
                  <a:noFill/>
                </a:ln>
                <a:effectLst/>
              </c:spPr>
            </c:marker>
            <c:bubble3D val="0"/>
            <c:extLst>
              <c:ext xmlns:c16="http://schemas.microsoft.com/office/drawing/2014/chart" uri="{C3380CC4-5D6E-409C-BE32-E72D297353CC}">
                <c16:uniqueId val="{0000004F-2A5C-1D43-8C58-455AC3C25856}"/>
              </c:ext>
            </c:extLst>
          </c:dPt>
          <c:dPt>
            <c:idx val="24"/>
            <c:marker>
              <c:symbol val="circle"/>
              <c:size val="6"/>
              <c:spPr>
                <a:noFill/>
                <a:ln w="9525">
                  <a:noFill/>
                </a:ln>
                <a:effectLst/>
              </c:spPr>
            </c:marker>
            <c:bubble3D val="0"/>
            <c:extLst>
              <c:ext xmlns:c16="http://schemas.microsoft.com/office/drawing/2014/chart" uri="{C3380CC4-5D6E-409C-BE32-E72D297353CC}">
                <c16:uniqueId val="{00000018-2A5C-1D43-8C58-455AC3C25856}"/>
              </c:ext>
            </c:extLst>
          </c:dPt>
          <c:dPt>
            <c:idx val="25"/>
            <c:marker>
              <c:symbol val="circle"/>
              <c:size val="6"/>
              <c:spPr>
                <a:solidFill>
                  <a:schemeClr val="tx1"/>
                </a:solidFill>
                <a:ln w="9525">
                  <a:noFill/>
                </a:ln>
                <a:effectLst/>
              </c:spPr>
            </c:marker>
            <c:bubble3D val="0"/>
            <c:extLst>
              <c:ext xmlns:c16="http://schemas.microsoft.com/office/drawing/2014/chart" uri="{C3380CC4-5D6E-409C-BE32-E72D297353CC}">
                <c16:uniqueId val="{00000003-2A5C-1D43-8C58-455AC3C25856}"/>
              </c:ext>
            </c:extLst>
          </c:dPt>
          <c:dPt>
            <c:idx val="29"/>
            <c:marker>
              <c:symbol val="circle"/>
              <c:size val="6"/>
              <c:spPr>
                <a:noFill/>
                <a:ln w="9525">
                  <a:noFill/>
                </a:ln>
                <a:effectLst/>
              </c:spPr>
            </c:marker>
            <c:bubble3D val="0"/>
            <c:extLst>
              <c:ext xmlns:c16="http://schemas.microsoft.com/office/drawing/2014/chart" uri="{C3380CC4-5D6E-409C-BE32-E72D297353CC}">
                <c16:uniqueId val="{0000001C-2A5C-1D43-8C58-455AC3C25856}"/>
              </c:ext>
            </c:extLst>
          </c:dPt>
          <c:dPt>
            <c:idx val="30"/>
            <c:marker>
              <c:symbol val="circle"/>
              <c:size val="6"/>
              <c:spPr>
                <a:solidFill>
                  <a:schemeClr val="tx1"/>
                </a:solidFill>
                <a:ln w="9525">
                  <a:noFill/>
                </a:ln>
                <a:effectLst/>
              </c:spPr>
            </c:marker>
            <c:bubble3D val="0"/>
            <c:extLst>
              <c:ext xmlns:c16="http://schemas.microsoft.com/office/drawing/2014/chart" uri="{C3380CC4-5D6E-409C-BE32-E72D297353CC}">
                <c16:uniqueId val="{00000050-2A5C-1D43-8C58-455AC3C25856}"/>
              </c:ext>
            </c:extLst>
          </c:dPt>
          <c:dPt>
            <c:idx val="34"/>
            <c:marker>
              <c:symbol val="circle"/>
              <c:size val="6"/>
              <c:spPr>
                <a:noFill/>
                <a:ln w="9525">
                  <a:noFill/>
                </a:ln>
                <a:effectLst/>
              </c:spPr>
            </c:marker>
            <c:bubble3D val="0"/>
            <c:extLst>
              <c:ext xmlns:c16="http://schemas.microsoft.com/office/drawing/2014/chart" uri="{C3380CC4-5D6E-409C-BE32-E72D297353CC}">
                <c16:uniqueId val="{00000020-2A5C-1D43-8C58-455AC3C25856}"/>
              </c:ext>
            </c:extLst>
          </c:dPt>
          <c:dPt>
            <c:idx val="35"/>
            <c:marker>
              <c:symbol val="circle"/>
              <c:size val="6"/>
              <c:spPr>
                <a:solidFill>
                  <a:schemeClr val="tx1"/>
                </a:solidFill>
                <a:ln w="9525">
                  <a:noFill/>
                </a:ln>
                <a:effectLst/>
              </c:spPr>
            </c:marker>
            <c:bubble3D val="0"/>
            <c:extLst>
              <c:ext xmlns:c16="http://schemas.microsoft.com/office/drawing/2014/chart" uri="{C3380CC4-5D6E-409C-BE32-E72D297353CC}">
                <c16:uniqueId val="{00000051-2A5C-1D43-8C58-455AC3C25856}"/>
              </c:ext>
            </c:extLst>
          </c:dPt>
          <c:dPt>
            <c:idx val="39"/>
            <c:marker>
              <c:symbol val="circle"/>
              <c:size val="6"/>
              <c:spPr>
                <a:noFill/>
                <a:ln w="9525">
                  <a:noFill/>
                </a:ln>
                <a:effectLst/>
              </c:spPr>
            </c:marker>
            <c:bubble3D val="0"/>
            <c:extLst>
              <c:ext xmlns:c16="http://schemas.microsoft.com/office/drawing/2014/chart" uri="{C3380CC4-5D6E-409C-BE32-E72D297353CC}">
                <c16:uniqueId val="{00000023-2A5C-1D43-8C58-455AC3C25856}"/>
              </c:ext>
            </c:extLst>
          </c:dPt>
          <c:dPt>
            <c:idx val="40"/>
            <c:marker>
              <c:symbol val="circle"/>
              <c:size val="6"/>
              <c:spPr>
                <a:solidFill>
                  <a:schemeClr val="tx1"/>
                </a:solidFill>
                <a:ln w="9525">
                  <a:noFill/>
                </a:ln>
                <a:effectLst/>
              </c:spPr>
            </c:marker>
            <c:bubble3D val="0"/>
            <c:extLst>
              <c:ext xmlns:c16="http://schemas.microsoft.com/office/drawing/2014/chart" uri="{C3380CC4-5D6E-409C-BE32-E72D297353CC}">
                <c16:uniqueId val="{00000052-2A5C-1D43-8C58-455AC3C25856}"/>
              </c:ext>
            </c:extLst>
          </c:dPt>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3-2A5C-1D43-8C58-455AC3C25856}"/>
                </c:ext>
              </c:extLst>
            </c:dLbl>
            <c:dLbl>
              <c:idx val="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C-2A5C-1D43-8C58-455AC3C25856}"/>
                </c:ext>
              </c:extLst>
            </c:dLbl>
            <c:dLbl>
              <c:idx val="1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D-2A5C-1D43-8C58-455AC3C25856}"/>
                </c:ext>
              </c:extLst>
            </c:dLbl>
            <c:dLbl>
              <c:idx val="15"/>
              <c:layout>
                <c:manualLayout>
                  <c:x val="-5.6691871293004063E-2"/>
                  <c:y val="-4.14090681283837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E-2A5C-1D43-8C58-455AC3C25856}"/>
                </c:ext>
              </c:extLst>
            </c:dLbl>
            <c:dLbl>
              <c:idx val="19"/>
              <c:delete val="1"/>
              <c:extLst>
                <c:ext xmlns:c15="http://schemas.microsoft.com/office/drawing/2012/chart" uri="{CE6537A1-D6FC-4f65-9D91-7224C49458BB}"/>
                <c:ext xmlns:c16="http://schemas.microsoft.com/office/drawing/2014/chart" uri="{C3380CC4-5D6E-409C-BE32-E72D297353CC}">
                  <c16:uniqueId val="{00000014-2A5C-1D43-8C58-455AC3C25856}"/>
                </c:ext>
              </c:extLst>
            </c:dLbl>
            <c:dLbl>
              <c:idx val="20"/>
              <c:layout>
                <c:manualLayout>
                  <c:x val="-4.9207119725638106E-2"/>
                  <c:y val="-4.99794401050219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F-2A5C-1D43-8C58-455AC3C25856}"/>
                </c:ext>
              </c:extLst>
            </c:dLbl>
            <c:dLbl>
              <c:idx val="25"/>
              <c:layout>
                <c:manualLayout>
                  <c:x val="-2.5506139029012005E-2"/>
                  <c:y val="-5.28362307639013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A5C-1D43-8C58-455AC3C25856}"/>
                </c:ext>
              </c:extLst>
            </c:dLbl>
            <c:dLbl>
              <c:idx val="30"/>
              <c:layout>
                <c:manualLayout>
                  <c:x val="-4.3139280325580287E-2"/>
                  <c:y val="-5.2836230763901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0-2A5C-1D43-8C58-455AC3C25856}"/>
                </c:ext>
              </c:extLst>
            </c:dLbl>
            <c:dLbl>
              <c:idx val="35"/>
              <c:layout>
                <c:manualLayout>
                  <c:x val="-5.876401455899239E-2"/>
                  <c:y val="-3.85522774695043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1-2A5C-1D43-8C58-455AC3C25856}"/>
                </c:ext>
              </c:extLst>
            </c:dLbl>
            <c:dLbl>
              <c:idx val="4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2-2A5C-1D43-8C58-455AC3C2585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Karla" panose="020B0004030503030003" pitchFamily="34" charset="77"/>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Sheet1!$A$2:$A$42</c:f>
              <c:numCache>
                <c:formatCode>General</c:formatCode>
                <c:ptCount val="41"/>
                <c:pt idx="0">
                  <c:v>1984</c:v>
                </c:pt>
                <c:pt idx="1">
                  <c:v>1985</c:v>
                </c:pt>
                <c:pt idx="2">
                  <c:v>1986</c:v>
                </c:pt>
                <c:pt idx="3">
                  <c:v>1987</c:v>
                </c:pt>
                <c:pt idx="4">
                  <c:v>1988</c:v>
                </c:pt>
                <c:pt idx="5">
                  <c:v>1989</c:v>
                </c:pt>
                <c:pt idx="6">
                  <c:v>1990</c:v>
                </c:pt>
                <c:pt idx="7">
                  <c:v>1991</c:v>
                </c:pt>
                <c:pt idx="8">
                  <c:v>1992</c:v>
                </c:pt>
                <c:pt idx="9">
                  <c:v>1993</c:v>
                </c:pt>
                <c:pt idx="10">
                  <c:v>1994</c:v>
                </c:pt>
                <c:pt idx="11">
                  <c:v>1995</c:v>
                </c:pt>
                <c:pt idx="12">
                  <c:v>1996</c:v>
                </c:pt>
                <c:pt idx="13">
                  <c:v>1997</c:v>
                </c:pt>
                <c:pt idx="14">
                  <c:v>1998</c:v>
                </c:pt>
                <c:pt idx="15">
                  <c:v>1999</c:v>
                </c:pt>
                <c:pt idx="16">
                  <c:v>2000</c:v>
                </c:pt>
                <c:pt idx="17">
                  <c:v>2001</c:v>
                </c:pt>
                <c:pt idx="18">
                  <c:v>2002</c:v>
                </c:pt>
                <c:pt idx="19">
                  <c:v>2003</c:v>
                </c:pt>
                <c:pt idx="20">
                  <c:v>2004</c:v>
                </c:pt>
                <c:pt idx="21">
                  <c:v>2005</c:v>
                </c:pt>
                <c:pt idx="22">
                  <c:v>2006</c:v>
                </c:pt>
                <c:pt idx="23">
                  <c:v>2007</c:v>
                </c:pt>
                <c:pt idx="24">
                  <c:v>2008</c:v>
                </c:pt>
                <c:pt idx="25">
                  <c:v>2009</c:v>
                </c:pt>
                <c:pt idx="26">
                  <c:v>2010</c:v>
                </c:pt>
                <c:pt idx="27">
                  <c:v>2011</c:v>
                </c:pt>
                <c:pt idx="28">
                  <c:v>2012</c:v>
                </c:pt>
                <c:pt idx="29">
                  <c:v>2013</c:v>
                </c:pt>
                <c:pt idx="30">
                  <c:v>2014</c:v>
                </c:pt>
                <c:pt idx="31">
                  <c:v>2015</c:v>
                </c:pt>
                <c:pt idx="32">
                  <c:v>2016</c:v>
                </c:pt>
                <c:pt idx="33">
                  <c:v>2017</c:v>
                </c:pt>
                <c:pt idx="34">
                  <c:v>2018</c:v>
                </c:pt>
                <c:pt idx="35">
                  <c:v>2019</c:v>
                </c:pt>
                <c:pt idx="36">
                  <c:v>2020</c:v>
                </c:pt>
                <c:pt idx="37">
                  <c:v>2021</c:v>
                </c:pt>
                <c:pt idx="38">
                  <c:v>2022</c:v>
                </c:pt>
                <c:pt idx="39">
                  <c:v>2023</c:v>
                </c:pt>
                <c:pt idx="40">
                  <c:v>2024</c:v>
                </c:pt>
              </c:numCache>
            </c:numRef>
          </c:cat>
          <c:val>
            <c:numRef>
              <c:f>Sheet1!$C$2:$C$42</c:f>
              <c:numCache>
                <c:formatCode>"$"#,##0.00_);[Red]\("$"#,##0.00\)</c:formatCode>
                <c:ptCount val="41"/>
                <c:pt idx="0">
                  <c:v>207.09</c:v>
                </c:pt>
                <c:pt idx="1">
                  <c:v>209.06</c:v>
                </c:pt>
                <c:pt idx="2">
                  <c:v>238.25</c:v>
                </c:pt>
                <c:pt idx="3">
                  <c:v>226.93</c:v>
                </c:pt>
                <c:pt idx="4">
                  <c:v>233.53</c:v>
                </c:pt>
                <c:pt idx="5">
                  <c:v>248.74</c:v>
                </c:pt>
                <c:pt idx="6">
                  <c:v>236.43</c:v>
                </c:pt>
                <c:pt idx="7">
                  <c:v>236.27</c:v>
                </c:pt>
                <c:pt idx="8">
                  <c:v>248.8</c:v>
                </c:pt>
                <c:pt idx="9">
                  <c:v>253.15</c:v>
                </c:pt>
                <c:pt idx="10">
                  <c:v>254.06</c:v>
                </c:pt>
                <c:pt idx="11">
                  <c:v>253.41</c:v>
                </c:pt>
                <c:pt idx="12">
                  <c:v>277.77</c:v>
                </c:pt>
                <c:pt idx="13">
                  <c:v>317.49</c:v>
                </c:pt>
                <c:pt idx="14">
                  <c:v>339.77</c:v>
                </c:pt>
                <c:pt idx="15">
                  <c:v>382.64</c:v>
                </c:pt>
                <c:pt idx="16">
                  <c:v>418.36</c:v>
                </c:pt>
                <c:pt idx="17">
                  <c:v>411.17</c:v>
                </c:pt>
                <c:pt idx="18">
                  <c:v>405.85</c:v>
                </c:pt>
                <c:pt idx="19">
                  <c:v>404.9</c:v>
                </c:pt>
                <c:pt idx="20">
                  <c:v>432.23</c:v>
                </c:pt>
                <c:pt idx="21">
                  <c:v>469.72</c:v>
                </c:pt>
                <c:pt idx="22">
                  <c:v>460.73</c:v>
                </c:pt>
                <c:pt idx="23">
                  <c:v>470.6</c:v>
                </c:pt>
                <c:pt idx="24">
                  <c:v>436.52</c:v>
                </c:pt>
                <c:pt idx="25">
                  <c:v>401.77</c:v>
                </c:pt>
                <c:pt idx="26">
                  <c:v>414.54</c:v>
                </c:pt>
                <c:pt idx="27">
                  <c:v>416.27</c:v>
                </c:pt>
                <c:pt idx="28">
                  <c:v>454.43</c:v>
                </c:pt>
                <c:pt idx="29">
                  <c:v>445.23</c:v>
                </c:pt>
                <c:pt idx="30">
                  <c:v>470.85</c:v>
                </c:pt>
                <c:pt idx="31">
                  <c:v>493.89</c:v>
                </c:pt>
                <c:pt idx="32">
                  <c:v>512.77</c:v>
                </c:pt>
                <c:pt idx="33">
                  <c:v>543.26</c:v>
                </c:pt>
                <c:pt idx="34">
                  <c:v>538.77</c:v>
                </c:pt>
                <c:pt idx="35">
                  <c:v>532.54999999999995</c:v>
                </c:pt>
                <c:pt idx="36">
                  <c:v>580.49</c:v>
                </c:pt>
                <c:pt idx="37">
                  <c:v>643.80999999999995</c:v>
                </c:pt>
                <c:pt idx="38">
                  <c:v>584.25</c:v>
                </c:pt>
                <c:pt idx="39">
                  <c:v>573.66</c:v>
                </c:pt>
                <c:pt idx="40">
                  <c:v>592.5</c:v>
                </c:pt>
              </c:numCache>
            </c:numRef>
          </c:val>
          <c:smooth val="0"/>
          <c:extLst>
            <c:ext xmlns:c16="http://schemas.microsoft.com/office/drawing/2014/chart" uri="{C3380CC4-5D6E-409C-BE32-E72D297353CC}">
              <c16:uniqueId val="{00000001-2A5C-1D43-8C58-455AC3C25856}"/>
            </c:ext>
          </c:extLst>
        </c:ser>
        <c:dLbls>
          <c:dLblPos val="t"/>
          <c:showLegendKey val="0"/>
          <c:showVal val="1"/>
          <c:showCatName val="0"/>
          <c:showSerName val="0"/>
          <c:showPercent val="0"/>
          <c:showBubbleSize val="0"/>
        </c:dLbls>
        <c:marker val="1"/>
        <c:smooth val="0"/>
        <c:axId val="1276156863"/>
        <c:axId val="1276140063"/>
      </c:lineChart>
      <c:catAx>
        <c:axId val="1276156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Karla" panose="020B0004030503030003" pitchFamily="34" charset="77"/>
                <a:ea typeface="+mn-ea"/>
                <a:cs typeface="+mn-cs"/>
              </a:defRPr>
            </a:pPr>
            <a:endParaRPr lang="en-US"/>
          </a:p>
        </c:txPr>
        <c:crossAx val="1276140063"/>
        <c:crosses val="autoZero"/>
        <c:auto val="1"/>
        <c:lblAlgn val="ctr"/>
        <c:lblOffset val="100"/>
        <c:tickLblSkip val="5"/>
        <c:noMultiLvlLbl val="0"/>
      </c:catAx>
      <c:valAx>
        <c:axId val="1276140063"/>
        <c:scaling>
          <c:orientation val="minMax"/>
        </c:scaling>
        <c:delete val="1"/>
        <c:axPos val="l"/>
        <c:numFmt formatCode="&quot;$&quot;#,##0.00_);[Red]\(&quot;$&quot;#,##0.00\)" sourceLinked="1"/>
        <c:majorTickMark val="none"/>
        <c:minorTickMark val="none"/>
        <c:tickLblPos val="nextTo"/>
        <c:crossAx val="12761568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Karla" panose="020B0004030503030003" pitchFamily="34" charset="77"/>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Percentage</c:v>
                </c:pt>
              </c:strCache>
            </c:strRef>
          </c:tx>
          <c:spPr>
            <a:solidFill>
              <a:schemeClr val="tx1"/>
            </a:solidFill>
            <a:ln>
              <a:noFill/>
            </a:ln>
          </c:spPr>
          <c:dPt>
            <c:idx val="0"/>
            <c:bubble3D val="0"/>
            <c:spPr>
              <a:solidFill>
                <a:schemeClr val="tx1"/>
              </a:solidFill>
              <a:ln w="19050">
                <a:noFill/>
              </a:ln>
              <a:effectLst/>
            </c:spPr>
            <c:extLst>
              <c:ext xmlns:c16="http://schemas.microsoft.com/office/drawing/2014/chart" uri="{C3380CC4-5D6E-409C-BE32-E72D297353CC}">
                <c16:uniqueId val="{00000001-9678-AC4A-9604-F3A44350536C}"/>
              </c:ext>
            </c:extLst>
          </c:dPt>
          <c:dPt>
            <c:idx val="1"/>
            <c:bubble3D val="0"/>
            <c:spPr>
              <a:solidFill>
                <a:schemeClr val="accent3"/>
              </a:solidFill>
              <a:ln w="19050">
                <a:noFill/>
              </a:ln>
              <a:effectLst/>
            </c:spPr>
            <c:extLst>
              <c:ext xmlns:c16="http://schemas.microsoft.com/office/drawing/2014/chart" uri="{C3380CC4-5D6E-409C-BE32-E72D297353CC}">
                <c16:uniqueId val="{00000003-9678-AC4A-9604-F3A44350536C}"/>
              </c:ext>
            </c:extLst>
          </c:dPt>
          <c:dPt>
            <c:idx val="2"/>
            <c:bubble3D val="0"/>
            <c:spPr>
              <a:solidFill>
                <a:schemeClr val="accent4"/>
              </a:solidFill>
              <a:ln w="19050">
                <a:noFill/>
              </a:ln>
              <a:effectLst/>
            </c:spPr>
            <c:extLst>
              <c:ext xmlns:c16="http://schemas.microsoft.com/office/drawing/2014/chart" uri="{C3380CC4-5D6E-409C-BE32-E72D297353CC}">
                <c16:uniqueId val="{00000005-9678-AC4A-9604-F3A44350536C}"/>
              </c:ext>
            </c:extLst>
          </c:dPt>
          <c:dPt>
            <c:idx val="3"/>
            <c:bubble3D val="0"/>
            <c:spPr>
              <a:solidFill>
                <a:schemeClr val="bg2">
                  <a:lumMod val="90000"/>
                </a:schemeClr>
              </a:solidFill>
              <a:ln w="19050">
                <a:noFill/>
              </a:ln>
              <a:effectLst/>
            </c:spPr>
            <c:extLst>
              <c:ext xmlns:c16="http://schemas.microsoft.com/office/drawing/2014/chart" uri="{C3380CC4-5D6E-409C-BE32-E72D297353CC}">
                <c16:uniqueId val="{00000007-9678-AC4A-9604-F3A44350536C}"/>
              </c:ext>
            </c:extLst>
          </c:dPt>
          <c:dPt>
            <c:idx val="4"/>
            <c:bubble3D val="0"/>
            <c:spPr>
              <a:solidFill>
                <a:schemeClr val="accent5"/>
              </a:solidFill>
              <a:ln w="19050">
                <a:noFill/>
              </a:ln>
              <a:effectLst/>
            </c:spPr>
            <c:extLst>
              <c:ext xmlns:c16="http://schemas.microsoft.com/office/drawing/2014/chart" uri="{C3380CC4-5D6E-409C-BE32-E72D297353CC}">
                <c16:uniqueId val="{00000009-9678-AC4A-9604-F3A44350536C}"/>
              </c:ext>
            </c:extLst>
          </c:dPt>
          <c:dPt>
            <c:idx val="5"/>
            <c:bubble3D val="0"/>
            <c:spPr>
              <a:solidFill>
                <a:schemeClr val="accent2"/>
              </a:solidFill>
              <a:ln w="19050">
                <a:noFill/>
              </a:ln>
              <a:effectLst/>
            </c:spPr>
            <c:extLst>
              <c:ext xmlns:c16="http://schemas.microsoft.com/office/drawing/2014/chart" uri="{C3380CC4-5D6E-409C-BE32-E72D297353CC}">
                <c16:uniqueId val="{0000000B-9678-AC4A-9604-F3A44350536C}"/>
              </c:ext>
            </c:extLst>
          </c:dPt>
          <c:dPt>
            <c:idx val="6"/>
            <c:bubble3D val="0"/>
            <c:spPr>
              <a:solidFill>
                <a:schemeClr val="accent1">
                  <a:lumMod val="20000"/>
                  <a:lumOff val="80000"/>
                </a:schemeClr>
              </a:solidFill>
              <a:ln w="19050">
                <a:noFill/>
              </a:ln>
              <a:effectLst/>
            </c:spPr>
            <c:extLst>
              <c:ext xmlns:c16="http://schemas.microsoft.com/office/drawing/2014/chart" uri="{C3380CC4-5D6E-409C-BE32-E72D297353CC}">
                <c16:uniqueId val="{0000000D-9678-AC4A-9604-F3A44350536C}"/>
              </c:ext>
            </c:extLst>
          </c:dPt>
          <c:dPt>
            <c:idx val="7"/>
            <c:bubble3D val="0"/>
            <c:spPr>
              <a:solidFill>
                <a:schemeClr val="accent1"/>
              </a:solidFill>
              <a:ln w="19050">
                <a:noFill/>
              </a:ln>
              <a:effectLst/>
            </c:spPr>
            <c:extLst>
              <c:ext xmlns:c16="http://schemas.microsoft.com/office/drawing/2014/chart" uri="{C3380CC4-5D6E-409C-BE32-E72D297353CC}">
                <c16:uniqueId val="{0000000F-9678-AC4A-9604-F3A44350536C}"/>
              </c:ext>
            </c:extLst>
          </c:dPt>
          <c:dPt>
            <c:idx val="8"/>
            <c:bubble3D val="0"/>
            <c:spPr>
              <a:solidFill>
                <a:schemeClr val="accent3">
                  <a:lumMod val="75000"/>
                </a:schemeClr>
              </a:solidFill>
              <a:ln w="19050">
                <a:noFill/>
              </a:ln>
              <a:effectLst/>
            </c:spPr>
            <c:extLst>
              <c:ext xmlns:c16="http://schemas.microsoft.com/office/drawing/2014/chart" uri="{C3380CC4-5D6E-409C-BE32-E72D297353CC}">
                <c16:uniqueId val="{00000011-9678-AC4A-9604-F3A44350536C}"/>
              </c:ext>
            </c:extLst>
          </c:dPt>
          <c:dPt>
            <c:idx val="9"/>
            <c:bubble3D val="0"/>
            <c:spPr>
              <a:solidFill>
                <a:schemeClr val="accent5">
                  <a:lumMod val="75000"/>
                </a:schemeClr>
              </a:solidFill>
              <a:ln w="19050">
                <a:noFill/>
              </a:ln>
              <a:effectLst/>
            </c:spPr>
            <c:extLst>
              <c:ext xmlns:c16="http://schemas.microsoft.com/office/drawing/2014/chart" uri="{C3380CC4-5D6E-409C-BE32-E72D297353CC}">
                <c16:uniqueId val="{00000013-9678-AC4A-9604-F3A44350536C}"/>
              </c:ext>
            </c:extLst>
          </c:dPt>
          <c:cat>
            <c:strRef>
              <c:f>Sheet1!$A$2:$A$11</c:f>
              <c:strCache>
                <c:ptCount val="10"/>
                <c:pt idx="0">
                  <c:v>Religion</c:v>
                </c:pt>
                <c:pt idx="1">
                  <c:v>Human services</c:v>
                </c:pt>
                <c:pt idx="2">
                  <c:v>Education</c:v>
                </c:pt>
                <c:pt idx="3">
                  <c:v>Gifts to grantmaking foundations</c:v>
                </c:pt>
                <c:pt idx="4">
                  <c:v>Public-society benefit</c:v>
                </c:pt>
                <c:pt idx="5">
                  <c:v>Health</c:v>
                </c:pt>
                <c:pt idx="6">
                  <c:v>International affairs</c:v>
                </c:pt>
                <c:pt idx="7">
                  <c:v>Arts, culture, &amp; humanities</c:v>
                </c:pt>
                <c:pt idx="8">
                  <c:v>Environment/animals</c:v>
                </c:pt>
                <c:pt idx="9">
                  <c:v>To individuals</c:v>
                </c:pt>
              </c:strCache>
            </c:strRef>
          </c:cat>
          <c:val>
            <c:numRef>
              <c:f>Sheet1!$B$2:$B$11</c:f>
              <c:numCache>
                <c:formatCode>General</c:formatCode>
                <c:ptCount val="10"/>
                <c:pt idx="0">
                  <c:v>23</c:v>
                </c:pt>
                <c:pt idx="1">
                  <c:v>14</c:v>
                </c:pt>
                <c:pt idx="2">
                  <c:v>14</c:v>
                </c:pt>
                <c:pt idx="3">
                  <c:v>11</c:v>
                </c:pt>
                <c:pt idx="4">
                  <c:v>11</c:v>
                </c:pt>
                <c:pt idx="5">
                  <c:v>10</c:v>
                </c:pt>
                <c:pt idx="6">
                  <c:v>6</c:v>
                </c:pt>
                <c:pt idx="7">
                  <c:v>4</c:v>
                </c:pt>
                <c:pt idx="8">
                  <c:v>3</c:v>
                </c:pt>
                <c:pt idx="9">
                  <c:v>4</c:v>
                </c:pt>
              </c:numCache>
            </c:numRef>
          </c:val>
          <c:extLst>
            <c:ext xmlns:c16="http://schemas.microsoft.com/office/drawing/2014/chart" uri="{C3380CC4-5D6E-409C-BE32-E72D297353CC}">
              <c16:uniqueId val="{00000014-9678-AC4A-9604-F3A44350536C}"/>
            </c:ext>
          </c:extLst>
        </c:ser>
        <c:ser>
          <c:idx val="1"/>
          <c:order val="1"/>
          <c:tx>
            <c:strRef>
              <c:f>Sheet1!$C$1</c:f>
              <c:strCache>
                <c:ptCount val="1"/>
                <c:pt idx="0">
                  <c:v>Amount (in billions)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6-9678-AC4A-9604-F3A44350536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8-9678-AC4A-9604-F3A44350536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A-9678-AC4A-9604-F3A44350536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C-9678-AC4A-9604-F3A44350536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E-9678-AC4A-9604-F3A44350536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20-9678-AC4A-9604-F3A44350536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22-9678-AC4A-9604-F3A44350536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24-9678-AC4A-9604-F3A44350536C}"/>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26-9678-AC4A-9604-F3A44350536C}"/>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28-9678-AC4A-9604-F3A44350536C}"/>
              </c:ext>
            </c:extLst>
          </c:dPt>
          <c:cat>
            <c:strRef>
              <c:f>Sheet1!$A$2:$A$11</c:f>
              <c:strCache>
                <c:ptCount val="10"/>
                <c:pt idx="0">
                  <c:v>Religion</c:v>
                </c:pt>
                <c:pt idx="1">
                  <c:v>Human services</c:v>
                </c:pt>
                <c:pt idx="2">
                  <c:v>Education</c:v>
                </c:pt>
                <c:pt idx="3">
                  <c:v>Gifts to grantmaking foundations</c:v>
                </c:pt>
                <c:pt idx="4">
                  <c:v>Public-society benefit</c:v>
                </c:pt>
                <c:pt idx="5">
                  <c:v>Health</c:v>
                </c:pt>
                <c:pt idx="6">
                  <c:v>International affairs</c:v>
                </c:pt>
                <c:pt idx="7">
                  <c:v>Arts, culture, &amp; humanities</c:v>
                </c:pt>
                <c:pt idx="8">
                  <c:v>Environment/animals</c:v>
                </c:pt>
                <c:pt idx="9">
                  <c:v>To individuals</c:v>
                </c:pt>
              </c:strCache>
            </c:strRef>
          </c:cat>
          <c:val>
            <c:numRef>
              <c:f>Sheet1!$C$2:$C$11</c:f>
              <c:numCache>
                <c:formatCode>General</c:formatCode>
                <c:ptCount val="10"/>
                <c:pt idx="0">
                  <c:v>145.81</c:v>
                </c:pt>
                <c:pt idx="1">
                  <c:v>88.84</c:v>
                </c:pt>
                <c:pt idx="2">
                  <c:v>87.69</c:v>
                </c:pt>
                <c:pt idx="3">
                  <c:v>80.03</c:v>
                </c:pt>
                <c:pt idx="4">
                  <c:v>62.81</c:v>
                </c:pt>
                <c:pt idx="5">
                  <c:v>56.58</c:v>
                </c:pt>
                <c:pt idx="6">
                  <c:v>29.94</c:v>
                </c:pt>
                <c:pt idx="7">
                  <c:v>25.26</c:v>
                </c:pt>
                <c:pt idx="8">
                  <c:v>21.2</c:v>
                </c:pt>
                <c:pt idx="9">
                  <c:v>20.66</c:v>
                </c:pt>
              </c:numCache>
            </c:numRef>
          </c:val>
          <c:extLst>
            <c:ext xmlns:c16="http://schemas.microsoft.com/office/drawing/2014/chart" uri="{C3380CC4-5D6E-409C-BE32-E72D297353CC}">
              <c16:uniqueId val="{00000029-9678-AC4A-9604-F3A44350536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tx1"/>
            </a:solidFill>
            <a:ln>
              <a:noFill/>
            </a:ln>
          </c:spPr>
          <c:dPt>
            <c:idx val="0"/>
            <c:bubble3D val="0"/>
            <c:spPr>
              <a:solidFill>
                <a:schemeClr val="tx1"/>
              </a:solidFill>
              <a:ln w="19050">
                <a:noFill/>
              </a:ln>
              <a:effectLst/>
            </c:spPr>
            <c:extLst>
              <c:ext xmlns:c16="http://schemas.microsoft.com/office/drawing/2014/chart" uri="{C3380CC4-5D6E-409C-BE32-E72D297353CC}">
                <c16:uniqueId val="{00000001-90B8-B448-9108-F6606A02BE9B}"/>
              </c:ext>
            </c:extLst>
          </c:dPt>
          <c:dPt>
            <c:idx val="1"/>
            <c:bubble3D val="0"/>
            <c:spPr>
              <a:solidFill>
                <a:schemeClr val="accent5"/>
              </a:solidFill>
              <a:ln w="19050">
                <a:noFill/>
              </a:ln>
              <a:effectLst/>
            </c:spPr>
            <c:extLst>
              <c:ext xmlns:c16="http://schemas.microsoft.com/office/drawing/2014/chart" uri="{C3380CC4-5D6E-409C-BE32-E72D297353CC}">
                <c16:uniqueId val="{00000001-7393-7049-8CA0-665D11EF68A0}"/>
              </c:ext>
            </c:extLst>
          </c:dPt>
          <c:cat>
            <c:strRef>
              <c:f>Sheet1!$A$2:$A$3</c:f>
              <c:strCache>
                <c:ptCount val="2"/>
                <c:pt idx="0">
                  <c:v>1st Qtr</c:v>
                </c:pt>
                <c:pt idx="1">
                  <c:v>2nd Qtr</c:v>
                </c:pt>
              </c:strCache>
            </c:strRef>
          </c:cat>
          <c:val>
            <c:numRef>
              <c:f>Sheet1!$B$2:$B$3</c:f>
              <c:numCache>
                <c:formatCode>General</c:formatCode>
                <c:ptCount val="2"/>
                <c:pt idx="0">
                  <c:v>0.61</c:v>
                </c:pt>
                <c:pt idx="1">
                  <c:v>0.39</c:v>
                </c:pt>
              </c:numCache>
            </c:numRef>
          </c:val>
          <c:extLst>
            <c:ext xmlns:c16="http://schemas.microsoft.com/office/drawing/2014/chart" uri="{C3380CC4-5D6E-409C-BE32-E72D297353CC}">
              <c16:uniqueId val="{00000000-7393-7049-8CA0-665D11EF68A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tx1"/>
            </a:solidFill>
            <a:ln>
              <a:noFill/>
            </a:ln>
          </c:spPr>
          <c:dPt>
            <c:idx val="0"/>
            <c:bubble3D val="0"/>
            <c:spPr>
              <a:solidFill>
                <a:schemeClr val="tx1"/>
              </a:solidFill>
              <a:ln w="19050">
                <a:noFill/>
              </a:ln>
              <a:effectLst/>
            </c:spPr>
            <c:extLst>
              <c:ext xmlns:c16="http://schemas.microsoft.com/office/drawing/2014/chart" uri="{C3380CC4-5D6E-409C-BE32-E72D297353CC}">
                <c16:uniqueId val="{00000001-E5C2-E242-A094-89E8E3E0AC8C}"/>
              </c:ext>
            </c:extLst>
          </c:dPt>
          <c:dPt>
            <c:idx val="1"/>
            <c:bubble3D val="0"/>
            <c:spPr>
              <a:solidFill>
                <a:schemeClr val="accent3"/>
              </a:solidFill>
              <a:ln w="19050">
                <a:noFill/>
              </a:ln>
              <a:effectLst/>
            </c:spPr>
            <c:extLst>
              <c:ext xmlns:c16="http://schemas.microsoft.com/office/drawing/2014/chart" uri="{C3380CC4-5D6E-409C-BE32-E72D297353CC}">
                <c16:uniqueId val="{00000001-7393-7049-8CA0-665D11EF68A0}"/>
              </c:ext>
            </c:extLst>
          </c:dPt>
          <c:cat>
            <c:strRef>
              <c:f>Sheet1!$A$2:$A$3</c:f>
              <c:strCache>
                <c:ptCount val="2"/>
                <c:pt idx="0">
                  <c:v>1st Qtr</c:v>
                </c:pt>
                <c:pt idx="1">
                  <c:v>2nd Qtr</c:v>
                </c:pt>
              </c:strCache>
            </c:strRef>
          </c:cat>
          <c:val>
            <c:numRef>
              <c:f>Sheet1!$B$2:$B$3</c:f>
              <c:numCache>
                <c:formatCode>General</c:formatCode>
                <c:ptCount val="2"/>
                <c:pt idx="0">
                  <c:v>0.65</c:v>
                </c:pt>
                <c:pt idx="1">
                  <c:v>0.35</c:v>
                </c:pt>
              </c:numCache>
            </c:numRef>
          </c:val>
          <c:extLst>
            <c:ext xmlns:c16="http://schemas.microsoft.com/office/drawing/2014/chart" uri="{C3380CC4-5D6E-409C-BE32-E72D297353CC}">
              <c16:uniqueId val="{00000000-7393-7049-8CA0-665D11EF68A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tx1"/>
            </a:solidFill>
            <a:ln>
              <a:noFill/>
            </a:ln>
          </c:spPr>
          <c:dPt>
            <c:idx val="0"/>
            <c:bubble3D val="0"/>
            <c:spPr>
              <a:solidFill>
                <a:schemeClr val="tx1"/>
              </a:solidFill>
              <a:ln w="19050">
                <a:noFill/>
              </a:ln>
              <a:effectLst/>
            </c:spPr>
            <c:extLst>
              <c:ext xmlns:c16="http://schemas.microsoft.com/office/drawing/2014/chart" uri="{C3380CC4-5D6E-409C-BE32-E72D297353CC}">
                <c16:uniqueId val="{00000001-E5C2-E242-A094-89E8E3E0AC8C}"/>
              </c:ext>
            </c:extLst>
          </c:dPt>
          <c:dPt>
            <c:idx val="1"/>
            <c:bubble3D val="0"/>
            <c:spPr>
              <a:solidFill>
                <a:schemeClr val="bg2">
                  <a:lumMod val="90000"/>
                </a:schemeClr>
              </a:solidFill>
              <a:ln w="19050">
                <a:noFill/>
              </a:ln>
              <a:effectLst/>
            </c:spPr>
            <c:extLst>
              <c:ext xmlns:c16="http://schemas.microsoft.com/office/drawing/2014/chart" uri="{C3380CC4-5D6E-409C-BE32-E72D297353CC}">
                <c16:uniqueId val="{00000001-7393-7049-8CA0-665D11EF68A0}"/>
              </c:ext>
            </c:extLst>
          </c:dPt>
          <c:cat>
            <c:strRef>
              <c:f>Sheet1!$A$2:$A$3</c:f>
              <c:strCache>
                <c:ptCount val="2"/>
                <c:pt idx="0">
                  <c:v>1st Qtr</c:v>
                </c:pt>
                <c:pt idx="1">
                  <c:v>2nd Qtr</c:v>
                </c:pt>
              </c:strCache>
            </c:strRef>
          </c:cat>
          <c:val>
            <c:numRef>
              <c:f>Sheet1!$B$2:$B$3</c:f>
              <c:numCache>
                <c:formatCode>General</c:formatCode>
                <c:ptCount val="2"/>
                <c:pt idx="0">
                  <c:v>0.56000000000000005</c:v>
                </c:pt>
                <c:pt idx="1">
                  <c:v>0.43999999999999995</c:v>
                </c:pt>
              </c:numCache>
            </c:numRef>
          </c:val>
          <c:extLst>
            <c:ext xmlns:c16="http://schemas.microsoft.com/office/drawing/2014/chart" uri="{C3380CC4-5D6E-409C-BE32-E72D297353CC}">
              <c16:uniqueId val="{00000000-7393-7049-8CA0-665D11EF68A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tx1"/>
            </a:solidFill>
            <a:ln>
              <a:noFill/>
            </a:ln>
          </c:spPr>
          <c:dPt>
            <c:idx val="0"/>
            <c:bubble3D val="0"/>
            <c:spPr>
              <a:solidFill>
                <a:schemeClr val="tx1"/>
              </a:solidFill>
              <a:ln w="19050">
                <a:noFill/>
              </a:ln>
              <a:effectLst/>
            </c:spPr>
            <c:extLst>
              <c:ext xmlns:c16="http://schemas.microsoft.com/office/drawing/2014/chart" uri="{C3380CC4-5D6E-409C-BE32-E72D297353CC}">
                <c16:uniqueId val="{00000001-90B8-B448-9108-F6606A02BE9B}"/>
              </c:ext>
            </c:extLst>
          </c:dPt>
          <c:dPt>
            <c:idx val="1"/>
            <c:bubble3D val="0"/>
            <c:spPr>
              <a:solidFill>
                <a:schemeClr val="accent5"/>
              </a:solidFill>
              <a:ln w="19050">
                <a:noFill/>
              </a:ln>
              <a:effectLst/>
            </c:spPr>
            <c:extLst>
              <c:ext xmlns:c16="http://schemas.microsoft.com/office/drawing/2014/chart" uri="{C3380CC4-5D6E-409C-BE32-E72D297353CC}">
                <c16:uniqueId val="{00000001-7393-7049-8CA0-665D11EF68A0}"/>
              </c:ext>
            </c:extLst>
          </c:dPt>
          <c:cat>
            <c:strRef>
              <c:f>Sheet1!$A$2:$A$3</c:f>
              <c:strCache>
                <c:ptCount val="2"/>
                <c:pt idx="0">
                  <c:v>1st Qtr</c:v>
                </c:pt>
                <c:pt idx="1">
                  <c:v>2nd Qtr</c:v>
                </c:pt>
              </c:strCache>
            </c:strRef>
          </c:cat>
          <c:val>
            <c:numRef>
              <c:f>Sheet1!$B$2:$B$3</c:f>
              <c:numCache>
                <c:formatCode>General</c:formatCode>
                <c:ptCount val="2"/>
                <c:pt idx="0">
                  <c:v>0.61</c:v>
                </c:pt>
                <c:pt idx="1">
                  <c:v>0.39</c:v>
                </c:pt>
              </c:numCache>
            </c:numRef>
          </c:val>
          <c:extLst>
            <c:ext xmlns:c16="http://schemas.microsoft.com/office/drawing/2014/chart" uri="{C3380CC4-5D6E-409C-BE32-E72D297353CC}">
              <c16:uniqueId val="{00000000-7393-7049-8CA0-665D11EF68A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tx1"/>
            </a:solidFill>
            <a:ln>
              <a:noFill/>
            </a:ln>
          </c:spPr>
          <c:dPt>
            <c:idx val="0"/>
            <c:bubble3D val="0"/>
            <c:spPr>
              <a:solidFill>
                <a:schemeClr val="tx1"/>
              </a:solidFill>
              <a:ln w="19050">
                <a:noFill/>
              </a:ln>
              <a:effectLst/>
            </c:spPr>
            <c:extLst>
              <c:ext xmlns:c16="http://schemas.microsoft.com/office/drawing/2014/chart" uri="{C3380CC4-5D6E-409C-BE32-E72D297353CC}">
                <c16:uniqueId val="{00000001-E5C2-E242-A094-89E8E3E0AC8C}"/>
              </c:ext>
            </c:extLst>
          </c:dPt>
          <c:dPt>
            <c:idx val="1"/>
            <c:bubble3D val="0"/>
            <c:spPr>
              <a:solidFill>
                <a:schemeClr val="accent3"/>
              </a:solidFill>
              <a:ln w="19050">
                <a:noFill/>
              </a:ln>
              <a:effectLst/>
            </c:spPr>
            <c:extLst>
              <c:ext xmlns:c16="http://schemas.microsoft.com/office/drawing/2014/chart" uri="{C3380CC4-5D6E-409C-BE32-E72D297353CC}">
                <c16:uniqueId val="{00000001-7393-7049-8CA0-665D11EF68A0}"/>
              </c:ext>
            </c:extLst>
          </c:dPt>
          <c:cat>
            <c:strRef>
              <c:f>Sheet1!$A$2:$A$3</c:f>
              <c:strCache>
                <c:ptCount val="2"/>
                <c:pt idx="0">
                  <c:v>1st Qtr</c:v>
                </c:pt>
                <c:pt idx="1">
                  <c:v>2nd Qtr</c:v>
                </c:pt>
              </c:strCache>
            </c:strRef>
          </c:cat>
          <c:val>
            <c:numRef>
              <c:f>Sheet1!$B$2:$B$3</c:f>
              <c:numCache>
                <c:formatCode>General</c:formatCode>
                <c:ptCount val="2"/>
                <c:pt idx="0">
                  <c:v>0.64</c:v>
                </c:pt>
                <c:pt idx="1">
                  <c:v>0.36</c:v>
                </c:pt>
              </c:numCache>
            </c:numRef>
          </c:val>
          <c:extLst>
            <c:ext xmlns:c16="http://schemas.microsoft.com/office/drawing/2014/chart" uri="{C3380CC4-5D6E-409C-BE32-E72D297353CC}">
              <c16:uniqueId val="{00000000-7393-7049-8CA0-665D11EF68A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tx1"/>
            </a:solidFill>
            <a:ln>
              <a:noFill/>
            </a:ln>
          </c:spPr>
          <c:dPt>
            <c:idx val="0"/>
            <c:bubble3D val="0"/>
            <c:spPr>
              <a:solidFill>
                <a:schemeClr val="tx1"/>
              </a:solidFill>
              <a:ln w="19050">
                <a:noFill/>
              </a:ln>
              <a:effectLst/>
            </c:spPr>
            <c:extLst>
              <c:ext xmlns:c16="http://schemas.microsoft.com/office/drawing/2014/chart" uri="{C3380CC4-5D6E-409C-BE32-E72D297353CC}">
                <c16:uniqueId val="{00000001-E5C2-E242-A094-89E8E3E0AC8C}"/>
              </c:ext>
            </c:extLst>
          </c:dPt>
          <c:dPt>
            <c:idx val="1"/>
            <c:bubble3D val="0"/>
            <c:spPr>
              <a:solidFill>
                <a:schemeClr val="bg2">
                  <a:lumMod val="90000"/>
                </a:schemeClr>
              </a:solidFill>
              <a:ln w="19050">
                <a:noFill/>
              </a:ln>
              <a:effectLst/>
            </c:spPr>
            <c:extLst>
              <c:ext xmlns:c16="http://schemas.microsoft.com/office/drawing/2014/chart" uri="{C3380CC4-5D6E-409C-BE32-E72D297353CC}">
                <c16:uniqueId val="{00000001-7393-7049-8CA0-665D11EF68A0}"/>
              </c:ext>
            </c:extLst>
          </c:dPt>
          <c:cat>
            <c:strRef>
              <c:f>Sheet1!$A$2:$A$3</c:f>
              <c:strCache>
                <c:ptCount val="2"/>
                <c:pt idx="0">
                  <c:v>1st Qtr</c:v>
                </c:pt>
                <c:pt idx="1">
                  <c:v>2nd Qtr</c:v>
                </c:pt>
              </c:strCache>
            </c:strRef>
          </c:cat>
          <c:val>
            <c:numRef>
              <c:f>Sheet1!$B$2:$B$3</c:f>
              <c:numCache>
                <c:formatCode>General</c:formatCode>
                <c:ptCount val="2"/>
                <c:pt idx="0">
                  <c:v>0.53</c:v>
                </c:pt>
                <c:pt idx="1">
                  <c:v>0.47</c:v>
                </c:pt>
              </c:numCache>
            </c:numRef>
          </c:val>
          <c:extLst>
            <c:ext xmlns:c16="http://schemas.microsoft.com/office/drawing/2014/chart" uri="{C3380CC4-5D6E-409C-BE32-E72D297353CC}">
              <c16:uniqueId val="{00000000-7393-7049-8CA0-665D11EF68A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tx1"/>
            </a:solidFill>
            <a:ln>
              <a:noFill/>
            </a:ln>
          </c:spPr>
          <c:dPt>
            <c:idx val="0"/>
            <c:bubble3D val="0"/>
            <c:spPr>
              <a:solidFill>
                <a:schemeClr val="tx1"/>
              </a:solidFill>
              <a:ln w="19050">
                <a:noFill/>
              </a:ln>
              <a:effectLst/>
            </c:spPr>
            <c:extLst>
              <c:ext xmlns:c16="http://schemas.microsoft.com/office/drawing/2014/chart" uri="{C3380CC4-5D6E-409C-BE32-E72D297353CC}">
                <c16:uniqueId val="{00000001-90B8-B448-9108-F6606A02BE9B}"/>
              </c:ext>
            </c:extLst>
          </c:dPt>
          <c:dPt>
            <c:idx val="1"/>
            <c:bubble3D val="0"/>
            <c:spPr>
              <a:solidFill>
                <a:schemeClr val="accent5"/>
              </a:solidFill>
              <a:ln w="19050">
                <a:noFill/>
              </a:ln>
              <a:effectLst/>
            </c:spPr>
            <c:extLst>
              <c:ext xmlns:c16="http://schemas.microsoft.com/office/drawing/2014/chart" uri="{C3380CC4-5D6E-409C-BE32-E72D297353CC}">
                <c16:uniqueId val="{00000001-7393-7049-8CA0-665D11EF68A0}"/>
              </c:ext>
            </c:extLst>
          </c:dPt>
          <c:cat>
            <c:strRef>
              <c:f>Sheet1!$A$2:$A$3</c:f>
              <c:strCache>
                <c:ptCount val="2"/>
                <c:pt idx="0">
                  <c:v>1st Qtr</c:v>
                </c:pt>
                <c:pt idx="1">
                  <c:v>2nd Qtr</c:v>
                </c:pt>
              </c:strCache>
            </c:strRef>
          </c:cat>
          <c:val>
            <c:numRef>
              <c:f>Sheet1!$B$2:$B$3</c:f>
              <c:numCache>
                <c:formatCode>General</c:formatCode>
                <c:ptCount val="2"/>
                <c:pt idx="0">
                  <c:v>0.62</c:v>
                </c:pt>
                <c:pt idx="1">
                  <c:v>0.38</c:v>
                </c:pt>
              </c:numCache>
            </c:numRef>
          </c:val>
          <c:extLst>
            <c:ext xmlns:c16="http://schemas.microsoft.com/office/drawing/2014/chart" uri="{C3380CC4-5D6E-409C-BE32-E72D297353CC}">
              <c16:uniqueId val="{00000000-7393-7049-8CA0-665D11EF68A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323_B10A9E60.xml><?xml version="1.0" encoding="utf-8"?>
<p188:cmLst xmlns:a="http://schemas.openxmlformats.org/drawingml/2006/main" xmlns:r="http://schemas.openxmlformats.org/officeDocument/2006/relationships" xmlns:p188="http://schemas.microsoft.com/office/powerpoint/2018/8/main">
  <p188:cm id="{00879B48-75EF-47E9-BE3F-0C9D1CFB13AE}" authorId="{8D380E17-3A21-3735-1857-09D1B15BF9A2}" status="resolved" created="2025-07-15T12:10:42.339" complete="100000">
    <ac:deMkLst xmlns:ac="http://schemas.microsoft.com/office/drawing/2013/main/command">
      <pc:docMk xmlns:pc="http://schemas.microsoft.com/office/powerpoint/2013/main/command"/>
      <pc:sldMk xmlns:pc="http://schemas.microsoft.com/office/powerpoint/2013/main/command" cId="2970263136" sldId="803"/>
      <ac:spMk id="6" creationId="{4974B6DD-394C-3442-46E7-3DD26343E21B}"/>
    </ac:deMkLst>
    <p188:txBody>
      <a:bodyPr/>
      <a:lstStyle/>
      <a:p>
        <a:r>
          <a:rPr lang="en-GB"/>
          <a:t>I’d say Philanthropy and Fundraising </a:t>
        </a:r>
      </a:p>
    </p188:txBody>
  </p188:cm>
</p188:cmLst>
</file>

<file path=ppt/comments/modernComment_326_46157318.xml><?xml version="1.0" encoding="utf-8"?>
<p188:cmLst xmlns:a="http://schemas.openxmlformats.org/drawingml/2006/main" xmlns:r="http://schemas.openxmlformats.org/officeDocument/2006/relationships" xmlns:p188="http://schemas.microsoft.com/office/powerpoint/2018/8/main">
  <p188:cm id="{4DACC321-7E58-4857-AA46-15D01291E259}" authorId="{8FA3C326-DA09-664B-F602-B89938D8F295}" status="resolved" created="2025-07-17T18:46:58.710" complete="100000">
    <ac:deMkLst xmlns:ac="http://schemas.microsoft.com/office/drawing/2013/main/command">
      <pc:docMk xmlns:pc="http://schemas.microsoft.com/office/powerpoint/2013/main/command"/>
      <pc:sldMk xmlns:pc="http://schemas.microsoft.com/office/powerpoint/2013/main/command" cId="1175810840" sldId="806"/>
      <ac:spMk id="41" creationId="{92AA3A18-6DE3-1750-D12C-77B38FAA33AE}"/>
    </ac:deMkLst>
    <p188:replyLst>
      <p188:reply id="{D372707A-C1B5-43AF-A8C2-57BB38A7FFC5}" authorId="{8FA3C326-DA09-664B-F602-B89938D8F295}" created="2025-07-18T02:18:03.083">
        <p188:txBody>
          <a:bodyPr/>
          <a:lstStyle/>
          <a:p>
            <a:r>
              <a:rPr lang="en-US"/>
              <a:t>[@Caroline Bushman] This is going to require a fresh graphic that takes the 2024 A&amp;C, 2023 A&amp;C and 2024 all sector data and makes it one graph. We're just waiting on a few data points before we can create it.</a:t>
            </a:r>
          </a:p>
        </p188:txBody>
      </p188:reply>
      <p188:reply id="{7A2A02DB-E33D-4731-9293-3D7E272DEC3A}" authorId="{8FA3C326-DA09-664B-F602-B89938D8F295}" created="2025-07-18T16:09:07.813">
        <p188:txBody>
          <a:bodyPr/>
          <a:lstStyle/>
          <a:p>
            <a:r>
              <a:rPr lang="en-US"/>
              <a:t>@caroline, here's the data we need to reflect in visual form on this page:
Arts &amp; Culture in 2024
58% saw a revenue increase
65% acquired new donors
56% retained over half of new donors
Arts &amp; Culture in 2023
61% saw a revenue increase
64% acquired new donors
53% retained over half of new donors
All Sectors in 2024
62% saw a revenue increase 
53% acquired new donors 
49% retained over half of new donors </a:t>
            </a:r>
          </a:p>
        </p188:txBody>
      </p188:reply>
    </p188:replyLst>
    <p188:txBody>
      <a:bodyPr/>
      <a:lstStyle/>
      <a:p>
        <a:r>
          <a:rPr lang="en-US"/>
          <a:t>Removed this as we are going to put it into one graph:
In 2024, 65% of organizations indicate that their number of new donors has increased in the past 12 months, as compared to 53% across sectors. Fifty-six percent (56%) of organizations report retaining over half of their new donors over the past 12 months, compared to 53% last year in the sector, and 49% across all sectors.
Here are the stats so far:
2024 Arts &amp; Culture 58% saw a revenue increase 65% acquired new donors 56% retained over half of new donors 2023 Arts &amp; Culture TK saw a revenue increase TK acquired new donors 53% retained over half of new donors 2024 All Sectors 62% saw a revenue increase 53% acquired new donors 49% retained over half of new donors </a:t>
        </a:r>
      </a:p>
    </p188:txBody>
  </p188:cm>
</p188:cmLst>
</file>

<file path=ppt/comments/modernComment_34C_306B9321.xml><?xml version="1.0" encoding="utf-8"?>
<p188:cmLst xmlns:a="http://schemas.openxmlformats.org/drawingml/2006/main" xmlns:r="http://schemas.openxmlformats.org/officeDocument/2006/relationships" xmlns:p188="http://schemas.microsoft.com/office/powerpoint/2018/8/main">
  <p188:cm id="{FC1F0B25-41CF-1B4F-B757-0C6FB3F16E38}" authorId="{8FA3C326-DA09-664B-F602-B89938D8F295}" status="resolved" created="2025-07-14T13:16:30.276">
    <pc:sldMkLst xmlns:pc="http://schemas.microsoft.com/office/powerpoint/2013/main/command">
      <pc:docMk/>
      <pc:sldMk cId="3842125247" sldId="811"/>
    </pc:sldMkLst>
    <p188:replyLst>
      <p188:reply id="{9F863B60-5519-4BCA-8E89-CE592B194C5C}" authorId="{8D380E17-3A21-3735-1857-09D1B15BF9A2}" created="2025-07-15T12:10:01.723">
        <p188:txBody>
          <a:bodyPr/>
          <a:lstStyle/>
          <a:p>
            <a:r>
              <a:rPr lang="en-GB"/>
              <a:t>[@Caroline Bushman] the original of these charts are at the appendix of this doc, I’m also funding the graphic adjustments to look off. </a:t>
            </a:r>
          </a:p>
        </p188:txBody>
      </p188:reply>
      <p188:reply id="{3C7E1FC6-29C4-DF4F-81E7-EC0D94FE1137}" authorId="{DA0DEB1E-41BF-6FEA-A1B0-A1379944A5C3}" created="2025-07-16T13:54:15.400">
        <p188:txBody>
          <a:bodyPr/>
          <a:lstStyle/>
          <a:p>
            <a:r>
              <a:rPr lang="en-US"/>
              <a:t>Done! Those gray points are meant to be faded out on the first pie chart, right? If not, I'll switch to the darker gray!</a:t>
            </a:r>
          </a:p>
        </p188:txBody>
      </p188:reply>
      <p188:reply id="{6E9C62DC-BCDA-4786-8EB6-928517BAF5B4}" authorId="{8FA3C326-DA09-664B-F602-B89938D8F295}" created="2025-07-17T17:34:53.442">
        <p188:txBody>
          <a:bodyPr/>
          <a:lstStyle/>
          <a:p>
            <a:r>
              <a:rPr lang="en-US"/>
              <a:t>Hey [@Caroline Bushman] This whole deck is intended to come your way. I'm sorry we tagged you in too soon. We now have feedback and I'm going to incorporate that and then send this back to you for a total zhuzh. One big note so far is that we want to take another graph for total  giving and "overlay" it with the sector giving, and we'll definitely need you for that. I'll add the overlay slide at the end of the deck.</a:t>
            </a:r>
          </a:p>
        </p188:txBody>
      </p188:reply>
      <p188:reply id="{19253959-D9AD-4F07-8FF1-7876B3F81BBD}" authorId="{8FA3C326-DA09-664B-F602-B89938D8F295}" created="2025-07-17T23:48:11.367">
        <p188:txBody>
          <a:bodyPr/>
          <a:lstStyle/>
          <a:p>
            <a:r>
              <a:rPr lang="en-US"/>
              <a:t>Also, I didn't do anything but open this in a browser, which is where I created the whole deck and now the left pie chart is very funky looking with the lines. </a:t>
            </a:r>
          </a:p>
        </p188:txBody>
      </p188:reply>
      <p188:reply id="{1A8B487C-2E46-483E-BF5D-D9575408875C}" authorId="{8FA3C326-DA09-664B-F602-B89938D8F295}" created="2025-07-18T21:33:39.562">
        <p188:txBody>
          <a:bodyPr/>
          <a:lstStyle/>
          <a:p>
            <a:r>
              <a:rPr lang="en-US"/>
              <a:t>To answer your other question [@Caroline Bushman] , Yes, the others are meant to be grey so the Arts stands out since that's what we're interested in in this context. Thank you!</a:t>
            </a:r>
          </a:p>
        </p188:txBody>
      </p188:reply>
    </p188:replyLst>
    <p188:txBody>
      <a:bodyPr/>
      <a:lstStyle/>
      <a:p>
        <a:r>
          <a:rPr lang="en-US"/>
          <a:t>I have no clue how to adjust these two graphs within PP without them skewing so I did screengrabs and placed the image. If you also don't know how to do this correctly then we can pull in Caroline to help us.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174558-5453-4002-A946-DED8AC7F2604}" type="datetimeFigureOut">
              <a:rPr lang="en-GB" smtClean="0"/>
              <a:t>06/08/2025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31DB2F-9BB8-45AE-A9EC-63CE0C17AEEA}" type="slidenum">
              <a:rPr lang="en-GB" smtClean="0"/>
              <a:t>‹#›</a:t>
            </a:fld>
            <a:endParaRPr lang="en-GB"/>
          </a:p>
        </p:txBody>
      </p:sp>
    </p:spTree>
    <p:extLst>
      <p:ext uri="{BB962C8B-B14F-4D97-AF65-F5344CB8AC3E}">
        <p14:creationId xmlns:p14="http://schemas.microsoft.com/office/powerpoint/2010/main" val="2907100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endParaRPr lang="en-US">
              <a:latin typeface="Aptos"/>
              <a:ea typeface="Calibri"/>
              <a:cs typeface="Calibri"/>
            </a:endParaRPr>
          </a:p>
        </p:txBody>
      </p:sp>
      <p:sp>
        <p:nvSpPr>
          <p:cNvPr id="4" name="Slide Number Placeholder 3"/>
          <p:cNvSpPr>
            <a:spLocks noGrp="1"/>
          </p:cNvSpPr>
          <p:nvPr>
            <p:ph type="sldNum" sz="quarter" idx="5"/>
          </p:nvPr>
        </p:nvSpPr>
        <p:spPr/>
        <p:txBody>
          <a:bodyPr/>
          <a:lstStyle/>
          <a:p>
            <a:fld id="{1E31DB2F-9BB8-45AE-A9EC-63CE0C17AEEA}" type="slidenum">
              <a:rPr lang="en-GB" smtClean="0"/>
              <a:t>1</a:t>
            </a:fld>
            <a:endParaRPr lang="en-GB"/>
          </a:p>
        </p:txBody>
      </p:sp>
    </p:spTree>
    <p:extLst>
      <p:ext uri="{BB962C8B-B14F-4D97-AF65-F5344CB8AC3E}">
        <p14:creationId xmlns:p14="http://schemas.microsoft.com/office/powerpoint/2010/main" val="288436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endParaRPr lang="en-US"/>
          </a:p>
        </p:txBody>
      </p:sp>
      <p:sp>
        <p:nvSpPr>
          <p:cNvPr id="4" name="Slide Number Placeholder 3"/>
          <p:cNvSpPr>
            <a:spLocks noGrp="1"/>
          </p:cNvSpPr>
          <p:nvPr>
            <p:ph type="sldNum" sz="quarter" idx="5"/>
          </p:nvPr>
        </p:nvSpPr>
        <p:spPr/>
        <p:txBody>
          <a:bodyPr/>
          <a:lstStyle/>
          <a:p>
            <a:fld id="{1E31DB2F-9BB8-45AE-A9EC-63CE0C17AEEA}" type="slidenum">
              <a:rPr lang="en-GB" smtClean="0"/>
              <a:t>10</a:t>
            </a:fld>
            <a:endParaRPr lang="en-GB"/>
          </a:p>
        </p:txBody>
      </p:sp>
    </p:spTree>
    <p:extLst>
      <p:ext uri="{BB962C8B-B14F-4D97-AF65-F5344CB8AC3E}">
        <p14:creationId xmlns:p14="http://schemas.microsoft.com/office/powerpoint/2010/main" val="1937509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F8FE9-9110-4820-869B-325D923047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186FD6-4E70-C4F1-9524-9BCB122DD6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6728D0-7EE3-228C-886A-A6560FEE3E86}"/>
              </a:ext>
            </a:extLst>
          </p:cNvPr>
          <p:cNvSpPr>
            <a:spLocks noGrp="1"/>
          </p:cNvSpPr>
          <p:nvPr>
            <p:ph type="body" idx="1"/>
          </p:nvPr>
        </p:nvSpPr>
        <p:spPr/>
        <p:txBody>
          <a:bodyPr/>
          <a:lstStyle/>
          <a:p>
            <a:pPr>
              <a:buFont typeface="Symbol"/>
              <a:buChar char="•"/>
            </a:pPr>
            <a:endParaRPr lang="en-US"/>
          </a:p>
        </p:txBody>
      </p:sp>
      <p:sp>
        <p:nvSpPr>
          <p:cNvPr id="4" name="Slide Number Placeholder 3">
            <a:extLst>
              <a:ext uri="{FF2B5EF4-FFF2-40B4-BE49-F238E27FC236}">
                <a16:creationId xmlns:a16="http://schemas.microsoft.com/office/drawing/2014/main" id="{DF10ABC8-6643-0D75-7669-5342CD9DB183}"/>
              </a:ext>
            </a:extLst>
          </p:cNvPr>
          <p:cNvSpPr>
            <a:spLocks noGrp="1"/>
          </p:cNvSpPr>
          <p:nvPr>
            <p:ph type="sldNum" sz="quarter" idx="5"/>
          </p:nvPr>
        </p:nvSpPr>
        <p:spPr/>
        <p:txBody>
          <a:bodyPr/>
          <a:lstStyle/>
          <a:p>
            <a:fld id="{1E31DB2F-9BB8-45AE-A9EC-63CE0C17AEEA}" type="slidenum">
              <a:rPr lang="en-GB" smtClean="0"/>
              <a:t>12</a:t>
            </a:fld>
            <a:endParaRPr lang="en-GB"/>
          </a:p>
        </p:txBody>
      </p:sp>
    </p:spTree>
    <p:extLst>
      <p:ext uri="{BB962C8B-B14F-4D97-AF65-F5344CB8AC3E}">
        <p14:creationId xmlns:p14="http://schemas.microsoft.com/office/powerpoint/2010/main" val="1390062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11BA2-4FF1-D24C-25A4-6CE4493C3F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BD8486-AA14-BC2B-35B4-45E84F5C69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F90A29-745D-8380-AE00-2030608C0DA0}"/>
              </a:ext>
            </a:extLst>
          </p:cNvPr>
          <p:cNvSpPr>
            <a:spLocks noGrp="1"/>
          </p:cNvSpPr>
          <p:nvPr>
            <p:ph type="body" idx="1"/>
          </p:nvPr>
        </p:nvSpPr>
        <p:spPr/>
        <p:txBody>
          <a:bodyPr/>
          <a:lstStyle/>
          <a:p>
            <a:pPr>
              <a:buFont typeface="Symbol"/>
              <a:buChar char="•"/>
            </a:pPr>
            <a:endParaRPr lang="en-US"/>
          </a:p>
        </p:txBody>
      </p:sp>
      <p:sp>
        <p:nvSpPr>
          <p:cNvPr id="4" name="Slide Number Placeholder 3">
            <a:extLst>
              <a:ext uri="{FF2B5EF4-FFF2-40B4-BE49-F238E27FC236}">
                <a16:creationId xmlns:a16="http://schemas.microsoft.com/office/drawing/2014/main" id="{99955263-1179-0771-E442-9C03EB3FAB65}"/>
              </a:ext>
            </a:extLst>
          </p:cNvPr>
          <p:cNvSpPr>
            <a:spLocks noGrp="1"/>
          </p:cNvSpPr>
          <p:nvPr>
            <p:ph type="sldNum" sz="quarter" idx="5"/>
          </p:nvPr>
        </p:nvSpPr>
        <p:spPr/>
        <p:txBody>
          <a:bodyPr/>
          <a:lstStyle/>
          <a:p>
            <a:fld id="{1E31DB2F-9BB8-45AE-A9EC-63CE0C17AEEA}" type="slidenum">
              <a:rPr lang="en-GB" smtClean="0"/>
              <a:t>14</a:t>
            </a:fld>
            <a:endParaRPr lang="en-GB"/>
          </a:p>
        </p:txBody>
      </p:sp>
    </p:spTree>
    <p:extLst>
      <p:ext uri="{BB962C8B-B14F-4D97-AF65-F5344CB8AC3E}">
        <p14:creationId xmlns:p14="http://schemas.microsoft.com/office/powerpoint/2010/main" val="1901151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31DB2F-9BB8-45AE-A9EC-63CE0C17AEEA}" type="slidenum">
              <a:rPr lang="en-GB" smtClean="0"/>
              <a:t>15</a:t>
            </a:fld>
            <a:endParaRPr lang="en-GB"/>
          </a:p>
        </p:txBody>
      </p:sp>
    </p:spTree>
    <p:extLst>
      <p:ext uri="{BB962C8B-B14F-4D97-AF65-F5344CB8AC3E}">
        <p14:creationId xmlns:p14="http://schemas.microsoft.com/office/powerpoint/2010/main" val="2813075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89B72-54A4-1AB9-2418-1407D6A5A9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03F4BF-CACF-47EE-2F77-37F29E5624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E03379-9915-940E-0553-A7A7E1C5E862}"/>
              </a:ext>
            </a:extLst>
          </p:cNvPr>
          <p:cNvSpPr>
            <a:spLocks noGrp="1"/>
          </p:cNvSpPr>
          <p:nvPr>
            <p:ph type="body" idx="1"/>
          </p:nvPr>
        </p:nvSpPr>
        <p:spPr/>
        <p:txBody>
          <a:bodyPr/>
          <a:lstStyle/>
          <a:p>
            <a:pPr>
              <a:buFont typeface="Symbol"/>
              <a:buChar char="•"/>
            </a:pPr>
            <a:endParaRPr lang="en-US"/>
          </a:p>
        </p:txBody>
      </p:sp>
      <p:sp>
        <p:nvSpPr>
          <p:cNvPr id="4" name="Slide Number Placeholder 3">
            <a:extLst>
              <a:ext uri="{FF2B5EF4-FFF2-40B4-BE49-F238E27FC236}">
                <a16:creationId xmlns:a16="http://schemas.microsoft.com/office/drawing/2014/main" id="{6F74DB33-4358-28E4-049F-94CEFF3E163F}"/>
              </a:ext>
            </a:extLst>
          </p:cNvPr>
          <p:cNvSpPr>
            <a:spLocks noGrp="1"/>
          </p:cNvSpPr>
          <p:nvPr>
            <p:ph type="sldNum" sz="quarter" idx="5"/>
          </p:nvPr>
        </p:nvSpPr>
        <p:spPr/>
        <p:txBody>
          <a:bodyPr/>
          <a:lstStyle/>
          <a:p>
            <a:fld id="{1E31DB2F-9BB8-45AE-A9EC-63CE0C17AEEA}" type="slidenum">
              <a:rPr lang="en-GB" smtClean="0"/>
              <a:t>16</a:t>
            </a:fld>
            <a:endParaRPr lang="en-GB"/>
          </a:p>
        </p:txBody>
      </p:sp>
    </p:spTree>
    <p:extLst>
      <p:ext uri="{BB962C8B-B14F-4D97-AF65-F5344CB8AC3E}">
        <p14:creationId xmlns:p14="http://schemas.microsoft.com/office/powerpoint/2010/main" val="1131607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EDB98-B498-3FBF-A351-A99F58F2B0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4C9565-834E-F897-EA0A-DEEE9BA0BB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8C70D1-6FF2-FE15-55FE-3825BF5DDE26}"/>
              </a:ext>
            </a:extLst>
          </p:cNvPr>
          <p:cNvSpPr>
            <a:spLocks noGrp="1"/>
          </p:cNvSpPr>
          <p:nvPr>
            <p:ph type="body" idx="1"/>
          </p:nvPr>
        </p:nvSpPr>
        <p:spPr/>
        <p:txBody>
          <a:bodyPr/>
          <a:lstStyle/>
          <a:p>
            <a:pPr marL="285750" indent="-285750">
              <a:buFont typeface="Symbol"/>
              <a:buChar char="•"/>
            </a:pPr>
            <a:endParaRPr lang="en-US">
              <a:latin typeface="Aptos"/>
              <a:ea typeface="Calibri"/>
              <a:cs typeface="Calibri"/>
            </a:endParaRPr>
          </a:p>
        </p:txBody>
      </p:sp>
      <p:sp>
        <p:nvSpPr>
          <p:cNvPr id="4" name="Slide Number Placeholder 3">
            <a:extLst>
              <a:ext uri="{FF2B5EF4-FFF2-40B4-BE49-F238E27FC236}">
                <a16:creationId xmlns:a16="http://schemas.microsoft.com/office/drawing/2014/main" id="{476541A2-22D8-4EC7-ACB0-92AB90EE1281}"/>
              </a:ext>
            </a:extLst>
          </p:cNvPr>
          <p:cNvSpPr>
            <a:spLocks noGrp="1"/>
          </p:cNvSpPr>
          <p:nvPr>
            <p:ph type="sldNum" sz="quarter" idx="5"/>
          </p:nvPr>
        </p:nvSpPr>
        <p:spPr/>
        <p:txBody>
          <a:bodyPr/>
          <a:lstStyle/>
          <a:p>
            <a:fld id="{1E31DB2F-9BB8-45AE-A9EC-63CE0C17AEEA}" type="slidenum">
              <a:rPr lang="en-GB" smtClean="0"/>
              <a:t>17</a:t>
            </a:fld>
            <a:endParaRPr lang="en-GB"/>
          </a:p>
        </p:txBody>
      </p:sp>
    </p:spTree>
    <p:extLst>
      <p:ext uri="{BB962C8B-B14F-4D97-AF65-F5344CB8AC3E}">
        <p14:creationId xmlns:p14="http://schemas.microsoft.com/office/powerpoint/2010/main" val="852385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37CEC-B114-3C42-9BC2-92DC5B65A4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13BBC-BA21-7631-8260-3A7732F101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C7CB8B-23E1-7938-F6D3-95A08B0168E1}"/>
              </a:ext>
            </a:extLst>
          </p:cNvPr>
          <p:cNvSpPr>
            <a:spLocks noGrp="1"/>
          </p:cNvSpPr>
          <p:nvPr>
            <p:ph type="body" idx="1"/>
          </p:nvPr>
        </p:nvSpPr>
        <p:spPr/>
        <p:txBody>
          <a:bodyPr/>
          <a:lstStyle/>
          <a:p>
            <a:pPr marL="285750" indent="-285750">
              <a:buFont typeface="Symbol"/>
              <a:buChar char="•"/>
            </a:pPr>
            <a:endParaRPr lang="en-US">
              <a:latin typeface="Aptos"/>
              <a:ea typeface="Calibri"/>
              <a:cs typeface="Calibri"/>
            </a:endParaRPr>
          </a:p>
        </p:txBody>
      </p:sp>
      <p:sp>
        <p:nvSpPr>
          <p:cNvPr id="4" name="Slide Number Placeholder 3">
            <a:extLst>
              <a:ext uri="{FF2B5EF4-FFF2-40B4-BE49-F238E27FC236}">
                <a16:creationId xmlns:a16="http://schemas.microsoft.com/office/drawing/2014/main" id="{14E308F3-1749-3172-DD4D-EADEAE6EED58}"/>
              </a:ext>
            </a:extLst>
          </p:cNvPr>
          <p:cNvSpPr>
            <a:spLocks noGrp="1"/>
          </p:cNvSpPr>
          <p:nvPr>
            <p:ph type="sldNum" sz="quarter" idx="5"/>
          </p:nvPr>
        </p:nvSpPr>
        <p:spPr/>
        <p:txBody>
          <a:bodyPr/>
          <a:lstStyle/>
          <a:p>
            <a:fld id="{1E31DB2F-9BB8-45AE-A9EC-63CE0C17AEEA}" type="slidenum">
              <a:rPr lang="en-GB" smtClean="0"/>
              <a:t>20</a:t>
            </a:fld>
            <a:endParaRPr lang="en-GB"/>
          </a:p>
        </p:txBody>
      </p:sp>
    </p:spTree>
    <p:extLst>
      <p:ext uri="{BB962C8B-B14F-4D97-AF65-F5344CB8AC3E}">
        <p14:creationId xmlns:p14="http://schemas.microsoft.com/office/powerpoint/2010/main" val="2259310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3F9D7-883A-93A9-3C6F-B00B4DA242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2D61B2-B840-0FBC-610D-BEAC207D5A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B2F8E3-F82E-42F2-4633-E4F2BBC3EDB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7F52F5D-767F-C6BE-AFDD-B0D5D45759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F2C2E-9B95-4A84-B8A6-83B5B80E9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337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F9ADD-B522-302F-B291-E77A186646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6755A7-8F96-6FF4-BC40-E082124DDC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9D0FB0-53E6-411A-0FF0-34FCF7B8874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954477C-8DBA-A808-C30A-5276990898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F2C2E-9B95-4A84-B8A6-83B5B80E9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947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4CFFF-DD25-CE9B-D4A1-46CCF69858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446894-5CC6-0EAE-C82C-A70E463877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4364BE-61BB-6AF6-72FB-44B333597A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F45EE4-D80F-2868-B03C-470996A707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F2C2E-9B95-4A84-B8A6-83B5B80E9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494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2B988-2C1D-36B9-AFAA-BD0512EC6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1927D9-9207-8CC7-FE04-A0967F5D2D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235703-353D-708B-D3F8-8A363D64F853}"/>
              </a:ext>
            </a:extLst>
          </p:cNvPr>
          <p:cNvSpPr>
            <a:spLocks noGrp="1"/>
          </p:cNvSpPr>
          <p:nvPr>
            <p:ph type="body" idx="1"/>
          </p:nvPr>
        </p:nvSpPr>
        <p:spPr/>
        <p:txBody>
          <a:bodyPr/>
          <a:lstStyle/>
          <a:p>
            <a:pPr marL="171450" indent="-171450">
              <a:buFont typeface="Symbol"/>
              <a:buChar char="•"/>
            </a:pPr>
            <a:endParaRPr lang="en-US"/>
          </a:p>
        </p:txBody>
      </p:sp>
      <p:sp>
        <p:nvSpPr>
          <p:cNvPr id="4" name="Slide Number Placeholder 3">
            <a:extLst>
              <a:ext uri="{FF2B5EF4-FFF2-40B4-BE49-F238E27FC236}">
                <a16:creationId xmlns:a16="http://schemas.microsoft.com/office/drawing/2014/main" id="{EB8F5517-27E4-396D-FEFB-C3ECD8F7C9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F2C2E-9B95-4A84-B8A6-83B5B80E9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977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84D20-0823-7BA8-382E-17A02EFF5F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D30A8C-5931-D5D7-78B8-09FB006529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6AAD32-2C44-E9FE-BDE9-F7268F708FC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78E37DA-B05F-605B-A644-2C419F9BCFB8}"/>
              </a:ext>
            </a:extLst>
          </p:cNvPr>
          <p:cNvSpPr>
            <a:spLocks noGrp="1"/>
          </p:cNvSpPr>
          <p:nvPr>
            <p:ph type="sldNum" sz="quarter" idx="5"/>
          </p:nvPr>
        </p:nvSpPr>
        <p:spPr/>
        <p:txBody>
          <a:bodyPr/>
          <a:lstStyle/>
          <a:p>
            <a:fld id="{E1EF2C2E-9B95-4A84-B8A6-83B5B80E9BCE}" type="slidenum">
              <a:rPr lang="en-US" smtClean="0"/>
              <a:t>24</a:t>
            </a:fld>
            <a:endParaRPr lang="en-US"/>
          </a:p>
        </p:txBody>
      </p:sp>
    </p:spTree>
    <p:extLst>
      <p:ext uri="{BB962C8B-B14F-4D97-AF65-F5344CB8AC3E}">
        <p14:creationId xmlns:p14="http://schemas.microsoft.com/office/powerpoint/2010/main" val="2504776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EA422-B3D0-7303-1FCB-4913BFDD9B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D4F29-3DBD-23E8-9D72-1B552488AE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E1384C-3641-5061-7BC8-1EE6AF2003DA}"/>
              </a:ext>
            </a:extLst>
          </p:cNvPr>
          <p:cNvSpPr>
            <a:spLocks noGrp="1"/>
          </p:cNvSpPr>
          <p:nvPr>
            <p:ph type="body" idx="1"/>
          </p:nvPr>
        </p:nvSpPr>
        <p:spPr/>
        <p:txBody>
          <a:bodyPr/>
          <a:lstStyle/>
          <a:p>
            <a:endParaRPr lang="en-US">
              <a:latin typeface="Aptos"/>
              <a:ea typeface="Calibri"/>
              <a:cs typeface="Calibri"/>
            </a:endParaRPr>
          </a:p>
        </p:txBody>
      </p:sp>
      <p:sp>
        <p:nvSpPr>
          <p:cNvPr id="4" name="Slide Number Placeholder 3">
            <a:extLst>
              <a:ext uri="{FF2B5EF4-FFF2-40B4-BE49-F238E27FC236}">
                <a16:creationId xmlns:a16="http://schemas.microsoft.com/office/drawing/2014/main" id="{F6362A00-9358-B2D8-56D3-7991C74A2717}"/>
              </a:ext>
            </a:extLst>
          </p:cNvPr>
          <p:cNvSpPr>
            <a:spLocks noGrp="1"/>
          </p:cNvSpPr>
          <p:nvPr>
            <p:ph type="sldNum" sz="quarter" idx="5"/>
          </p:nvPr>
        </p:nvSpPr>
        <p:spPr/>
        <p:txBody>
          <a:bodyPr/>
          <a:lstStyle/>
          <a:p>
            <a:fld id="{1E31DB2F-9BB8-45AE-A9EC-63CE0C17AEEA}" type="slidenum">
              <a:rPr lang="en-GB" smtClean="0"/>
              <a:t>25</a:t>
            </a:fld>
            <a:endParaRPr lang="en-GB"/>
          </a:p>
        </p:txBody>
      </p:sp>
    </p:spTree>
    <p:extLst>
      <p:ext uri="{BB962C8B-B14F-4D97-AF65-F5344CB8AC3E}">
        <p14:creationId xmlns:p14="http://schemas.microsoft.com/office/powerpoint/2010/main" val="2596643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F2C2E-9B95-4A84-B8A6-83B5B80E9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98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endParaRPr lang="en-US">
              <a:latin typeface="Aptos"/>
              <a:ea typeface="Calibri"/>
              <a:cs typeface="Calibri"/>
            </a:endParaRPr>
          </a:p>
        </p:txBody>
      </p:sp>
      <p:sp>
        <p:nvSpPr>
          <p:cNvPr id="4" name="Slide Number Placeholder 3"/>
          <p:cNvSpPr>
            <a:spLocks noGrp="1"/>
          </p:cNvSpPr>
          <p:nvPr>
            <p:ph type="sldNum" sz="quarter" idx="5"/>
          </p:nvPr>
        </p:nvSpPr>
        <p:spPr/>
        <p:txBody>
          <a:bodyPr/>
          <a:lstStyle/>
          <a:p>
            <a:fld id="{1E31DB2F-9BB8-45AE-A9EC-63CE0C17AEEA}" type="slidenum">
              <a:rPr lang="en-GB" smtClean="0"/>
              <a:t>3</a:t>
            </a:fld>
            <a:endParaRPr lang="en-GB"/>
          </a:p>
        </p:txBody>
      </p:sp>
    </p:spTree>
    <p:extLst>
      <p:ext uri="{BB962C8B-B14F-4D97-AF65-F5344CB8AC3E}">
        <p14:creationId xmlns:p14="http://schemas.microsoft.com/office/powerpoint/2010/main" val="183983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994FB-4FEF-C659-886F-6B59C19FC6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A1CF60-530E-4339-9CE4-0CA7F16E44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3BBB26-0BEF-F7F6-8A3C-60F05F6873A7}"/>
              </a:ext>
            </a:extLst>
          </p:cNvPr>
          <p:cNvSpPr>
            <a:spLocks noGrp="1"/>
          </p:cNvSpPr>
          <p:nvPr>
            <p:ph type="body" idx="1"/>
          </p:nvPr>
        </p:nvSpPr>
        <p:spPr/>
        <p:txBody>
          <a:bodyPr/>
          <a:lstStyle/>
          <a:p>
            <a:pPr marL="171450" indent="-171450">
              <a:buFont typeface="Symbol"/>
              <a:buChar char="•"/>
            </a:pPr>
            <a:endParaRPr lang="en-US"/>
          </a:p>
        </p:txBody>
      </p:sp>
      <p:sp>
        <p:nvSpPr>
          <p:cNvPr id="4" name="Slide Number Placeholder 3">
            <a:extLst>
              <a:ext uri="{FF2B5EF4-FFF2-40B4-BE49-F238E27FC236}">
                <a16:creationId xmlns:a16="http://schemas.microsoft.com/office/drawing/2014/main" id="{6A7F3DF8-D04C-DE3A-87B6-788A40136C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F2C2E-9B95-4A84-B8A6-83B5B80E9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676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B594F-B74F-9CEB-B1B2-A2DB8BFCED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3E779-96C4-5B3A-5BA2-F5B8283401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0452B3-242D-1302-B85B-302037A639E7}"/>
              </a:ext>
            </a:extLst>
          </p:cNvPr>
          <p:cNvSpPr>
            <a:spLocks noGrp="1"/>
          </p:cNvSpPr>
          <p:nvPr>
            <p:ph type="body" idx="1"/>
          </p:nvPr>
        </p:nvSpPr>
        <p:spPr/>
        <p:txBody>
          <a:bodyPr/>
          <a:lstStyle/>
          <a:p>
            <a:pPr marL="171450" indent="-171450">
              <a:buFont typeface="Symbol"/>
              <a:buChar char="•"/>
            </a:pPr>
            <a:endParaRPr lang="en-US"/>
          </a:p>
        </p:txBody>
      </p:sp>
      <p:sp>
        <p:nvSpPr>
          <p:cNvPr id="4" name="Slide Number Placeholder 3">
            <a:extLst>
              <a:ext uri="{FF2B5EF4-FFF2-40B4-BE49-F238E27FC236}">
                <a16:creationId xmlns:a16="http://schemas.microsoft.com/office/drawing/2014/main" id="{5DD218A6-46FA-BD85-1E12-6B779CC3AF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F2C2E-9B95-4A84-B8A6-83B5B80E9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081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506FE-28B4-8A23-4B91-6F6A11BC35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AF07A6-A149-5C60-F980-0734CC21A8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2D2105-65C8-0D8C-1E51-37B483A1C480}"/>
              </a:ext>
            </a:extLst>
          </p:cNvPr>
          <p:cNvSpPr>
            <a:spLocks noGrp="1"/>
          </p:cNvSpPr>
          <p:nvPr>
            <p:ph type="body" idx="1"/>
          </p:nvPr>
        </p:nvSpPr>
        <p:spPr/>
        <p:txBody>
          <a:bodyPr/>
          <a:lstStyle/>
          <a:p>
            <a:pPr marL="285750" indent="-285750">
              <a:buFont typeface="Symbol"/>
              <a:buChar char="•"/>
            </a:pPr>
            <a:endParaRPr lang="en-US">
              <a:latin typeface="Aptos"/>
              <a:ea typeface="Calibri"/>
              <a:cs typeface="Calibri"/>
            </a:endParaRPr>
          </a:p>
        </p:txBody>
      </p:sp>
      <p:sp>
        <p:nvSpPr>
          <p:cNvPr id="4" name="Slide Number Placeholder 3">
            <a:extLst>
              <a:ext uri="{FF2B5EF4-FFF2-40B4-BE49-F238E27FC236}">
                <a16:creationId xmlns:a16="http://schemas.microsoft.com/office/drawing/2014/main" id="{B152733C-1316-CA3A-2358-BCDF9B553CCB}"/>
              </a:ext>
            </a:extLst>
          </p:cNvPr>
          <p:cNvSpPr>
            <a:spLocks noGrp="1"/>
          </p:cNvSpPr>
          <p:nvPr>
            <p:ph type="sldNum" sz="quarter" idx="5"/>
          </p:nvPr>
        </p:nvSpPr>
        <p:spPr/>
        <p:txBody>
          <a:bodyPr/>
          <a:lstStyle/>
          <a:p>
            <a:fld id="{1E31DB2F-9BB8-45AE-A9EC-63CE0C17AEEA}" type="slidenum">
              <a:rPr lang="en-GB" smtClean="0"/>
              <a:t>6</a:t>
            </a:fld>
            <a:endParaRPr lang="en-GB"/>
          </a:p>
        </p:txBody>
      </p:sp>
    </p:spTree>
    <p:extLst>
      <p:ext uri="{BB962C8B-B14F-4D97-AF65-F5344CB8AC3E}">
        <p14:creationId xmlns:p14="http://schemas.microsoft.com/office/powerpoint/2010/main" val="2303338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latin typeface="Aptos"/>
              <a:ea typeface="Calibri"/>
              <a:cs typeface="Calibri"/>
            </a:endParaRPr>
          </a:p>
        </p:txBody>
      </p:sp>
      <p:sp>
        <p:nvSpPr>
          <p:cNvPr id="4" name="Slide Number Placeholder 3"/>
          <p:cNvSpPr>
            <a:spLocks noGrp="1"/>
          </p:cNvSpPr>
          <p:nvPr>
            <p:ph type="sldNum" sz="quarter" idx="5"/>
          </p:nvPr>
        </p:nvSpPr>
        <p:spPr/>
        <p:txBody>
          <a:bodyPr/>
          <a:lstStyle/>
          <a:p>
            <a:fld id="{1E31DB2F-9BB8-45AE-A9EC-63CE0C17AEEA}" type="slidenum">
              <a:rPr lang="en-GB" smtClean="0"/>
              <a:t>7</a:t>
            </a:fld>
            <a:endParaRPr lang="en-GB"/>
          </a:p>
        </p:txBody>
      </p:sp>
    </p:spTree>
    <p:extLst>
      <p:ext uri="{BB962C8B-B14F-4D97-AF65-F5344CB8AC3E}">
        <p14:creationId xmlns:p14="http://schemas.microsoft.com/office/powerpoint/2010/main" val="60340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endParaRPr lang="en-US">
              <a:latin typeface="Aptos"/>
              <a:ea typeface="Calibri"/>
              <a:cs typeface="Calibri"/>
            </a:endParaRPr>
          </a:p>
        </p:txBody>
      </p:sp>
      <p:sp>
        <p:nvSpPr>
          <p:cNvPr id="4" name="Slide Number Placeholder 3"/>
          <p:cNvSpPr>
            <a:spLocks noGrp="1"/>
          </p:cNvSpPr>
          <p:nvPr>
            <p:ph type="sldNum" sz="quarter" idx="5"/>
          </p:nvPr>
        </p:nvSpPr>
        <p:spPr/>
        <p:txBody>
          <a:bodyPr/>
          <a:lstStyle/>
          <a:p>
            <a:fld id="{1E31DB2F-9BB8-45AE-A9EC-63CE0C17AEEA}" type="slidenum">
              <a:rPr lang="en-GB" smtClean="0"/>
              <a:t>8</a:t>
            </a:fld>
            <a:endParaRPr lang="en-GB"/>
          </a:p>
        </p:txBody>
      </p:sp>
    </p:spTree>
    <p:extLst>
      <p:ext uri="{BB962C8B-B14F-4D97-AF65-F5344CB8AC3E}">
        <p14:creationId xmlns:p14="http://schemas.microsoft.com/office/powerpoint/2010/main" val="145591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EF2C2E-9B95-4A84-B8A6-83B5B80E9BCE}" type="slidenum">
              <a:rPr lang="en-US" smtClean="0"/>
              <a:t>9</a:t>
            </a:fld>
            <a:endParaRPr lang="en-US"/>
          </a:p>
        </p:txBody>
      </p:sp>
    </p:spTree>
    <p:extLst>
      <p:ext uri="{BB962C8B-B14F-4D97-AF65-F5344CB8AC3E}">
        <p14:creationId xmlns:p14="http://schemas.microsoft.com/office/powerpoint/2010/main" val="3211839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8.emf"/><Relationship Id="rId5" Type="http://schemas.openxmlformats.org/officeDocument/2006/relationships/image" Target="../media/image17.emf"/><Relationship Id="rId10" Type="http://schemas.openxmlformats.org/officeDocument/2006/relationships/image" Target="../media/image22.emf"/><Relationship Id="rId4" Type="http://schemas.openxmlformats.org/officeDocument/2006/relationships/image" Target="../media/image16.emf"/><Relationship Id="rId9" Type="http://schemas.openxmlformats.org/officeDocument/2006/relationships/image" Target="../media/image21.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8.emf"/><Relationship Id="rId5" Type="http://schemas.openxmlformats.org/officeDocument/2006/relationships/image" Target="../media/image17.emf"/><Relationship Id="rId10" Type="http://schemas.openxmlformats.org/officeDocument/2006/relationships/image" Target="../media/image22.emf"/><Relationship Id="rId4" Type="http://schemas.openxmlformats.org/officeDocument/2006/relationships/image" Target="../media/image16.emf"/><Relationship Id="rId9" Type="http://schemas.openxmlformats.org/officeDocument/2006/relationships/image" Target="../media/image21.emf"/></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6CD44-3823-BE4A-AE7D-1FF4304F91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D6DDA0-F5AB-E542-8D55-148FA6C080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F38AF3-4210-1D44-A751-B54700FFF671}"/>
              </a:ext>
            </a:extLst>
          </p:cNvPr>
          <p:cNvSpPr>
            <a:spLocks noGrp="1"/>
          </p:cNvSpPr>
          <p:nvPr>
            <p:ph type="dt" sz="half" idx="10"/>
          </p:nvPr>
        </p:nvSpPr>
        <p:spPr/>
        <p:txBody>
          <a:bodyPr/>
          <a:lstStyle/>
          <a:p>
            <a:fld id="{A118D8F4-1228-CC4C-9711-4D7C9F23E824}" type="datetimeFigureOut">
              <a:rPr lang="en-US" smtClean="0"/>
              <a:t>8/6/2025</a:t>
            </a:fld>
            <a:endParaRPr lang="en-US"/>
          </a:p>
        </p:txBody>
      </p:sp>
      <p:sp>
        <p:nvSpPr>
          <p:cNvPr id="5" name="Footer Placeholder 4">
            <a:extLst>
              <a:ext uri="{FF2B5EF4-FFF2-40B4-BE49-F238E27FC236}">
                <a16:creationId xmlns:a16="http://schemas.microsoft.com/office/drawing/2014/main" id="{50D3E141-65C0-F944-B795-AAF247A10F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79C76E-C04F-7747-A0A2-4DA17F121176}"/>
              </a:ext>
            </a:extLst>
          </p:cNvPr>
          <p:cNvSpPr>
            <a:spLocks noGrp="1"/>
          </p:cNvSpPr>
          <p:nvPr>
            <p:ph type="sldNum" sz="quarter" idx="12"/>
          </p:nvPr>
        </p:nvSpPr>
        <p:spPr/>
        <p:txBody>
          <a:bodyPr/>
          <a:lstStyle/>
          <a:p>
            <a:fld id="{1CA7B3A3-074A-6940-8C17-41CF80C47524}" type="slidenum">
              <a:rPr lang="en-US" smtClean="0"/>
              <a:t>‹#›</a:t>
            </a:fld>
            <a:endParaRPr lang="en-US"/>
          </a:p>
        </p:txBody>
      </p:sp>
    </p:spTree>
    <p:extLst>
      <p:ext uri="{BB962C8B-B14F-4D97-AF65-F5344CB8AC3E}">
        <p14:creationId xmlns:p14="http://schemas.microsoft.com/office/powerpoint/2010/main" val="594232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F270A-06D8-E143-BDB7-6F3D0D7086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410DCD-27F8-C74E-925B-B29F89EAA6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7EFE8F-D37A-584B-94F8-473B6ECA9FC5}"/>
              </a:ext>
            </a:extLst>
          </p:cNvPr>
          <p:cNvSpPr>
            <a:spLocks noGrp="1"/>
          </p:cNvSpPr>
          <p:nvPr>
            <p:ph type="dt" sz="half" idx="10"/>
          </p:nvPr>
        </p:nvSpPr>
        <p:spPr/>
        <p:txBody>
          <a:bodyPr/>
          <a:lstStyle/>
          <a:p>
            <a:fld id="{A118D8F4-1228-CC4C-9711-4D7C9F23E824}" type="datetimeFigureOut">
              <a:rPr lang="en-US" smtClean="0"/>
              <a:t>8/6/2025</a:t>
            </a:fld>
            <a:endParaRPr lang="en-US"/>
          </a:p>
        </p:txBody>
      </p:sp>
      <p:sp>
        <p:nvSpPr>
          <p:cNvPr id="5" name="Footer Placeholder 4">
            <a:extLst>
              <a:ext uri="{FF2B5EF4-FFF2-40B4-BE49-F238E27FC236}">
                <a16:creationId xmlns:a16="http://schemas.microsoft.com/office/drawing/2014/main" id="{76C83EB7-8E43-6C40-B2CD-4F2962E75E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656495-C5F0-E94B-989D-8D19C33FD0F0}"/>
              </a:ext>
            </a:extLst>
          </p:cNvPr>
          <p:cNvSpPr>
            <a:spLocks noGrp="1"/>
          </p:cNvSpPr>
          <p:nvPr>
            <p:ph type="sldNum" sz="quarter" idx="12"/>
          </p:nvPr>
        </p:nvSpPr>
        <p:spPr/>
        <p:txBody>
          <a:bodyPr/>
          <a:lstStyle/>
          <a:p>
            <a:fld id="{1CA7B3A3-074A-6940-8C17-41CF80C47524}" type="slidenum">
              <a:rPr lang="en-US" smtClean="0"/>
              <a:t>‹#›</a:t>
            </a:fld>
            <a:endParaRPr lang="en-US"/>
          </a:p>
        </p:txBody>
      </p:sp>
    </p:spTree>
    <p:extLst>
      <p:ext uri="{BB962C8B-B14F-4D97-AF65-F5344CB8AC3E}">
        <p14:creationId xmlns:p14="http://schemas.microsoft.com/office/powerpoint/2010/main" val="3719929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8C4623-C18C-C244-BCF0-66E54BC7DF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D5724E-DFE8-8B46-A5AA-C0F8C6B676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26F56E-5461-114A-AF01-8C26A8C79F4E}"/>
              </a:ext>
            </a:extLst>
          </p:cNvPr>
          <p:cNvSpPr>
            <a:spLocks noGrp="1"/>
          </p:cNvSpPr>
          <p:nvPr>
            <p:ph type="dt" sz="half" idx="10"/>
          </p:nvPr>
        </p:nvSpPr>
        <p:spPr/>
        <p:txBody>
          <a:bodyPr/>
          <a:lstStyle/>
          <a:p>
            <a:fld id="{A118D8F4-1228-CC4C-9711-4D7C9F23E824}" type="datetimeFigureOut">
              <a:rPr lang="en-US" smtClean="0"/>
              <a:t>8/6/2025</a:t>
            </a:fld>
            <a:endParaRPr lang="en-US"/>
          </a:p>
        </p:txBody>
      </p:sp>
      <p:sp>
        <p:nvSpPr>
          <p:cNvPr id="5" name="Footer Placeholder 4">
            <a:extLst>
              <a:ext uri="{FF2B5EF4-FFF2-40B4-BE49-F238E27FC236}">
                <a16:creationId xmlns:a16="http://schemas.microsoft.com/office/drawing/2014/main" id="{4B55ACA3-A945-0C42-8434-7A232CFA0C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931DA7-559E-5A4F-A90A-19BD85BE0F67}"/>
              </a:ext>
            </a:extLst>
          </p:cNvPr>
          <p:cNvSpPr>
            <a:spLocks noGrp="1"/>
          </p:cNvSpPr>
          <p:nvPr>
            <p:ph type="sldNum" sz="quarter" idx="12"/>
          </p:nvPr>
        </p:nvSpPr>
        <p:spPr/>
        <p:txBody>
          <a:bodyPr/>
          <a:lstStyle/>
          <a:p>
            <a:fld id="{1CA7B3A3-074A-6940-8C17-41CF80C47524}" type="slidenum">
              <a:rPr lang="en-US" smtClean="0"/>
              <a:t>‹#›</a:t>
            </a:fld>
            <a:endParaRPr lang="en-US"/>
          </a:p>
        </p:txBody>
      </p:sp>
    </p:spTree>
    <p:extLst>
      <p:ext uri="{BB962C8B-B14F-4D97-AF65-F5344CB8AC3E}">
        <p14:creationId xmlns:p14="http://schemas.microsoft.com/office/powerpoint/2010/main" val="4070819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Blank">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4" name="Slide Number Placeholder 5">
            <a:extLst>
              <a:ext uri="{FF2B5EF4-FFF2-40B4-BE49-F238E27FC236}">
                <a16:creationId xmlns:a16="http://schemas.microsoft.com/office/drawing/2014/main" id="{A16F2AC5-A6F6-4CD9-A615-81DFDBC05EB0}"/>
              </a:ext>
            </a:extLst>
          </p:cNvPr>
          <p:cNvSpPr txBox="1">
            <a:spLocks/>
          </p:cNvSpPr>
          <p:nvPr userDrawn="1"/>
        </p:nvSpPr>
        <p:spPr>
          <a:xfrm>
            <a:off x="261912" y="7745093"/>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7" name="Text Placeholder 3">
            <a:extLst>
              <a:ext uri="{FF2B5EF4-FFF2-40B4-BE49-F238E27FC236}">
                <a16:creationId xmlns:a16="http://schemas.microsoft.com/office/drawing/2014/main" id="{32735503-A080-2D16-760C-FD9B0551A7BE}"/>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8" name="Oval 7">
            <a:extLst>
              <a:ext uri="{FF2B5EF4-FFF2-40B4-BE49-F238E27FC236}">
                <a16:creationId xmlns:a16="http://schemas.microsoft.com/office/drawing/2014/main" id="{CA148C46-6473-27F8-14F2-497A2C0E77C4}"/>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55577CFE-34DA-5052-CB48-C52F75F74C44}"/>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1" name="TextBox 10">
            <a:extLst>
              <a:ext uri="{FF2B5EF4-FFF2-40B4-BE49-F238E27FC236}">
                <a16:creationId xmlns:a16="http://schemas.microsoft.com/office/drawing/2014/main" id="{9DDB244F-3B11-1E88-C341-5EC605F6AA74}"/>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2779299011"/>
      </p:ext>
    </p:extLst>
  </p:cSld>
  <p:clrMapOvr>
    <a:masterClrMapping/>
  </p:clrMapOvr>
  <p:extLst>
    <p:ext uri="{DCECCB84-F9BA-43D5-87BE-67443E8EF086}">
      <p15:sldGuideLst xmlns:p15="http://schemas.microsoft.com/office/powerpoint/2012/main">
        <p15:guide id="1" pos="456">
          <p15:clr>
            <a:srgbClr val="FBAE40"/>
          </p15:clr>
        </p15:guide>
        <p15:guide id="2" pos="3840">
          <p15:clr>
            <a:srgbClr val="FBAE40"/>
          </p15:clr>
        </p15:guide>
        <p15:guide id="3" orient="horz" pos="192">
          <p15:clr>
            <a:srgbClr val="FBAE40"/>
          </p15:clr>
        </p15:guide>
        <p15:guide id="4" pos="2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1D170998-718F-3990-FBF1-2156D86F9EBA}"/>
              </a:ext>
            </a:extLst>
          </p:cNvPr>
          <p:cNvSpPr>
            <a:spLocks noGrp="1"/>
          </p:cNvSpPr>
          <p:nvPr>
            <p:ph type="body" sz="quarter" idx="16" hasCustomPrompt="1"/>
          </p:nvPr>
        </p:nvSpPr>
        <p:spPr>
          <a:xfrm>
            <a:off x="457199" y="457200"/>
            <a:ext cx="11251721"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5" name="Text Placeholder 4">
            <a:extLst>
              <a:ext uri="{FF2B5EF4-FFF2-40B4-BE49-F238E27FC236}">
                <a16:creationId xmlns:a16="http://schemas.microsoft.com/office/drawing/2014/main" id="{B2EFA8E1-2F77-7331-95CC-D8FFF91A0A3A}"/>
              </a:ext>
            </a:extLst>
          </p:cNvPr>
          <p:cNvSpPr>
            <a:spLocks noGrp="1"/>
          </p:cNvSpPr>
          <p:nvPr>
            <p:ph type="body" sz="quarter" idx="22"/>
          </p:nvPr>
        </p:nvSpPr>
        <p:spPr>
          <a:xfrm>
            <a:off x="457200" y="1447975"/>
            <a:ext cx="3653493" cy="49528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7CDC05D2-78E3-170A-7710-47247579A3E9}"/>
              </a:ext>
            </a:extLst>
          </p:cNvPr>
          <p:cNvSpPr>
            <a:spLocks noGrp="1"/>
          </p:cNvSpPr>
          <p:nvPr>
            <p:ph type="body" sz="quarter" idx="23"/>
          </p:nvPr>
        </p:nvSpPr>
        <p:spPr>
          <a:xfrm>
            <a:off x="4278086" y="1447975"/>
            <a:ext cx="3653493" cy="49528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894339C9-BF80-FF59-8902-7C6DCD92EEFB}"/>
              </a:ext>
            </a:extLst>
          </p:cNvPr>
          <p:cNvSpPr>
            <a:spLocks noGrp="1"/>
          </p:cNvSpPr>
          <p:nvPr>
            <p:ph sz="quarter" idx="24"/>
          </p:nvPr>
        </p:nvSpPr>
        <p:spPr>
          <a:xfrm>
            <a:off x="8077200" y="1447975"/>
            <a:ext cx="3657600" cy="4952824"/>
          </a:xfrm>
        </p:spPr>
        <p:txBody>
          <a:bodyPr/>
          <a:lstStyle/>
          <a:p>
            <a:pPr lvl="0"/>
            <a:endParaRPr lang="en-US"/>
          </a:p>
        </p:txBody>
      </p:sp>
      <p:sp>
        <p:nvSpPr>
          <p:cNvPr id="10" name="Oval 9">
            <a:extLst>
              <a:ext uri="{FF2B5EF4-FFF2-40B4-BE49-F238E27FC236}">
                <a16:creationId xmlns:a16="http://schemas.microsoft.com/office/drawing/2014/main" id="{1B8F5821-E8B9-413A-B99B-9DCF8B6F15F0}"/>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6302596E-A240-3E15-FCAB-FD78A050A4B1}"/>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5" name="TextBox 14">
            <a:extLst>
              <a:ext uri="{FF2B5EF4-FFF2-40B4-BE49-F238E27FC236}">
                <a16:creationId xmlns:a16="http://schemas.microsoft.com/office/drawing/2014/main" id="{AF78D512-F02F-8D78-9135-E135B86A0C9C}"/>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3280902881"/>
      </p:ext>
    </p:extLst>
  </p:cSld>
  <p:clrMapOvr>
    <a:masterClrMapping/>
  </p:clrMapOvr>
  <p:extLst>
    <p:ext uri="{DCECCB84-F9BA-43D5-87BE-67443E8EF086}">
      <p15:sldGuideLst xmlns:p15="http://schemas.microsoft.com/office/powerpoint/2012/main">
        <p15:guide id="1" pos="312">
          <p15:clr>
            <a:srgbClr val="FBAE40"/>
          </p15:clr>
        </p15:guide>
        <p15:guide id="2" orient="horz" pos="28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yamic 1">
    <p:bg>
      <p:bgPr>
        <a:solidFill>
          <a:schemeClr val="tx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E097E0B0-94B4-F65C-6004-5EFF65B664D1}"/>
              </a:ext>
            </a:extLst>
          </p:cNvPr>
          <p:cNvSpPr>
            <a:spLocks noGrp="1"/>
          </p:cNvSpPr>
          <p:nvPr>
            <p:ph type="pic" sz="quarter" idx="10"/>
          </p:nvPr>
        </p:nvSpPr>
        <p:spPr>
          <a:xfrm>
            <a:off x="2992867" y="0"/>
            <a:ext cx="9199133" cy="6858000"/>
          </a:xfrm>
          <a:custGeom>
            <a:avLst/>
            <a:gdLst>
              <a:gd name="connsiteX0" fmla="*/ 6858000 w 9199133"/>
              <a:gd name="connsiteY0" fmla="*/ 0 h 6858000"/>
              <a:gd name="connsiteX1" fmla="*/ 9199133 w 9199133"/>
              <a:gd name="connsiteY1" fmla="*/ 0 h 6858000"/>
              <a:gd name="connsiteX2" fmla="*/ 9199133 w 9199133"/>
              <a:gd name="connsiteY2" fmla="*/ 5431803 h 6858000"/>
              <a:gd name="connsiteX3" fmla="*/ 7772935 w 9199133"/>
              <a:gd name="connsiteY3" fmla="*/ 6858000 h 6858000"/>
              <a:gd name="connsiteX4" fmla="*/ 0 w 919913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9133" h="6858000">
                <a:moveTo>
                  <a:pt x="6858000" y="0"/>
                </a:moveTo>
                <a:lnTo>
                  <a:pt x="9199133" y="0"/>
                </a:lnTo>
                <a:lnTo>
                  <a:pt x="9199133" y="5431803"/>
                </a:lnTo>
                <a:lnTo>
                  <a:pt x="7772935" y="6858000"/>
                </a:lnTo>
                <a:lnTo>
                  <a:pt x="0" y="6858000"/>
                </a:lnTo>
                <a:close/>
              </a:path>
            </a:pathLst>
          </a:custGeom>
        </p:spPr>
        <p:txBody>
          <a:bodyPr wrap="square">
            <a:noAutofit/>
          </a:bodyPr>
          <a:lstStyle/>
          <a:p>
            <a:endParaRPr lang="en-US"/>
          </a:p>
        </p:txBody>
      </p:sp>
      <p:sp>
        <p:nvSpPr>
          <p:cNvPr id="26" name="Title Placeholder 1">
            <a:extLst>
              <a:ext uri="{FF2B5EF4-FFF2-40B4-BE49-F238E27FC236}">
                <a16:creationId xmlns:a16="http://schemas.microsoft.com/office/drawing/2014/main" id="{ADD87412-82D6-A515-DF8B-025EDE80E7BF}"/>
              </a:ext>
            </a:extLst>
          </p:cNvPr>
          <p:cNvSpPr>
            <a:spLocks noGrp="1"/>
          </p:cNvSpPr>
          <p:nvPr>
            <p:ph type="title" hasCustomPrompt="1"/>
          </p:nvPr>
        </p:nvSpPr>
        <p:spPr>
          <a:xfrm>
            <a:off x="457200" y="457199"/>
            <a:ext cx="5562600" cy="1143001"/>
          </a:xfrm>
          <a:prstGeom prst="rect">
            <a:avLst/>
          </a:prstGeom>
        </p:spPr>
        <p:txBody>
          <a:bodyPr vert="horz" lIns="91440" tIns="45720" rIns="91440" bIns="45720" rtlCol="0" anchor="ctr">
            <a:noAutofit/>
          </a:bodyPr>
          <a:lstStyle>
            <a:lvl1pPr>
              <a:defRPr sz="4400"/>
            </a:lvl1pPr>
          </a:lstStyle>
          <a:p>
            <a:r>
              <a:rPr lang="en-US"/>
              <a:t>Multi-Line</a:t>
            </a:r>
            <a:br>
              <a:rPr lang="en-US"/>
            </a:br>
            <a:r>
              <a:rPr lang="en-US"/>
              <a:t>Title of Presentation</a:t>
            </a:r>
          </a:p>
        </p:txBody>
      </p:sp>
      <p:sp>
        <p:nvSpPr>
          <p:cNvPr id="19" name="Freeform 18">
            <a:extLst>
              <a:ext uri="{FF2B5EF4-FFF2-40B4-BE49-F238E27FC236}">
                <a16:creationId xmlns:a16="http://schemas.microsoft.com/office/drawing/2014/main" id="{2CA9206F-FE38-03ED-7A44-48F60AC092CF}"/>
              </a:ext>
            </a:extLst>
          </p:cNvPr>
          <p:cNvSpPr/>
          <p:nvPr userDrawn="1"/>
        </p:nvSpPr>
        <p:spPr>
          <a:xfrm>
            <a:off x="0" y="3491811"/>
            <a:ext cx="3366189" cy="3366189"/>
          </a:xfrm>
          <a:custGeom>
            <a:avLst/>
            <a:gdLst>
              <a:gd name="connsiteX0" fmla="*/ 0 w 3366189"/>
              <a:gd name="connsiteY0" fmla="*/ 0 h 3366189"/>
              <a:gd name="connsiteX1" fmla="*/ 3366189 w 3366189"/>
              <a:gd name="connsiteY1" fmla="*/ 3366189 h 3366189"/>
              <a:gd name="connsiteX2" fmla="*/ 919477 w 3366189"/>
              <a:gd name="connsiteY2" fmla="*/ 3366189 h 3366189"/>
              <a:gd name="connsiteX3" fmla="*/ 0 w 3366189"/>
              <a:gd name="connsiteY3" fmla="*/ 2446712 h 3366189"/>
            </a:gdLst>
            <a:ahLst/>
            <a:cxnLst>
              <a:cxn ang="0">
                <a:pos x="connsiteX0" y="connsiteY0"/>
              </a:cxn>
              <a:cxn ang="0">
                <a:pos x="connsiteX1" y="connsiteY1"/>
              </a:cxn>
              <a:cxn ang="0">
                <a:pos x="connsiteX2" y="connsiteY2"/>
              </a:cxn>
              <a:cxn ang="0">
                <a:pos x="connsiteX3" y="connsiteY3"/>
              </a:cxn>
            </a:cxnLst>
            <a:rect l="l" t="t" r="r" b="b"/>
            <a:pathLst>
              <a:path w="3366189" h="3366189">
                <a:moveTo>
                  <a:pt x="0" y="0"/>
                </a:moveTo>
                <a:lnTo>
                  <a:pt x="3366189" y="3366189"/>
                </a:lnTo>
                <a:lnTo>
                  <a:pt x="919477" y="3366189"/>
                </a:lnTo>
                <a:lnTo>
                  <a:pt x="0" y="2446712"/>
                </a:lnTo>
                <a:close/>
              </a:path>
            </a:pathLst>
          </a:cu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942D1D2F-6CD4-ACEA-1A48-45DFC789EDF0}"/>
              </a:ext>
            </a:extLst>
          </p:cNvPr>
          <p:cNvSpPr/>
          <p:nvPr userDrawn="1"/>
        </p:nvSpPr>
        <p:spPr>
          <a:xfrm>
            <a:off x="7250701" y="1909169"/>
            <a:ext cx="4941298" cy="4948831"/>
          </a:xfrm>
          <a:custGeom>
            <a:avLst/>
            <a:gdLst>
              <a:gd name="connsiteX0" fmla="*/ 4941298 w 4941298"/>
              <a:gd name="connsiteY0" fmla="*/ 0 h 4941298"/>
              <a:gd name="connsiteX1" fmla="*/ 4941298 w 4941298"/>
              <a:gd name="connsiteY1" fmla="*/ 3515941 h 4941298"/>
              <a:gd name="connsiteX2" fmla="*/ 3515941 w 4941298"/>
              <a:gd name="connsiteY2" fmla="*/ 4941298 h 4941298"/>
              <a:gd name="connsiteX3" fmla="*/ 0 w 4941298"/>
              <a:gd name="connsiteY3" fmla="*/ 4941298 h 4941298"/>
            </a:gdLst>
            <a:ahLst/>
            <a:cxnLst>
              <a:cxn ang="0">
                <a:pos x="connsiteX0" y="connsiteY0"/>
              </a:cxn>
              <a:cxn ang="0">
                <a:pos x="connsiteX1" y="connsiteY1"/>
              </a:cxn>
              <a:cxn ang="0">
                <a:pos x="connsiteX2" y="connsiteY2"/>
              </a:cxn>
              <a:cxn ang="0">
                <a:pos x="connsiteX3" y="connsiteY3"/>
              </a:cxn>
            </a:cxnLst>
            <a:rect l="l" t="t" r="r" b="b"/>
            <a:pathLst>
              <a:path w="4941298" h="4941298">
                <a:moveTo>
                  <a:pt x="4941298" y="0"/>
                </a:moveTo>
                <a:lnTo>
                  <a:pt x="4941298" y="3515941"/>
                </a:lnTo>
                <a:lnTo>
                  <a:pt x="3515941" y="4941298"/>
                </a:lnTo>
                <a:lnTo>
                  <a:pt x="0" y="4941298"/>
                </a:lnTo>
                <a:close/>
              </a:path>
            </a:pathLst>
          </a:custGeom>
          <a:solidFill>
            <a:srgbClr val="254A5D">
              <a:alpha val="7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descr="Logo&#10;&#10;Description automatically generated">
            <a:extLst>
              <a:ext uri="{FF2B5EF4-FFF2-40B4-BE49-F238E27FC236}">
                <a16:creationId xmlns:a16="http://schemas.microsoft.com/office/drawing/2014/main" id="{3BF2706D-E973-C3DB-474A-F0DC0454C5D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793699" y="5580530"/>
            <a:ext cx="2164374" cy="773521"/>
          </a:xfrm>
          <a:prstGeom prst="rect">
            <a:avLst/>
          </a:prstGeom>
        </p:spPr>
      </p:pic>
      <p:sp>
        <p:nvSpPr>
          <p:cNvPr id="3" name="Text Placeholder 2">
            <a:extLst>
              <a:ext uri="{FF2B5EF4-FFF2-40B4-BE49-F238E27FC236}">
                <a16:creationId xmlns:a16="http://schemas.microsoft.com/office/drawing/2014/main" id="{26846683-F462-1307-561B-B8F69DDDB4ED}"/>
              </a:ext>
            </a:extLst>
          </p:cNvPr>
          <p:cNvSpPr>
            <a:spLocks noGrp="1"/>
          </p:cNvSpPr>
          <p:nvPr>
            <p:ph type="body" sz="quarter" idx="11" hasCustomPrompt="1"/>
          </p:nvPr>
        </p:nvSpPr>
        <p:spPr>
          <a:xfrm>
            <a:off x="457200" y="1977028"/>
            <a:ext cx="6030913" cy="994772"/>
          </a:xfrm>
          <a:prstGeom prst="rect">
            <a:avLst/>
          </a:prstGeom>
        </p:spPr>
        <p:txBody>
          <a:bodyPr>
            <a:normAutofit/>
          </a:bodyPr>
          <a:lstStyle>
            <a:lvl1pPr marL="0" indent="0">
              <a:buNone/>
              <a:defRPr sz="2000" spc="130" baseline="0"/>
            </a:lvl1pPr>
          </a:lstStyle>
          <a:p>
            <a:pPr lvl="0"/>
            <a:r>
              <a:rPr lang="en-US"/>
              <a:t>NAME | ORGANIZATION</a:t>
            </a:r>
          </a:p>
          <a:p>
            <a:pPr lvl="0"/>
            <a:r>
              <a:rPr lang="en-US"/>
              <a:t>MONTH | YEAR</a:t>
            </a:r>
          </a:p>
        </p:txBody>
      </p:sp>
      <p:sp>
        <p:nvSpPr>
          <p:cNvPr id="8" name="TextBox 7">
            <a:extLst>
              <a:ext uri="{FF2B5EF4-FFF2-40B4-BE49-F238E27FC236}">
                <a16:creationId xmlns:a16="http://schemas.microsoft.com/office/drawing/2014/main" id="{A5F0F39E-1E02-5431-C133-3B8A0875D4FF}"/>
              </a:ext>
            </a:extLst>
          </p:cNvPr>
          <p:cNvSpPr txBox="1"/>
          <p:nvPr userDrawn="1"/>
        </p:nvSpPr>
        <p:spPr>
          <a:xfrm>
            <a:off x="7454685" y="-9144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756370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ean Block ">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63BEE11-6C09-9903-673A-F07C23E83E0C}"/>
              </a:ext>
            </a:extLst>
          </p:cNvPr>
          <p:cNvSpPr txBox="1">
            <a:spLocks/>
          </p:cNvSpPr>
          <p:nvPr userDrawn="1"/>
        </p:nvSpPr>
        <p:spPr>
          <a:xfrm>
            <a:off x="24938" y="7848600"/>
            <a:ext cx="6813078" cy="301694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400" b="1" spc="150">
                <a:solidFill>
                  <a:srgbClr val="254A5D"/>
                </a:solidFill>
                <a:latin typeface="Karla Medium" panose="020B0004030503030003" pitchFamily="34" charset="77"/>
                <a:ea typeface="☞STEM MEDIUM" panose="020B0603020203020204" pitchFamily="34" charset="77"/>
                <a:cs typeface="Calibri" panose="020F0502020204030204" pitchFamily="34" charset="0"/>
              </a:rPr>
              <a:t>CCS Fundraising Executive Summary Proposal</a:t>
            </a:r>
          </a:p>
          <a:p>
            <a:pPr algn="l">
              <a:lnSpc>
                <a:spcPct val="100000"/>
              </a:lnSpc>
            </a:pPr>
            <a:endParaRPr lang="en-US" sz="2400" b="1" spc="100">
              <a:solidFill>
                <a:srgbClr val="254A5D"/>
              </a:solidFill>
              <a:cs typeface="Calibri" panose="020F0502020204030204" pitchFamily="34" charset="0"/>
            </a:endParaRPr>
          </a:p>
          <a:p>
            <a:pPr algn="l">
              <a:lnSpc>
                <a:spcPct val="100000"/>
              </a:lnSpc>
            </a:pPr>
            <a:r>
              <a:rPr lang="en-US" sz="2000" b="1" spc="150">
                <a:solidFill>
                  <a:schemeClr val="bg2">
                    <a:lumMod val="50000"/>
                  </a:schemeClr>
                </a:solidFill>
                <a:latin typeface="Karla Light" panose="020B0004030503030003" pitchFamily="34" charset="77"/>
                <a:cs typeface="Calibri" panose="020F0502020204030204" pitchFamily="34" charset="0"/>
              </a:rPr>
              <a:t>PREPARED FOR [ORGANIZATION] </a:t>
            </a:r>
          </a:p>
          <a:p>
            <a:pPr algn="l">
              <a:lnSpc>
                <a:spcPct val="100000"/>
              </a:lnSpc>
            </a:pPr>
            <a:r>
              <a:rPr lang="en-US" sz="2000" b="1" spc="150">
                <a:solidFill>
                  <a:schemeClr val="bg2">
                    <a:lumMod val="50000"/>
                  </a:schemeClr>
                </a:solidFill>
                <a:latin typeface="Karla Light" panose="020B0004030503030003" pitchFamily="34" charset="77"/>
                <a:cs typeface="Calibri" panose="020F0502020204030204" pitchFamily="34" charset="0"/>
              </a:rPr>
              <a:t>MAY 20 | 2022</a:t>
            </a:r>
          </a:p>
        </p:txBody>
      </p:sp>
      <p:sp>
        <p:nvSpPr>
          <p:cNvPr id="9" name="Title Placeholder 1">
            <a:extLst>
              <a:ext uri="{FF2B5EF4-FFF2-40B4-BE49-F238E27FC236}">
                <a16:creationId xmlns:a16="http://schemas.microsoft.com/office/drawing/2014/main" id="{4A095C69-2E32-E6A0-A8EA-51E947B89774}"/>
              </a:ext>
            </a:extLst>
          </p:cNvPr>
          <p:cNvSpPr>
            <a:spLocks noGrp="1"/>
          </p:cNvSpPr>
          <p:nvPr>
            <p:ph type="title" hasCustomPrompt="1"/>
          </p:nvPr>
        </p:nvSpPr>
        <p:spPr>
          <a:xfrm>
            <a:off x="457200" y="4191000"/>
            <a:ext cx="5562600" cy="1143001"/>
          </a:xfrm>
          <a:prstGeom prst="rect">
            <a:avLst/>
          </a:prstGeom>
        </p:spPr>
        <p:txBody>
          <a:bodyPr vert="horz" lIns="91440" tIns="45720" rIns="91440" bIns="45720" rtlCol="0" anchor="ctr">
            <a:noAutofit/>
          </a:bodyPr>
          <a:lstStyle>
            <a:lvl1pPr>
              <a:defRPr sz="4400"/>
            </a:lvl1pPr>
          </a:lstStyle>
          <a:p>
            <a:r>
              <a:rPr lang="en-US"/>
              <a:t>Multi-Line</a:t>
            </a:r>
            <a:br>
              <a:rPr lang="en-US"/>
            </a:br>
            <a:r>
              <a:rPr lang="en-US"/>
              <a:t>Title of Presentation</a:t>
            </a:r>
          </a:p>
        </p:txBody>
      </p:sp>
      <p:sp>
        <p:nvSpPr>
          <p:cNvPr id="10" name="Text Placeholder 2">
            <a:extLst>
              <a:ext uri="{FF2B5EF4-FFF2-40B4-BE49-F238E27FC236}">
                <a16:creationId xmlns:a16="http://schemas.microsoft.com/office/drawing/2014/main" id="{8BC33152-69E6-0F7F-A2DF-5E9093E8B9E6}"/>
              </a:ext>
            </a:extLst>
          </p:cNvPr>
          <p:cNvSpPr>
            <a:spLocks noGrp="1"/>
          </p:cNvSpPr>
          <p:nvPr>
            <p:ph type="body" sz="quarter" idx="11" hasCustomPrompt="1"/>
          </p:nvPr>
        </p:nvSpPr>
        <p:spPr>
          <a:xfrm>
            <a:off x="457201" y="5710829"/>
            <a:ext cx="5562600" cy="689971"/>
          </a:xfrm>
          <a:prstGeom prst="rect">
            <a:avLst/>
          </a:prstGeom>
        </p:spPr>
        <p:txBody>
          <a:bodyPr>
            <a:normAutofit/>
          </a:bodyPr>
          <a:lstStyle>
            <a:lvl1pPr marL="0" indent="0">
              <a:buNone/>
              <a:defRPr sz="2000" spc="130" baseline="0"/>
            </a:lvl1pPr>
          </a:lstStyle>
          <a:p>
            <a:pPr lvl="0"/>
            <a:r>
              <a:rPr lang="en-US"/>
              <a:t>NAME | ORGANIZATION</a:t>
            </a:r>
          </a:p>
          <a:p>
            <a:pPr lvl="0"/>
            <a:r>
              <a:rPr lang="en-US"/>
              <a:t>MONTH | YEAR</a:t>
            </a:r>
          </a:p>
        </p:txBody>
      </p:sp>
      <p:sp>
        <p:nvSpPr>
          <p:cNvPr id="4" name="Picture Placeholder 3">
            <a:extLst>
              <a:ext uri="{FF2B5EF4-FFF2-40B4-BE49-F238E27FC236}">
                <a16:creationId xmlns:a16="http://schemas.microsoft.com/office/drawing/2014/main" id="{4E86ED1D-FA5E-79D1-60AB-1E34D8518753}"/>
              </a:ext>
            </a:extLst>
          </p:cNvPr>
          <p:cNvSpPr>
            <a:spLocks noGrp="1"/>
          </p:cNvSpPr>
          <p:nvPr>
            <p:ph type="pic" sz="quarter" idx="12"/>
          </p:nvPr>
        </p:nvSpPr>
        <p:spPr>
          <a:xfrm>
            <a:off x="6189786" y="0"/>
            <a:ext cx="6019800" cy="6858000"/>
          </a:xfrm>
          <a:prstGeom prst="rect">
            <a:avLst/>
          </a:prstGeom>
        </p:spPr>
        <p:txBody>
          <a:bodyPr/>
          <a:lstStyle/>
          <a:p>
            <a:endParaRPr lang="en-US"/>
          </a:p>
        </p:txBody>
      </p:sp>
    </p:spTree>
    <p:extLst>
      <p:ext uri="{BB962C8B-B14F-4D97-AF65-F5344CB8AC3E}">
        <p14:creationId xmlns:p14="http://schemas.microsoft.com/office/powerpoint/2010/main" val="3542117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ynamic 2">
    <p:bg>
      <p:bgPr>
        <a:solidFill>
          <a:schemeClr val="tx1"/>
        </a:solidFill>
        <a:effectLst/>
      </p:bgPr>
    </p:bg>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2613DF8-3B01-5433-BB6D-F11366722BA7}"/>
              </a:ext>
            </a:extLst>
          </p:cNvPr>
          <p:cNvSpPr>
            <a:spLocks noGrp="1"/>
          </p:cNvSpPr>
          <p:nvPr>
            <p:ph type="pic" sz="quarter" idx="12"/>
          </p:nvPr>
        </p:nvSpPr>
        <p:spPr>
          <a:xfrm>
            <a:off x="-30162" y="0"/>
            <a:ext cx="7928911" cy="6858000"/>
          </a:xfrm>
          <a:custGeom>
            <a:avLst/>
            <a:gdLst>
              <a:gd name="connsiteX0" fmla="*/ 0 w 7928911"/>
              <a:gd name="connsiteY0" fmla="*/ 0 h 6858000"/>
              <a:gd name="connsiteX1" fmla="*/ 7928911 w 7928911"/>
              <a:gd name="connsiteY1" fmla="*/ 0 h 6858000"/>
              <a:gd name="connsiteX2" fmla="*/ 1070911 w 7928911"/>
              <a:gd name="connsiteY2" fmla="*/ 6858000 h 6858000"/>
              <a:gd name="connsiteX3" fmla="*/ 0 w 792891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28911" h="6858000">
                <a:moveTo>
                  <a:pt x="0" y="0"/>
                </a:moveTo>
                <a:lnTo>
                  <a:pt x="7928911" y="0"/>
                </a:lnTo>
                <a:lnTo>
                  <a:pt x="1070911" y="6858000"/>
                </a:lnTo>
                <a:lnTo>
                  <a:pt x="0" y="6858000"/>
                </a:lnTo>
                <a:close/>
              </a:path>
            </a:pathLst>
          </a:custGeom>
        </p:spPr>
        <p:txBody>
          <a:bodyPr wrap="square">
            <a:noAutofit/>
          </a:bodyPr>
          <a:lstStyle/>
          <a:p>
            <a:endParaRPr lang="en-US"/>
          </a:p>
        </p:txBody>
      </p:sp>
      <p:sp>
        <p:nvSpPr>
          <p:cNvPr id="26" name="Title Placeholder 1">
            <a:extLst>
              <a:ext uri="{FF2B5EF4-FFF2-40B4-BE49-F238E27FC236}">
                <a16:creationId xmlns:a16="http://schemas.microsoft.com/office/drawing/2014/main" id="{ADD87412-82D6-A515-DF8B-025EDE80E7BF}"/>
              </a:ext>
            </a:extLst>
          </p:cNvPr>
          <p:cNvSpPr>
            <a:spLocks noGrp="1"/>
          </p:cNvSpPr>
          <p:nvPr>
            <p:ph type="title" hasCustomPrompt="1"/>
          </p:nvPr>
        </p:nvSpPr>
        <p:spPr>
          <a:xfrm>
            <a:off x="6161087" y="3505200"/>
            <a:ext cx="5562600" cy="1143001"/>
          </a:xfrm>
          <a:prstGeom prst="rect">
            <a:avLst/>
          </a:prstGeom>
        </p:spPr>
        <p:txBody>
          <a:bodyPr vert="horz" lIns="91440" tIns="45720" rIns="91440" bIns="45720" rtlCol="0" anchor="ctr">
            <a:noAutofit/>
          </a:bodyPr>
          <a:lstStyle>
            <a:lvl1pPr>
              <a:defRPr sz="4400"/>
            </a:lvl1pPr>
          </a:lstStyle>
          <a:p>
            <a:r>
              <a:rPr lang="en-US"/>
              <a:t>Multi-Line</a:t>
            </a:r>
            <a:br>
              <a:rPr lang="en-US"/>
            </a:br>
            <a:r>
              <a:rPr lang="en-US"/>
              <a:t>Title of Presentation</a:t>
            </a:r>
          </a:p>
        </p:txBody>
      </p:sp>
      <p:sp>
        <p:nvSpPr>
          <p:cNvPr id="3" name="Text Placeholder 2">
            <a:extLst>
              <a:ext uri="{FF2B5EF4-FFF2-40B4-BE49-F238E27FC236}">
                <a16:creationId xmlns:a16="http://schemas.microsoft.com/office/drawing/2014/main" id="{26846683-F462-1307-561B-B8F69DDDB4ED}"/>
              </a:ext>
            </a:extLst>
          </p:cNvPr>
          <p:cNvSpPr>
            <a:spLocks noGrp="1"/>
          </p:cNvSpPr>
          <p:nvPr>
            <p:ph type="body" sz="quarter" idx="11" hasCustomPrompt="1"/>
          </p:nvPr>
        </p:nvSpPr>
        <p:spPr>
          <a:xfrm>
            <a:off x="6161088" y="5029200"/>
            <a:ext cx="5562600" cy="994772"/>
          </a:xfrm>
          <a:prstGeom prst="rect">
            <a:avLst/>
          </a:prstGeom>
        </p:spPr>
        <p:txBody>
          <a:bodyPr>
            <a:normAutofit/>
          </a:bodyPr>
          <a:lstStyle>
            <a:lvl1pPr marL="0" indent="0">
              <a:buNone/>
              <a:defRPr sz="2000" spc="130" baseline="0"/>
            </a:lvl1pPr>
          </a:lstStyle>
          <a:p>
            <a:pPr lvl="0"/>
            <a:r>
              <a:rPr lang="en-US"/>
              <a:t>NAME | ORGANIZATION</a:t>
            </a:r>
          </a:p>
          <a:p>
            <a:pPr lvl="0"/>
            <a:r>
              <a:rPr lang="en-US"/>
              <a:t>MONTH | YEAR</a:t>
            </a:r>
          </a:p>
        </p:txBody>
      </p:sp>
      <p:sp>
        <p:nvSpPr>
          <p:cNvPr id="5" name="Rectangle 4">
            <a:extLst>
              <a:ext uri="{FF2B5EF4-FFF2-40B4-BE49-F238E27FC236}">
                <a16:creationId xmlns:a16="http://schemas.microsoft.com/office/drawing/2014/main" id="{5FDFCDDB-8797-8E71-4DCB-6FF31F2B0196}"/>
              </a:ext>
            </a:extLst>
          </p:cNvPr>
          <p:cNvSpPr/>
          <p:nvPr userDrawn="1"/>
        </p:nvSpPr>
        <p:spPr>
          <a:xfrm>
            <a:off x="1463851" y="9906000"/>
            <a:ext cx="7478536" cy="86064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Logo&#10;&#10;Description automatically generated">
            <a:extLst>
              <a:ext uri="{FF2B5EF4-FFF2-40B4-BE49-F238E27FC236}">
                <a16:creationId xmlns:a16="http://schemas.microsoft.com/office/drawing/2014/main" id="{0DE5D73C-58B6-3B1B-4D5A-12D3359429E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079517" y="536878"/>
            <a:ext cx="1642637" cy="587059"/>
          </a:xfrm>
          <a:prstGeom prst="rect">
            <a:avLst/>
          </a:prstGeom>
        </p:spPr>
      </p:pic>
    </p:spTree>
    <p:extLst>
      <p:ext uri="{BB962C8B-B14F-4D97-AF65-F5344CB8AC3E}">
        <p14:creationId xmlns:p14="http://schemas.microsoft.com/office/powerpoint/2010/main" val="2341317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ngle Strip">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E1B7227-74BD-8746-D2A2-67C3F7A22FB4}"/>
              </a:ext>
            </a:extLst>
          </p:cNvPr>
          <p:cNvSpPr>
            <a:spLocks noGrp="1"/>
          </p:cNvSpPr>
          <p:nvPr>
            <p:ph type="pic" sz="quarter" idx="12"/>
          </p:nvPr>
        </p:nvSpPr>
        <p:spPr>
          <a:xfrm>
            <a:off x="0" y="0"/>
            <a:ext cx="12230100" cy="6858000"/>
          </a:xfrm>
          <a:prstGeom prst="rect">
            <a:avLst/>
          </a:prstGeom>
        </p:spPr>
        <p:txBody>
          <a:bodyPr/>
          <a:lstStyle/>
          <a:p>
            <a:endParaRPr lang="en-US"/>
          </a:p>
        </p:txBody>
      </p:sp>
      <p:sp>
        <p:nvSpPr>
          <p:cNvPr id="13" name="Rectangle 12">
            <a:extLst>
              <a:ext uri="{FF2B5EF4-FFF2-40B4-BE49-F238E27FC236}">
                <a16:creationId xmlns:a16="http://schemas.microsoft.com/office/drawing/2014/main" id="{89201A0C-AE99-4B72-8B2D-FB97B4465790}"/>
              </a:ext>
            </a:extLst>
          </p:cNvPr>
          <p:cNvSpPr/>
          <p:nvPr userDrawn="1"/>
        </p:nvSpPr>
        <p:spPr>
          <a:xfrm>
            <a:off x="0" y="5029200"/>
            <a:ext cx="12230100" cy="1409180"/>
          </a:xfrm>
          <a:prstGeom prst="rect">
            <a:avLst/>
          </a:prstGeom>
          <a:solidFill>
            <a:srgbClr val="254A5D">
              <a:alpha val="7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5C9F5E69-C687-4FDB-9CDD-510F54F29702}"/>
              </a:ext>
            </a:extLst>
          </p:cNvPr>
          <p:cNvCxnSpPr/>
          <p:nvPr userDrawn="1"/>
        </p:nvCxnSpPr>
        <p:spPr>
          <a:xfrm>
            <a:off x="8915400" y="5181600"/>
            <a:ext cx="0" cy="1145964"/>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pic>
        <p:nvPicPr>
          <p:cNvPr id="9" name="Picture 8" descr="Logo&#10;&#10;Description automatically generated">
            <a:extLst>
              <a:ext uri="{FF2B5EF4-FFF2-40B4-BE49-F238E27FC236}">
                <a16:creationId xmlns:a16="http://schemas.microsoft.com/office/drawing/2014/main" id="{F1900D65-BDE7-414F-85B4-B8BC3BC4837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25000" y="5318246"/>
            <a:ext cx="2164374" cy="773521"/>
          </a:xfrm>
          <a:prstGeom prst="rect">
            <a:avLst/>
          </a:prstGeom>
        </p:spPr>
      </p:pic>
      <p:sp>
        <p:nvSpPr>
          <p:cNvPr id="11" name="Title Placeholder 1">
            <a:extLst>
              <a:ext uri="{FF2B5EF4-FFF2-40B4-BE49-F238E27FC236}">
                <a16:creationId xmlns:a16="http://schemas.microsoft.com/office/drawing/2014/main" id="{31E31E94-5903-FD7C-5648-54697F4194B7}"/>
              </a:ext>
            </a:extLst>
          </p:cNvPr>
          <p:cNvSpPr>
            <a:spLocks noGrp="1"/>
          </p:cNvSpPr>
          <p:nvPr>
            <p:ph type="title" hasCustomPrompt="1"/>
          </p:nvPr>
        </p:nvSpPr>
        <p:spPr>
          <a:xfrm>
            <a:off x="471095" y="5257800"/>
            <a:ext cx="5562600" cy="490820"/>
          </a:xfrm>
          <a:prstGeom prst="rect">
            <a:avLst/>
          </a:prstGeom>
        </p:spPr>
        <p:txBody>
          <a:bodyPr vert="horz" lIns="91440" tIns="45720" rIns="91440" bIns="45720" rtlCol="0" anchor="ctr">
            <a:noAutofit/>
          </a:bodyPr>
          <a:lstStyle>
            <a:lvl1pPr>
              <a:defRPr sz="4400">
                <a:solidFill>
                  <a:schemeClr val="bg1"/>
                </a:solidFill>
              </a:defRPr>
            </a:lvl1pPr>
          </a:lstStyle>
          <a:p>
            <a:r>
              <a:rPr lang="en-US"/>
              <a:t>Title</a:t>
            </a:r>
          </a:p>
        </p:txBody>
      </p:sp>
      <p:sp>
        <p:nvSpPr>
          <p:cNvPr id="12" name="Text Placeholder 2">
            <a:extLst>
              <a:ext uri="{FF2B5EF4-FFF2-40B4-BE49-F238E27FC236}">
                <a16:creationId xmlns:a16="http://schemas.microsoft.com/office/drawing/2014/main" id="{72E1D641-1C23-A60A-768E-CACDD4451B6D}"/>
              </a:ext>
            </a:extLst>
          </p:cNvPr>
          <p:cNvSpPr>
            <a:spLocks noGrp="1"/>
          </p:cNvSpPr>
          <p:nvPr>
            <p:ph type="body" sz="quarter" idx="11" hasCustomPrompt="1"/>
          </p:nvPr>
        </p:nvSpPr>
        <p:spPr>
          <a:xfrm>
            <a:off x="479721" y="5867153"/>
            <a:ext cx="5562600" cy="414867"/>
          </a:xfrm>
          <a:prstGeom prst="rect">
            <a:avLst/>
          </a:prstGeom>
        </p:spPr>
        <p:txBody>
          <a:bodyPr>
            <a:normAutofit/>
          </a:bodyPr>
          <a:lstStyle>
            <a:lvl1pPr marL="0" indent="0">
              <a:buNone/>
              <a:defRPr sz="2000" spc="130" baseline="0">
                <a:solidFill>
                  <a:schemeClr val="bg1"/>
                </a:solidFill>
              </a:defRPr>
            </a:lvl1pPr>
          </a:lstStyle>
          <a:p>
            <a:pPr lvl="0"/>
            <a:r>
              <a:rPr lang="en-US"/>
              <a:t>NAME | ORGANIZATION | MONTH YEAR</a:t>
            </a:r>
          </a:p>
        </p:txBody>
      </p:sp>
    </p:spTree>
    <p:extLst>
      <p:ext uri="{BB962C8B-B14F-4D97-AF65-F5344CB8AC3E}">
        <p14:creationId xmlns:p14="http://schemas.microsoft.com/office/powerpoint/2010/main" val="791322480"/>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 Title Slide">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860A44-4AD5-F3F2-BC2F-D8D331C43929}"/>
              </a:ext>
            </a:extLst>
          </p:cNvPr>
          <p:cNvSpPr/>
          <p:nvPr userDrawn="1"/>
        </p:nvSpPr>
        <p:spPr>
          <a:xfrm>
            <a:off x="0" y="0"/>
            <a:ext cx="12230100" cy="6858000"/>
          </a:xfrm>
          <a:prstGeom prst="rect">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21">
            <a:extLst>
              <a:ext uri="{FF2B5EF4-FFF2-40B4-BE49-F238E27FC236}">
                <a16:creationId xmlns:a16="http://schemas.microsoft.com/office/drawing/2014/main" id="{E097E0B0-94B4-F65C-6004-5EFF65B664D1}"/>
              </a:ext>
            </a:extLst>
          </p:cNvPr>
          <p:cNvSpPr>
            <a:spLocks noGrp="1"/>
          </p:cNvSpPr>
          <p:nvPr>
            <p:ph type="pic" sz="quarter" idx="10"/>
          </p:nvPr>
        </p:nvSpPr>
        <p:spPr>
          <a:xfrm flipH="1">
            <a:off x="-2" y="0"/>
            <a:ext cx="9199131" cy="6858000"/>
          </a:xfrm>
          <a:custGeom>
            <a:avLst/>
            <a:gdLst>
              <a:gd name="connsiteX0" fmla="*/ 6858000 w 9199133"/>
              <a:gd name="connsiteY0" fmla="*/ 0 h 6858000"/>
              <a:gd name="connsiteX1" fmla="*/ 9199133 w 9199133"/>
              <a:gd name="connsiteY1" fmla="*/ 0 h 6858000"/>
              <a:gd name="connsiteX2" fmla="*/ 9199133 w 9199133"/>
              <a:gd name="connsiteY2" fmla="*/ 5431803 h 6858000"/>
              <a:gd name="connsiteX3" fmla="*/ 7772935 w 9199133"/>
              <a:gd name="connsiteY3" fmla="*/ 6858000 h 6858000"/>
              <a:gd name="connsiteX4" fmla="*/ 0 w 919913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9133" h="6858000">
                <a:moveTo>
                  <a:pt x="6858000" y="0"/>
                </a:moveTo>
                <a:lnTo>
                  <a:pt x="9199133" y="0"/>
                </a:lnTo>
                <a:lnTo>
                  <a:pt x="9199133" y="5431803"/>
                </a:lnTo>
                <a:lnTo>
                  <a:pt x="7772935" y="6858000"/>
                </a:lnTo>
                <a:lnTo>
                  <a:pt x="0" y="6858000"/>
                </a:lnTo>
                <a:close/>
              </a:path>
            </a:pathLst>
          </a:custGeom>
        </p:spPr>
        <p:txBody>
          <a:bodyPr wrap="square">
            <a:noAutofit/>
          </a:bodyPr>
          <a:lstStyle/>
          <a:p>
            <a:endParaRPr lang="en-US"/>
          </a:p>
        </p:txBody>
      </p:sp>
      <p:sp>
        <p:nvSpPr>
          <p:cNvPr id="26" name="Title Placeholder 1">
            <a:extLst>
              <a:ext uri="{FF2B5EF4-FFF2-40B4-BE49-F238E27FC236}">
                <a16:creationId xmlns:a16="http://schemas.microsoft.com/office/drawing/2014/main" id="{ADD87412-82D6-A515-DF8B-025EDE80E7BF}"/>
              </a:ext>
            </a:extLst>
          </p:cNvPr>
          <p:cNvSpPr>
            <a:spLocks noGrp="1"/>
          </p:cNvSpPr>
          <p:nvPr>
            <p:ph type="title" hasCustomPrompt="1"/>
          </p:nvPr>
        </p:nvSpPr>
        <p:spPr>
          <a:xfrm>
            <a:off x="7010400" y="470334"/>
            <a:ext cx="4678974" cy="1143001"/>
          </a:xfrm>
          <a:prstGeom prst="rect">
            <a:avLst/>
          </a:prstGeom>
        </p:spPr>
        <p:txBody>
          <a:bodyPr vert="horz" lIns="91440" tIns="45720" rIns="91440" bIns="45720" rtlCol="0" anchor="ctr">
            <a:noAutofit/>
          </a:bodyPr>
          <a:lstStyle>
            <a:lvl1pPr>
              <a:defRPr sz="4400">
                <a:solidFill>
                  <a:schemeClr val="bg1"/>
                </a:solidFill>
              </a:defRPr>
            </a:lvl1pPr>
          </a:lstStyle>
          <a:p>
            <a:r>
              <a:rPr lang="en-US"/>
              <a:t>Title of Presentation</a:t>
            </a:r>
          </a:p>
        </p:txBody>
      </p:sp>
      <p:sp>
        <p:nvSpPr>
          <p:cNvPr id="19" name="Freeform 18">
            <a:extLst>
              <a:ext uri="{FF2B5EF4-FFF2-40B4-BE49-F238E27FC236}">
                <a16:creationId xmlns:a16="http://schemas.microsoft.com/office/drawing/2014/main" id="{2CA9206F-FE38-03ED-7A44-48F60AC092CF}"/>
              </a:ext>
            </a:extLst>
          </p:cNvPr>
          <p:cNvSpPr/>
          <p:nvPr userDrawn="1"/>
        </p:nvSpPr>
        <p:spPr>
          <a:xfrm>
            <a:off x="14478000" y="2971800"/>
            <a:ext cx="3366189" cy="3366189"/>
          </a:xfrm>
          <a:custGeom>
            <a:avLst/>
            <a:gdLst>
              <a:gd name="connsiteX0" fmla="*/ 0 w 3366189"/>
              <a:gd name="connsiteY0" fmla="*/ 0 h 3366189"/>
              <a:gd name="connsiteX1" fmla="*/ 3366189 w 3366189"/>
              <a:gd name="connsiteY1" fmla="*/ 3366189 h 3366189"/>
              <a:gd name="connsiteX2" fmla="*/ 919477 w 3366189"/>
              <a:gd name="connsiteY2" fmla="*/ 3366189 h 3366189"/>
              <a:gd name="connsiteX3" fmla="*/ 0 w 3366189"/>
              <a:gd name="connsiteY3" fmla="*/ 2446712 h 3366189"/>
            </a:gdLst>
            <a:ahLst/>
            <a:cxnLst>
              <a:cxn ang="0">
                <a:pos x="connsiteX0" y="connsiteY0"/>
              </a:cxn>
              <a:cxn ang="0">
                <a:pos x="connsiteX1" y="connsiteY1"/>
              </a:cxn>
              <a:cxn ang="0">
                <a:pos x="connsiteX2" y="connsiteY2"/>
              </a:cxn>
              <a:cxn ang="0">
                <a:pos x="connsiteX3" y="connsiteY3"/>
              </a:cxn>
            </a:cxnLst>
            <a:rect l="l" t="t" r="r" b="b"/>
            <a:pathLst>
              <a:path w="3366189" h="3366189">
                <a:moveTo>
                  <a:pt x="0" y="0"/>
                </a:moveTo>
                <a:lnTo>
                  <a:pt x="3366189" y="3366189"/>
                </a:lnTo>
                <a:lnTo>
                  <a:pt x="919477" y="3366189"/>
                </a:lnTo>
                <a:lnTo>
                  <a:pt x="0" y="244671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15" name="Freeform 14">
            <a:extLst>
              <a:ext uri="{FF2B5EF4-FFF2-40B4-BE49-F238E27FC236}">
                <a16:creationId xmlns:a16="http://schemas.microsoft.com/office/drawing/2014/main" id="{942D1D2F-6CD4-ACEA-1A48-45DFC789EDF0}"/>
              </a:ext>
            </a:extLst>
          </p:cNvPr>
          <p:cNvSpPr/>
          <p:nvPr userDrawn="1"/>
        </p:nvSpPr>
        <p:spPr>
          <a:xfrm>
            <a:off x="4836734" y="7362970"/>
            <a:ext cx="4941298" cy="4948831"/>
          </a:xfrm>
          <a:custGeom>
            <a:avLst/>
            <a:gdLst>
              <a:gd name="connsiteX0" fmla="*/ 4941298 w 4941298"/>
              <a:gd name="connsiteY0" fmla="*/ 0 h 4941298"/>
              <a:gd name="connsiteX1" fmla="*/ 4941298 w 4941298"/>
              <a:gd name="connsiteY1" fmla="*/ 3515941 h 4941298"/>
              <a:gd name="connsiteX2" fmla="*/ 3515941 w 4941298"/>
              <a:gd name="connsiteY2" fmla="*/ 4941298 h 4941298"/>
              <a:gd name="connsiteX3" fmla="*/ 0 w 4941298"/>
              <a:gd name="connsiteY3" fmla="*/ 4941298 h 4941298"/>
            </a:gdLst>
            <a:ahLst/>
            <a:cxnLst>
              <a:cxn ang="0">
                <a:pos x="connsiteX0" y="connsiteY0"/>
              </a:cxn>
              <a:cxn ang="0">
                <a:pos x="connsiteX1" y="connsiteY1"/>
              </a:cxn>
              <a:cxn ang="0">
                <a:pos x="connsiteX2" y="connsiteY2"/>
              </a:cxn>
              <a:cxn ang="0">
                <a:pos x="connsiteX3" y="connsiteY3"/>
              </a:cxn>
            </a:cxnLst>
            <a:rect l="l" t="t" r="r" b="b"/>
            <a:pathLst>
              <a:path w="4941298" h="4941298">
                <a:moveTo>
                  <a:pt x="4941298" y="0"/>
                </a:moveTo>
                <a:lnTo>
                  <a:pt x="4941298" y="3515941"/>
                </a:lnTo>
                <a:lnTo>
                  <a:pt x="3515941" y="4941298"/>
                </a:lnTo>
                <a:lnTo>
                  <a:pt x="0" y="4941298"/>
                </a:lnTo>
                <a:close/>
              </a:path>
            </a:pathLst>
          </a:custGeom>
          <a:solidFill>
            <a:srgbClr val="ECB22D">
              <a:alpha val="7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descr="Logo&#10;&#10;Description automatically generated">
            <a:extLst>
              <a:ext uri="{FF2B5EF4-FFF2-40B4-BE49-F238E27FC236}">
                <a16:creationId xmlns:a16="http://schemas.microsoft.com/office/drawing/2014/main" id="{3BF2706D-E973-C3DB-474A-F0DC0454C5D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25000" y="5607218"/>
            <a:ext cx="2164374" cy="773521"/>
          </a:xfrm>
          <a:prstGeom prst="rect">
            <a:avLst/>
          </a:prstGeom>
        </p:spPr>
      </p:pic>
      <p:sp>
        <p:nvSpPr>
          <p:cNvPr id="3" name="Text Placeholder 2">
            <a:extLst>
              <a:ext uri="{FF2B5EF4-FFF2-40B4-BE49-F238E27FC236}">
                <a16:creationId xmlns:a16="http://schemas.microsoft.com/office/drawing/2014/main" id="{26846683-F462-1307-561B-B8F69DDDB4ED}"/>
              </a:ext>
            </a:extLst>
          </p:cNvPr>
          <p:cNvSpPr>
            <a:spLocks noGrp="1"/>
          </p:cNvSpPr>
          <p:nvPr>
            <p:ph type="body" sz="quarter" idx="11" hasCustomPrompt="1"/>
          </p:nvPr>
        </p:nvSpPr>
        <p:spPr>
          <a:xfrm>
            <a:off x="7010400" y="1990163"/>
            <a:ext cx="4743126" cy="994772"/>
          </a:xfrm>
          <a:prstGeom prst="rect">
            <a:avLst/>
          </a:prstGeom>
        </p:spPr>
        <p:txBody>
          <a:bodyPr>
            <a:normAutofit/>
          </a:bodyPr>
          <a:lstStyle>
            <a:lvl1pPr marL="0" indent="0">
              <a:buNone/>
              <a:defRPr sz="2000" spc="130" baseline="0">
                <a:solidFill>
                  <a:srgbClr val="D9E1E2"/>
                </a:solidFill>
              </a:defRPr>
            </a:lvl1pPr>
          </a:lstStyle>
          <a:p>
            <a:pPr lvl="0"/>
            <a:r>
              <a:rPr lang="en-US"/>
              <a:t>NAME | ORGANIZATION</a:t>
            </a:r>
          </a:p>
          <a:p>
            <a:pPr lvl="0"/>
            <a:r>
              <a:rPr lang="en-US"/>
              <a:t>MONTH | YEAR</a:t>
            </a:r>
          </a:p>
        </p:txBody>
      </p:sp>
    </p:spTree>
    <p:extLst>
      <p:ext uri="{BB962C8B-B14F-4D97-AF65-F5344CB8AC3E}">
        <p14:creationId xmlns:p14="http://schemas.microsoft.com/office/powerpoint/2010/main" val="1230425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rgin Exposure Dar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CF1A7A1-ED40-7525-8839-529BDAEC1485}"/>
              </a:ext>
            </a:extLst>
          </p:cNvPr>
          <p:cNvSpPr>
            <a:spLocks noGrp="1"/>
          </p:cNvSpPr>
          <p:nvPr>
            <p:ph type="pic" sz="quarter" idx="10"/>
          </p:nvPr>
        </p:nvSpPr>
        <p:spPr>
          <a:xfrm>
            <a:off x="-38100" y="7536"/>
            <a:ext cx="12230100" cy="6858000"/>
          </a:xfrm>
          <a:prstGeom prst="rect">
            <a:avLst/>
          </a:prstGeom>
        </p:spPr>
        <p:txBody>
          <a:bodyPr/>
          <a:lstStyle/>
          <a:p>
            <a:endParaRPr lang="en-US"/>
          </a:p>
        </p:txBody>
      </p:sp>
      <p:sp>
        <p:nvSpPr>
          <p:cNvPr id="8" name="Rectangle 7">
            <a:extLst>
              <a:ext uri="{FF2B5EF4-FFF2-40B4-BE49-F238E27FC236}">
                <a16:creationId xmlns:a16="http://schemas.microsoft.com/office/drawing/2014/main" id="{F22A7596-A489-1AD2-F8D6-0B69788F8F98}"/>
              </a:ext>
            </a:extLst>
          </p:cNvPr>
          <p:cNvSpPr/>
          <p:nvPr userDrawn="1"/>
        </p:nvSpPr>
        <p:spPr>
          <a:xfrm>
            <a:off x="431180" y="450694"/>
            <a:ext cx="11303620" cy="5956611"/>
          </a:xfrm>
          <a:prstGeom prst="rect">
            <a:avLst/>
          </a:prstGeom>
          <a:solidFill>
            <a:srgbClr val="254A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A04CF3CE-92C2-D085-DC82-76032EA2547D}"/>
              </a:ext>
            </a:extLst>
          </p:cNvPr>
          <p:cNvSpPr>
            <a:spLocks noGrp="1"/>
          </p:cNvSpPr>
          <p:nvPr>
            <p:ph type="title" hasCustomPrompt="1"/>
          </p:nvPr>
        </p:nvSpPr>
        <p:spPr>
          <a:xfrm>
            <a:off x="3385861" y="2590799"/>
            <a:ext cx="5524503" cy="762001"/>
          </a:xfrm>
          <a:prstGeom prst="rect">
            <a:avLst/>
          </a:prstGeom>
        </p:spPr>
        <p:txBody>
          <a:bodyPr vert="horz" lIns="91440" tIns="45720" rIns="91440" bIns="45720" rtlCol="0" anchor="ctr">
            <a:noAutofit/>
          </a:bodyPr>
          <a:lstStyle>
            <a:lvl1pPr algn="ctr">
              <a:defRPr sz="4400">
                <a:solidFill>
                  <a:schemeClr val="bg1"/>
                </a:solidFill>
              </a:defRPr>
            </a:lvl1pPr>
          </a:lstStyle>
          <a:p>
            <a:r>
              <a:rPr lang="en-US"/>
              <a:t>Title of Presentation</a:t>
            </a:r>
          </a:p>
        </p:txBody>
      </p:sp>
      <p:sp>
        <p:nvSpPr>
          <p:cNvPr id="10" name="Text Placeholder 2">
            <a:extLst>
              <a:ext uri="{FF2B5EF4-FFF2-40B4-BE49-F238E27FC236}">
                <a16:creationId xmlns:a16="http://schemas.microsoft.com/office/drawing/2014/main" id="{EDEE83F3-BAD1-BDB1-CAC5-B85D06444409}"/>
              </a:ext>
            </a:extLst>
          </p:cNvPr>
          <p:cNvSpPr>
            <a:spLocks noGrp="1"/>
          </p:cNvSpPr>
          <p:nvPr>
            <p:ph type="body" sz="quarter" idx="11" hasCustomPrompt="1"/>
          </p:nvPr>
        </p:nvSpPr>
        <p:spPr>
          <a:xfrm>
            <a:off x="3358822" y="3577229"/>
            <a:ext cx="5524502" cy="385171"/>
          </a:xfrm>
          <a:prstGeom prst="rect">
            <a:avLst/>
          </a:prstGeom>
        </p:spPr>
        <p:txBody>
          <a:bodyPr>
            <a:normAutofit/>
          </a:bodyPr>
          <a:lstStyle>
            <a:lvl1pPr marL="0" indent="0" algn="ctr">
              <a:buNone/>
              <a:defRPr sz="2000" spc="130" baseline="0">
                <a:solidFill>
                  <a:srgbClr val="D9E1E2"/>
                </a:solidFill>
              </a:defRPr>
            </a:lvl1pPr>
          </a:lstStyle>
          <a:p>
            <a:pPr lvl="0"/>
            <a:r>
              <a:rPr lang="en-US"/>
              <a:t>NAME | ORGANIZATION | MONTH YEAR</a:t>
            </a:r>
          </a:p>
        </p:txBody>
      </p:sp>
      <p:pic>
        <p:nvPicPr>
          <p:cNvPr id="11" name="Picture 10" descr="Logo&#10;&#10;Description automatically generated">
            <a:extLst>
              <a:ext uri="{FF2B5EF4-FFF2-40B4-BE49-F238E27FC236}">
                <a16:creationId xmlns:a16="http://schemas.microsoft.com/office/drawing/2014/main" id="{0F46A992-96DE-FE18-D5B9-20B6CDE8A69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70426" y="5486400"/>
            <a:ext cx="1707174" cy="610123"/>
          </a:xfrm>
          <a:prstGeom prst="rect">
            <a:avLst/>
          </a:prstGeom>
        </p:spPr>
      </p:pic>
    </p:spTree>
    <p:extLst>
      <p:ext uri="{BB962C8B-B14F-4D97-AF65-F5344CB8AC3E}">
        <p14:creationId xmlns:p14="http://schemas.microsoft.com/office/powerpoint/2010/main" val="243354527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F5FA27-BA39-1543-BE9D-F869647D02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608A17-05DC-8B48-9424-7851D5E10DA7}"/>
              </a:ext>
            </a:extLst>
          </p:cNvPr>
          <p:cNvSpPr>
            <a:spLocks noGrp="1"/>
          </p:cNvSpPr>
          <p:nvPr>
            <p:ph type="dt" sz="half" idx="10"/>
          </p:nvPr>
        </p:nvSpPr>
        <p:spPr/>
        <p:txBody>
          <a:bodyPr/>
          <a:lstStyle/>
          <a:p>
            <a:fld id="{A118D8F4-1228-CC4C-9711-4D7C9F23E824}" type="datetimeFigureOut">
              <a:rPr lang="en-US" smtClean="0"/>
              <a:t>8/6/2025</a:t>
            </a:fld>
            <a:endParaRPr lang="en-US"/>
          </a:p>
        </p:txBody>
      </p:sp>
      <p:sp>
        <p:nvSpPr>
          <p:cNvPr id="5" name="Footer Placeholder 4">
            <a:extLst>
              <a:ext uri="{FF2B5EF4-FFF2-40B4-BE49-F238E27FC236}">
                <a16:creationId xmlns:a16="http://schemas.microsoft.com/office/drawing/2014/main" id="{3375D164-BFA0-FD42-9334-D7E940FAFD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63F8A-218C-8348-ADC2-E2942A2E8C24}"/>
              </a:ext>
            </a:extLst>
          </p:cNvPr>
          <p:cNvSpPr>
            <a:spLocks noGrp="1"/>
          </p:cNvSpPr>
          <p:nvPr>
            <p:ph type="sldNum" sz="quarter" idx="12"/>
          </p:nvPr>
        </p:nvSpPr>
        <p:spPr/>
        <p:txBody>
          <a:bodyPr/>
          <a:lstStyle/>
          <a:p>
            <a:fld id="{1CA7B3A3-074A-6940-8C17-41CF80C47524}" type="slidenum">
              <a:rPr lang="en-US" smtClean="0"/>
              <a:t>‹#›</a:t>
            </a:fld>
            <a:endParaRPr lang="en-US"/>
          </a:p>
        </p:txBody>
      </p:sp>
      <p:pic>
        <p:nvPicPr>
          <p:cNvPr id="7" name="Picture 6">
            <a:extLst>
              <a:ext uri="{FF2B5EF4-FFF2-40B4-BE49-F238E27FC236}">
                <a16:creationId xmlns:a16="http://schemas.microsoft.com/office/drawing/2014/main" id="{0F14539E-069E-034D-AED2-3E75560008C8}"/>
              </a:ext>
            </a:extLst>
          </p:cNvPr>
          <p:cNvPicPr>
            <a:picLocks noChangeAspect="1"/>
          </p:cNvPicPr>
          <p:nvPr userDrawn="1"/>
        </p:nvPicPr>
        <p:blipFill>
          <a:blip r:embed="rId2"/>
          <a:stretch>
            <a:fillRect/>
          </a:stretch>
        </p:blipFill>
        <p:spPr>
          <a:xfrm>
            <a:off x="10552608" y="-18597"/>
            <a:ext cx="1888673" cy="1888673"/>
          </a:xfrm>
          <a:prstGeom prst="rect">
            <a:avLst/>
          </a:prstGeom>
        </p:spPr>
      </p:pic>
      <p:pic>
        <p:nvPicPr>
          <p:cNvPr id="10" name="Picture 9">
            <a:extLst>
              <a:ext uri="{FF2B5EF4-FFF2-40B4-BE49-F238E27FC236}">
                <a16:creationId xmlns:a16="http://schemas.microsoft.com/office/drawing/2014/main" id="{B7C6C4C5-86E8-864F-8699-FF9106F0C8FD}"/>
              </a:ext>
            </a:extLst>
          </p:cNvPr>
          <p:cNvPicPr>
            <a:picLocks noChangeAspect="1"/>
          </p:cNvPicPr>
          <p:nvPr userDrawn="1"/>
        </p:nvPicPr>
        <p:blipFill>
          <a:blip r:embed="rId3"/>
          <a:stretch>
            <a:fillRect/>
          </a:stretch>
        </p:blipFill>
        <p:spPr>
          <a:xfrm>
            <a:off x="0" y="6184900"/>
            <a:ext cx="12192000" cy="673100"/>
          </a:xfrm>
          <a:prstGeom prst="rect">
            <a:avLst/>
          </a:prstGeom>
        </p:spPr>
      </p:pic>
    </p:spTree>
    <p:extLst>
      <p:ext uri="{BB962C8B-B14F-4D97-AF65-F5344CB8AC3E}">
        <p14:creationId xmlns:p14="http://schemas.microsoft.com/office/powerpoint/2010/main" val="30821841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rgin Exposure L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CF1A7A1-ED40-7525-8839-529BDAEC1485}"/>
              </a:ext>
            </a:extLst>
          </p:cNvPr>
          <p:cNvSpPr>
            <a:spLocks noGrp="1"/>
          </p:cNvSpPr>
          <p:nvPr>
            <p:ph type="pic" sz="quarter" idx="10"/>
          </p:nvPr>
        </p:nvSpPr>
        <p:spPr>
          <a:xfrm>
            <a:off x="-38100" y="7536"/>
            <a:ext cx="12230100" cy="6858000"/>
          </a:xfrm>
          <a:prstGeom prst="rect">
            <a:avLst/>
          </a:prstGeom>
        </p:spPr>
        <p:txBody>
          <a:bodyPr/>
          <a:lstStyle/>
          <a:p>
            <a:endParaRPr lang="en-US"/>
          </a:p>
        </p:txBody>
      </p:sp>
      <p:sp>
        <p:nvSpPr>
          <p:cNvPr id="8" name="Rectangle 7">
            <a:extLst>
              <a:ext uri="{FF2B5EF4-FFF2-40B4-BE49-F238E27FC236}">
                <a16:creationId xmlns:a16="http://schemas.microsoft.com/office/drawing/2014/main" id="{F22A7596-A489-1AD2-F8D6-0B69788F8F98}"/>
              </a:ext>
            </a:extLst>
          </p:cNvPr>
          <p:cNvSpPr/>
          <p:nvPr userDrawn="1"/>
        </p:nvSpPr>
        <p:spPr>
          <a:xfrm>
            <a:off x="431180" y="450694"/>
            <a:ext cx="11303620" cy="595661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A04CF3CE-92C2-D085-DC82-76032EA2547D}"/>
              </a:ext>
            </a:extLst>
          </p:cNvPr>
          <p:cNvSpPr>
            <a:spLocks noGrp="1"/>
          </p:cNvSpPr>
          <p:nvPr>
            <p:ph type="title" hasCustomPrompt="1"/>
          </p:nvPr>
        </p:nvSpPr>
        <p:spPr>
          <a:xfrm>
            <a:off x="3385861" y="2590799"/>
            <a:ext cx="5524503" cy="762001"/>
          </a:xfrm>
          <a:prstGeom prst="rect">
            <a:avLst/>
          </a:prstGeom>
        </p:spPr>
        <p:txBody>
          <a:bodyPr vert="horz" lIns="91440" tIns="45720" rIns="91440" bIns="45720" rtlCol="0" anchor="ctr">
            <a:noAutofit/>
          </a:bodyPr>
          <a:lstStyle>
            <a:lvl1pPr algn="ctr">
              <a:defRPr sz="4400">
                <a:solidFill>
                  <a:srgbClr val="254A5D"/>
                </a:solidFill>
              </a:defRPr>
            </a:lvl1pPr>
          </a:lstStyle>
          <a:p>
            <a:r>
              <a:rPr lang="en-US"/>
              <a:t>Title of Presentation</a:t>
            </a:r>
          </a:p>
        </p:txBody>
      </p:sp>
      <p:sp>
        <p:nvSpPr>
          <p:cNvPr id="10" name="Text Placeholder 2">
            <a:extLst>
              <a:ext uri="{FF2B5EF4-FFF2-40B4-BE49-F238E27FC236}">
                <a16:creationId xmlns:a16="http://schemas.microsoft.com/office/drawing/2014/main" id="{EDEE83F3-BAD1-BDB1-CAC5-B85D06444409}"/>
              </a:ext>
            </a:extLst>
          </p:cNvPr>
          <p:cNvSpPr>
            <a:spLocks noGrp="1"/>
          </p:cNvSpPr>
          <p:nvPr>
            <p:ph type="body" sz="quarter" idx="11" hasCustomPrompt="1"/>
          </p:nvPr>
        </p:nvSpPr>
        <p:spPr>
          <a:xfrm>
            <a:off x="3358822" y="3577229"/>
            <a:ext cx="5524502" cy="385171"/>
          </a:xfrm>
          <a:prstGeom prst="rect">
            <a:avLst/>
          </a:prstGeom>
        </p:spPr>
        <p:txBody>
          <a:bodyPr>
            <a:normAutofit/>
          </a:bodyPr>
          <a:lstStyle>
            <a:lvl1pPr marL="0" indent="0" algn="ctr">
              <a:buNone/>
              <a:defRPr sz="2000" spc="130" baseline="0">
                <a:solidFill>
                  <a:srgbClr val="6B8E92"/>
                </a:solidFill>
              </a:defRPr>
            </a:lvl1pPr>
          </a:lstStyle>
          <a:p>
            <a:pPr lvl="0"/>
            <a:r>
              <a:rPr lang="en-US"/>
              <a:t>NAME | ORGANIZATION | MONTH YEAR</a:t>
            </a:r>
          </a:p>
        </p:txBody>
      </p:sp>
      <p:pic>
        <p:nvPicPr>
          <p:cNvPr id="7" name="Picture 6" descr="Logo&#10;&#10;Description automatically generated">
            <a:extLst>
              <a:ext uri="{FF2B5EF4-FFF2-40B4-BE49-F238E27FC236}">
                <a16:creationId xmlns:a16="http://schemas.microsoft.com/office/drawing/2014/main" id="{034287D4-1F08-F6AB-3720-D1851C55774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60399" y="5486400"/>
            <a:ext cx="1717201" cy="610123"/>
          </a:xfrm>
          <a:prstGeom prst="rect">
            <a:avLst/>
          </a:prstGeom>
        </p:spPr>
      </p:pic>
    </p:spTree>
    <p:extLst>
      <p:ext uri="{BB962C8B-B14F-4D97-AF65-F5344CB8AC3E}">
        <p14:creationId xmlns:p14="http://schemas.microsoft.com/office/powerpoint/2010/main" val="161977220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esenters 1">
    <p:spTree>
      <p:nvGrpSpPr>
        <p:cNvPr id="1" name=""/>
        <p:cNvGrpSpPr/>
        <p:nvPr/>
      </p:nvGrpSpPr>
      <p:grpSpPr>
        <a:xfrm>
          <a:off x="0" y="0"/>
          <a:ext cx="0" cy="0"/>
          <a:chOff x="0" y="0"/>
          <a:chExt cx="0" cy="0"/>
        </a:xfrm>
      </p:grpSpPr>
      <p:sp>
        <p:nvSpPr>
          <p:cNvPr id="51" name="Text Placeholder 50">
            <a:extLst>
              <a:ext uri="{FF2B5EF4-FFF2-40B4-BE49-F238E27FC236}">
                <a16:creationId xmlns:a16="http://schemas.microsoft.com/office/drawing/2014/main" id="{F1937EB3-84E6-4FF1-A3E0-E960EA35D371}"/>
              </a:ext>
            </a:extLst>
          </p:cNvPr>
          <p:cNvSpPr>
            <a:spLocks noGrp="1"/>
          </p:cNvSpPr>
          <p:nvPr>
            <p:ph type="body" sz="quarter" idx="10" hasCustomPrompt="1"/>
          </p:nvPr>
        </p:nvSpPr>
        <p:spPr>
          <a:xfrm>
            <a:off x="665340" y="5052168"/>
            <a:ext cx="2305051" cy="891432"/>
          </a:xfrm>
          <a:prstGeom prst="rect">
            <a:avLst/>
          </a:prstGeom>
        </p:spPr>
        <p:txBody>
          <a:bodyPr>
            <a:normAutofit/>
          </a:bodyPr>
          <a:lstStyle>
            <a:lvl1pPr marL="0" indent="0" algn="ctr">
              <a:lnSpc>
                <a:spcPct val="100000"/>
              </a:lnSpc>
              <a:buNone/>
              <a:defRPr sz="1800" b="0" i="0" spc="130" baseline="0">
                <a:solidFill>
                  <a:schemeClr val="bg1">
                    <a:lumMod val="50000"/>
                  </a:schemeClr>
                </a:solidFill>
                <a:latin typeface="Karla Light"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a:p>
            <a:pPr lvl="0"/>
            <a:r>
              <a:rPr lang="en-US"/>
              <a:t>Organization</a:t>
            </a:r>
          </a:p>
        </p:txBody>
      </p:sp>
      <p:sp>
        <p:nvSpPr>
          <p:cNvPr id="52" name="Text Placeholder 50">
            <a:extLst>
              <a:ext uri="{FF2B5EF4-FFF2-40B4-BE49-F238E27FC236}">
                <a16:creationId xmlns:a16="http://schemas.microsoft.com/office/drawing/2014/main" id="{2BF9F666-119E-42BA-8B68-016119F29416}"/>
              </a:ext>
            </a:extLst>
          </p:cNvPr>
          <p:cNvSpPr>
            <a:spLocks noGrp="1"/>
          </p:cNvSpPr>
          <p:nvPr>
            <p:ph type="body" sz="quarter" idx="11" hasCustomPrompt="1"/>
          </p:nvPr>
        </p:nvSpPr>
        <p:spPr>
          <a:xfrm>
            <a:off x="665340" y="4612323"/>
            <a:ext cx="2305051"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4" name="Text Placeholder 3">
            <a:extLst>
              <a:ext uri="{FF2B5EF4-FFF2-40B4-BE49-F238E27FC236}">
                <a16:creationId xmlns:a16="http://schemas.microsoft.com/office/drawing/2014/main" id="{E38206EE-D6AF-4C35-BEEB-1FBCA6CE7041}"/>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Presenters</a:t>
            </a:r>
          </a:p>
        </p:txBody>
      </p:sp>
      <p:sp>
        <p:nvSpPr>
          <p:cNvPr id="18" name="Picture Placeholder 17">
            <a:extLst>
              <a:ext uri="{FF2B5EF4-FFF2-40B4-BE49-F238E27FC236}">
                <a16:creationId xmlns:a16="http://schemas.microsoft.com/office/drawing/2014/main" id="{23E9BC6B-1B4A-1AB3-5A4F-16BC16A53F37}"/>
              </a:ext>
            </a:extLst>
          </p:cNvPr>
          <p:cNvSpPr>
            <a:spLocks noGrp="1"/>
          </p:cNvSpPr>
          <p:nvPr>
            <p:ph type="pic" sz="quarter" idx="17"/>
          </p:nvPr>
        </p:nvSpPr>
        <p:spPr>
          <a:xfrm>
            <a:off x="457200" y="1564325"/>
            <a:ext cx="2721331" cy="2721331"/>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21" name="Text Placeholder 50">
            <a:extLst>
              <a:ext uri="{FF2B5EF4-FFF2-40B4-BE49-F238E27FC236}">
                <a16:creationId xmlns:a16="http://schemas.microsoft.com/office/drawing/2014/main" id="{85AEFD26-ADB1-FF1B-76A1-D47E056D4020}"/>
              </a:ext>
            </a:extLst>
          </p:cNvPr>
          <p:cNvSpPr>
            <a:spLocks noGrp="1"/>
          </p:cNvSpPr>
          <p:nvPr>
            <p:ph type="body" sz="quarter" idx="18" hasCustomPrompt="1"/>
          </p:nvPr>
        </p:nvSpPr>
        <p:spPr>
          <a:xfrm>
            <a:off x="4974103" y="5052168"/>
            <a:ext cx="2305051"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5" name="Text Placeholder 50">
            <a:extLst>
              <a:ext uri="{FF2B5EF4-FFF2-40B4-BE49-F238E27FC236}">
                <a16:creationId xmlns:a16="http://schemas.microsoft.com/office/drawing/2014/main" id="{AAB15D45-3B63-2ACB-B9F4-E05ED450700C}"/>
              </a:ext>
            </a:extLst>
          </p:cNvPr>
          <p:cNvSpPr>
            <a:spLocks noGrp="1"/>
          </p:cNvSpPr>
          <p:nvPr>
            <p:ph type="body" sz="quarter" idx="19" hasCustomPrompt="1"/>
          </p:nvPr>
        </p:nvSpPr>
        <p:spPr>
          <a:xfrm>
            <a:off x="4974103" y="4612323"/>
            <a:ext cx="2305051"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6" name="Picture Placeholder 25">
            <a:extLst>
              <a:ext uri="{FF2B5EF4-FFF2-40B4-BE49-F238E27FC236}">
                <a16:creationId xmlns:a16="http://schemas.microsoft.com/office/drawing/2014/main" id="{4ED9815D-31CB-D0FB-3D46-F45F9D933F0D}"/>
              </a:ext>
            </a:extLst>
          </p:cNvPr>
          <p:cNvSpPr>
            <a:spLocks noGrp="1"/>
          </p:cNvSpPr>
          <p:nvPr>
            <p:ph type="pic" sz="quarter" idx="20"/>
          </p:nvPr>
        </p:nvSpPr>
        <p:spPr>
          <a:xfrm>
            <a:off x="4765963" y="1564325"/>
            <a:ext cx="2721331" cy="2721331"/>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27" name="Text Placeholder 50">
            <a:extLst>
              <a:ext uri="{FF2B5EF4-FFF2-40B4-BE49-F238E27FC236}">
                <a16:creationId xmlns:a16="http://schemas.microsoft.com/office/drawing/2014/main" id="{015BD74C-A1AD-4CE7-B76E-FDD38F19B41F}"/>
              </a:ext>
            </a:extLst>
          </p:cNvPr>
          <p:cNvSpPr>
            <a:spLocks noGrp="1"/>
          </p:cNvSpPr>
          <p:nvPr>
            <p:ph type="body" sz="quarter" idx="21" hasCustomPrompt="1"/>
          </p:nvPr>
        </p:nvSpPr>
        <p:spPr>
          <a:xfrm>
            <a:off x="9221609" y="5052168"/>
            <a:ext cx="2305051"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8" name="Text Placeholder 50">
            <a:extLst>
              <a:ext uri="{FF2B5EF4-FFF2-40B4-BE49-F238E27FC236}">
                <a16:creationId xmlns:a16="http://schemas.microsoft.com/office/drawing/2014/main" id="{25F8C1B5-058C-2B2A-A604-6B798ED89BA0}"/>
              </a:ext>
            </a:extLst>
          </p:cNvPr>
          <p:cNvSpPr>
            <a:spLocks noGrp="1"/>
          </p:cNvSpPr>
          <p:nvPr>
            <p:ph type="body" sz="quarter" idx="22" hasCustomPrompt="1"/>
          </p:nvPr>
        </p:nvSpPr>
        <p:spPr>
          <a:xfrm>
            <a:off x="9221609" y="4612323"/>
            <a:ext cx="2305051"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9" name="Picture Placeholder 28">
            <a:extLst>
              <a:ext uri="{FF2B5EF4-FFF2-40B4-BE49-F238E27FC236}">
                <a16:creationId xmlns:a16="http://schemas.microsoft.com/office/drawing/2014/main" id="{F1FAF752-0D9F-6FA3-0562-F26454DFAA76}"/>
              </a:ext>
            </a:extLst>
          </p:cNvPr>
          <p:cNvSpPr>
            <a:spLocks noGrp="1"/>
          </p:cNvSpPr>
          <p:nvPr>
            <p:ph type="pic" sz="quarter" idx="23"/>
          </p:nvPr>
        </p:nvSpPr>
        <p:spPr>
          <a:xfrm>
            <a:off x="9013469" y="1564325"/>
            <a:ext cx="2721331" cy="2721331"/>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30" name="Oval 29">
            <a:extLst>
              <a:ext uri="{FF2B5EF4-FFF2-40B4-BE49-F238E27FC236}">
                <a16:creationId xmlns:a16="http://schemas.microsoft.com/office/drawing/2014/main" id="{41BA9F62-24F1-3038-BA3E-2D0E2CCB1597}"/>
              </a:ext>
            </a:extLst>
          </p:cNvPr>
          <p:cNvSpPr/>
          <p:nvPr userDrawn="1"/>
        </p:nvSpPr>
        <p:spPr>
          <a:xfrm>
            <a:off x="10758532" y="161452"/>
            <a:ext cx="228600" cy="228600"/>
          </a:xfrm>
          <a:prstGeom prst="ellipse">
            <a:avLst/>
          </a:prstGeom>
          <a:solidFill>
            <a:srgbClr val="6B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4">
            <a:extLst>
              <a:ext uri="{FF2B5EF4-FFF2-40B4-BE49-F238E27FC236}">
                <a16:creationId xmlns:a16="http://schemas.microsoft.com/office/drawing/2014/main" id="{BD66E9FC-4C39-4EB9-BC53-EBF03B47038A}"/>
              </a:ext>
            </a:extLst>
          </p:cNvPr>
          <p:cNvSpPr txBox="1">
            <a:spLocks/>
          </p:cNvSpPr>
          <p:nvPr userDrawn="1"/>
        </p:nvSpPr>
        <p:spPr>
          <a:xfrm>
            <a:off x="8001000" y="130533"/>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 CCS Fundraising</a:t>
            </a:r>
          </a:p>
        </p:txBody>
      </p:sp>
      <p:sp>
        <p:nvSpPr>
          <p:cNvPr id="31" name="TextBox 30">
            <a:extLst>
              <a:ext uri="{FF2B5EF4-FFF2-40B4-BE49-F238E27FC236}">
                <a16:creationId xmlns:a16="http://schemas.microsoft.com/office/drawing/2014/main" id="{54C22583-F41D-7300-30D6-3F23A494C562}"/>
              </a:ext>
            </a:extLst>
          </p:cNvPr>
          <p:cNvSpPr txBox="1"/>
          <p:nvPr userDrawn="1"/>
        </p:nvSpPr>
        <p:spPr>
          <a:xfrm>
            <a:off x="10695803" y="154370"/>
            <a:ext cx="354057" cy="230832"/>
          </a:xfrm>
          <a:prstGeom prst="rect">
            <a:avLst/>
          </a:prstGeom>
          <a:noFill/>
        </p:spPr>
        <p:txBody>
          <a:bodyPr wrap="square">
            <a:spAutoFit/>
          </a:bodyPr>
          <a:lstStyle/>
          <a:p>
            <a:pPr algn="ctr"/>
            <a:fld id="{8E381EA4-30F6-5746-B7DA-FA19DED5241A}" type="slidenum">
              <a:rPr lang="en-US" sz="900" b="0" i="0" smtClean="0">
                <a:solidFill>
                  <a:schemeClr val="bg1"/>
                </a:solidFill>
                <a:latin typeface="Karla Medium" panose="020B0004030503030003" pitchFamily="34" charset="77"/>
              </a:rPr>
              <a:pPr algn="ctr"/>
              <a:t>‹#›</a:t>
            </a:fld>
            <a:endParaRPr lang="en-US" sz="900"/>
          </a:p>
        </p:txBody>
      </p:sp>
    </p:spTree>
    <p:extLst>
      <p:ext uri="{BB962C8B-B14F-4D97-AF65-F5344CB8AC3E}">
        <p14:creationId xmlns:p14="http://schemas.microsoft.com/office/powerpoint/2010/main" val="1853595280"/>
      </p:ext>
    </p:extLst>
  </p:cSld>
  <p:clrMapOvr>
    <a:masterClrMapping/>
  </p:clrMapOvr>
  <p:extLst>
    <p:ext uri="{DCECCB84-F9BA-43D5-87BE-67443E8EF086}">
      <p15:sldGuideLst xmlns:p15="http://schemas.microsoft.com/office/powerpoint/2012/main">
        <p15:guide id="1" pos="2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Presenters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E6BE37D-5997-6317-BA85-5AC880CC3C6A}"/>
              </a:ext>
            </a:extLst>
          </p:cNvPr>
          <p:cNvSpPr/>
          <p:nvPr userDrawn="1"/>
        </p:nvSpPr>
        <p:spPr>
          <a:xfrm>
            <a:off x="4617720" y="2993390"/>
            <a:ext cx="2956560" cy="3413760"/>
          </a:xfrm>
          <a:prstGeom prst="rect">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F2AB7EE-6515-7C43-20B5-0ADF0BFE6718}"/>
              </a:ext>
            </a:extLst>
          </p:cNvPr>
          <p:cNvSpPr/>
          <p:nvPr userDrawn="1"/>
        </p:nvSpPr>
        <p:spPr>
          <a:xfrm>
            <a:off x="8791276" y="2993390"/>
            <a:ext cx="2956560" cy="3413760"/>
          </a:xfrm>
          <a:prstGeom prst="rect">
            <a:avLst/>
          </a:prstGeom>
          <a:solidFill>
            <a:srgbClr val="65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BCB19B4-F108-ACD2-D0CD-FBD621FB0E1F}"/>
              </a:ext>
            </a:extLst>
          </p:cNvPr>
          <p:cNvSpPr/>
          <p:nvPr userDrawn="1"/>
        </p:nvSpPr>
        <p:spPr>
          <a:xfrm>
            <a:off x="450850" y="2993390"/>
            <a:ext cx="2956560" cy="3413760"/>
          </a:xfrm>
          <a:prstGeom prst="rect">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50">
            <a:extLst>
              <a:ext uri="{FF2B5EF4-FFF2-40B4-BE49-F238E27FC236}">
                <a16:creationId xmlns:a16="http://schemas.microsoft.com/office/drawing/2014/main" id="{F1937EB3-84E6-4FF1-A3E0-E960EA35D371}"/>
              </a:ext>
            </a:extLst>
          </p:cNvPr>
          <p:cNvSpPr>
            <a:spLocks noGrp="1"/>
          </p:cNvSpPr>
          <p:nvPr>
            <p:ph type="body" sz="quarter" idx="10" hasCustomPrompt="1"/>
          </p:nvPr>
        </p:nvSpPr>
        <p:spPr>
          <a:xfrm>
            <a:off x="776605" y="5058518"/>
            <a:ext cx="2305051" cy="891432"/>
          </a:xfrm>
          <a:prstGeom prst="rect">
            <a:avLst/>
          </a:prstGeom>
        </p:spPr>
        <p:txBody>
          <a:bodyPr>
            <a:normAutofit/>
          </a:bodyPr>
          <a:lstStyle>
            <a:lvl1pPr marL="0" indent="0" algn="ctr">
              <a:lnSpc>
                <a:spcPct val="100000"/>
              </a:lnSpc>
              <a:buNone/>
              <a:defRPr sz="1800" b="0" i="0" spc="130" baseline="0">
                <a:solidFill>
                  <a:schemeClr val="bg1"/>
                </a:solidFill>
                <a:latin typeface="Karla Medium"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a:p>
            <a:pPr lvl="0"/>
            <a:r>
              <a:rPr lang="en-US"/>
              <a:t>Organization</a:t>
            </a:r>
          </a:p>
        </p:txBody>
      </p:sp>
      <p:sp>
        <p:nvSpPr>
          <p:cNvPr id="52" name="Text Placeholder 50">
            <a:extLst>
              <a:ext uri="{FF2B5EF4-FFF2-40B4-BE49-F238E27FC236}">
                <a16:creationId xmlns:a16="http://schemas.microsoft.com/office/drawing/2014/main" id="{2BF9F666-119E-42BA-8B68-016119F29416}"/>
              </a:ext>
            </a:extLst>
          </p:cNvPr>
          <p:cNvSpPr>
            <a:spLocks noGrp="1"/>
          </p:cNvSpPr>
          <p:nvPr>
            <p:ph type="body" sz="quarter" idx="11" hasCustomPrompt="1"/>
          </p:nvPr>
        </p:nvSpPr>
        <p:spPr>
          <a:xfrm>
            <a:off x="776605" y="4618673"/>
            <a:ext cx="2305051" cy="425915"/>
          </a:xfrm>
          <a:prstGeom prst="rect">
            <a:avLst/>
          </a:prstGeom>
        </p:spPr>
        <p:txBody>
          <a:bodyPr>
            <a:normAutofit/>
          </a:bodyPr>
          <a:lstStyle>
            <a:lvl1pPr marL="0" indent="0" algn="ctr">
              <a:lnSpc>
                <a:spcPct val="100000"/>
              </a:lnSpc>
              <a:buNone/>
              <a:defRPr sz="1800" b="1" spc="2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4" name="Text Placeholder 3">
            <a:extLst>
              <a:ext uri="{FF2B5EF4-FFF2-40B4-BE49-F238E27FC236}">
                <a16:creationId xmlns:a16="http://schemas.microsoft.com/office/drawing/2014/main" id="{E38206EE-D6AF-4C35-BEEB-1FBCA6CE7041}"/>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Presenters</a:t>
            </a:r>
          </a:p>
        </p:txBody>
      </p:sp>
      <p:sp>
        <p:nvSpPr>
          <p:cNvPr id="18" name="Picture Placeholder 17">
            <a:extLst>
              <a:ext uri="{FF2B5EF4-FFF2-40B4-BE49-F238E27FC236}">
                <a16:creationId xmlns:a16="http://schemas.microsoft.com/office/drawing/2014/main" id="{23E9BC6B-1B4A-1AB3-5A4F-16BC16A53F37}"/>
              </a:ext>
            </a:extLst>
          </p:cNvPr>
          <p:cNvSpPr>
            <a:spLocks noGrp="1"/>
          </p:cNvSpPr>
          <p:nvPr>
            <p:ph type="pic" sz="quarter" idx="17"/>
          </p:nvPr>
        </p:nvSpPr>
        <p:spPr>
          <a:xfrm>
            <a:off x="737713" y="1806699"/>
            <a:ext cx="2382835" cy="2382835"/>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21" name="Text Placeholder 50">
            <a:extLst>
              <a:ext uri="{FF2B5EF4-FFF2-40B4-BE49-F238E27FC236}">
                <a16:creationId xmlns:a16="http://schemas.microsoft.com/office/drawing/2014/main" id="{85AEFD26-ADB1-FF1B-76A1-D47E056D4020}"/>
              </a:ext>
            </a:extLst>
          </p:cNvPr>
          <p:cNvSpPr>
            <a:spLocks noGrp="1"/>
          </p:cNvSpPr>
          <p:nvPr>
            <p:ph type="body" sz="quarter" idx="18" hasCustomPrompt="1"/>
          </p:nvPr>
        </p:nvSpPr>
        <p:spPr>
          <a:xfrm>
            <a:off x="4943475" y="5062107"/>
            <a:ext cx="2305051" cy="891432"/>
          </a:xfrm>
          <a:prstGeom prst="rect">
            <a:avLst/>
          </a:prstGeom>
        </p:spPr>
        <p:txBody>
          <a:bodyPr>
            <a:normAutofit/>
          </a:bodyPr>
          <a:lstStyle>
            <a:lvl1pPr marL="0" indent="0" algn="ctr">
              <a:lnSpc>
                <a:spcPct val="100000"/>
              </a:lnSpc>
              <a:buNone/>
              <a:defRPr lang="en-US" sz="1800" b="0" i="0" kern="1200" spc="130" baseline="0" dirty="0">
                <a:solidFill>
                  <a:schemeClr val="bg1"/>
                </a:solidFill>
                <a:latin typeface="Karla Medium"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5" name="Text Placeholder 50">
            <a:extLst>
              <a:ext uri="{FF2B5EF4-FFF2-40B4-BE49-F238E27FC236}">
                <a16:creationId xmlns:a16="http://schemas.microsoft.com/office/drawing/2014/main" id="{AAB15D45-3B63-2ACB-B9F4-E05ED450700C}"/>
              </a:ext>
            </a:extLst>
          </p:cNvPr>
          <p:cNvSpPr>
            <a:spLocks noGrp="1"/>
          </p:cNvSpPr>
          <p:nvPr>
            <p:ph type="body" sz="quarter" idx="19" hasCustomPrompt="1"/>
          </p:nvPr>
        </p:nvSpPr>
        <p:spPr>
          <a:xfrm>
            <a:off x="4943475" y="4622262"/>
            <a:ext cx="2305051" cy="425915"/>
          </a:xfrm>
          <a:prstGeom prst="rect">
            <a:avLst/>
          </a:prstGeom>
        </p:spPr>
        <p:txBody>
          <a:bodyPr>
            <a:normAutofit/>
          </a:bodyPr>
          <a:lstStyle>
            <a:lvl1pPr marL="0" indent="0" algn="ctr">
              <a:lnSpc>
                <a:spcPct val="100000"/>
              </a:lnSpc>
              <a:buNone/>
              <a:defRPr lang="en-US" sz="1800" b="1" kern="1200" spc="200" baseline="0" dirty="0">
                <a:solidFill>
                  <a:schemeClr val="bg1"/>
                </a:solidFill>
                <a:latin typeface="Karla Medium"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FIRST LAST</a:t>
            </a:r>
          </a:p>
        </p:txBody>
      </p:sp>
      <p:sp>
        <p:nvSpPr>
          <p:cNvPr id="26" name="Picture Placeholder 25">
            <a:extLst>
              <a:ext uri="{FF2B5EF4-FFF2-40B4-BE49-F238E27FC236}">
                <a16:creationId xmlns:a16="http://schemas.microsoft.com/office/drawing/2014/main" id="{4ED9815D-31CB-D0FB-3D46-F45F9D933F0D}"/>
              </a:ext>
            </a:extLst>
          </p:cNvPr>
          <p:cNvSpPr>
            <a:spLocks noGrp="1"/>
          </p:cNvSpPr>
          <p:nvPr>
            <p:ph type="pic" sz="quarter" idx="20"/>
          </p:nvPr>
        </p:nvSpPr>
        <p:spPr>
          <a:xfrm>
            <a:off x="4904583" y="1806699"/>
            <a:ext cx="2382835" cy="2382835"/>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27" name="Text Placeholder 50">
            <a:extLst>
              <a:ext uri="{FF2B5EF4-FFF2-40B4-BE49-F238E27FC236}">
                <a16:creationId xmlns:a16="http://schemas.microsoft.com/office/drawing/2014/main" id="{015BD74C-A1AD-4CE7-B76E-FDD38F19B41F}"/>
              </a:ext>
            </a:extLst>
          </p:cNvPr>
          <p:cNvSpPr>
            <a:spLocks noGrp="1"/>
          </p:cNvSpPr>
          <p:nvPr>
            <p:ph type="body" sz="quarter" idx="21" hasCustomPrompt="1"/>
          </p:nvPr>
        </p:nvSpPr>
        <p:spPr>
          <a:xfrm>
            <a:off x="9117031" y="5052168"/>
            <a:ext cx="2305051" cy="891432"/>
          </a:xfrm>
          <a:prstGeom prst="rect">
            <a:avLst/>
          </a:prstGeom>
        </p:spPr>
        <p:txBody>
          <a:bodyPr>
            <a:normAutofit/>
          </a:bodyPr>
          <a:lstStyle>
            <a:lvl1pPr marL="0" indent="0" algn="ctr">
              <a:lnSpc>
                <a:spcPct val="100000"/>
              </a:lnSpc>
              <a:buNone/>
              <a:defRPr lang="en-US" sz="1800" b="0" i="0" kern="1200" spc="130" baseline="0" dirty="0">
                <a:solidFill>
                  <a:schemeClr val="bg1"/>
                </a:solidFill>
                <a:latin typeface="Karla Medium"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8" name="Text Placeholder 50">
            <a:extLst>
              <a:ext uri="{FF2B5EF4-FFF2-40B4-BE49-F238E27FC236}">
                <a16:creationId xmlns:a16="http://schemas.microsoft.com/office/drawing/2014/main" id="{25F8C1B5-058C-2B2A-A604-6B798ED89BA0}"/>
              </a:ext>
            </a:extLst>
          </p:cNvPr>
          <p:cNvSpPr>
            <a:spLocks noGrp="1"/>
          </p:cNvSpPr>
          <p:nvPr>
            <p:ph type="body" sz="quarter" idx="22" hasCustomPrompt="1"/>
          </p:nvPr>
        </p:nvSpPr>
        <p:spPr>
          <a:xfrm>
            <a:off x="9117031" y="4612323"/>
            <a:ext cx="2305051" cy="425915"/>
          </a:xfrm>
          <a:prstGeom prst="rect">
            <a:avLst/>
          </a:prstGeom>
        </p:spPr>
        <p:txBody>
          <a:bodyPr>
            <a:normAutofit/>
          </a:bodyPr>
          <a:lstStyle>
            <a:lvl1pPr marL="0" indent="0" algn="ctr">
              <a:lnSpc>
                <a:spcPct val="100000"/>
              </a:lnSpc>
              <a:buNone/>
              <a:defRPr lang="en-US" sz="1800" b="1" kern="1200" spc="200" baseline="0" dirty="0">
                <a:solidFill>
                  <a:schemeClr val="bg1"/>
                </a:solidFill>
                <a:latin typeface="Karla Medium"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FIRST LAST</a:t>
            </a:r>
          </a:p>
        </p:txBody>
      </p:sp>
      <p:sp>
        <p:nvSpPr>
          <p:cNvPr id="29" name="Picture Placeholder 28">
            <a:extLst>
              <a:ext uri="{FF2B5EF4-FFF2-40B4-BE49-F238E27FC236}">
                <a16:creationId xmlns:a16="http://schemas.microsoft.com/office/drawing/2014/main" id="{F1FAF752-0D9F-6FA3-0562-F26454DFAA76}"/>
              </a:ext>
            </a:extLst>
          </p:cNvPr>
          <p:cNvSpPr>
            <a:spLocks noGrp="1"/>
          </p:cNvSpPr>
          <p:nvPr>
            <p:ph type="pic" sz="quarter" idx="23"/>
          </p:nvPr>
        </p:nvSpPr>
        <p:spPr>
          <a:xfrm>
            <a:off x="9078139" y="1806699"/>
            <a:ext cx="2382835" cy="2382835"/>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30" name="Oval 29">
            <a:extLst>
              <a:ext uri="{FF2B5EF4-FFF2-40B4-BE49-F238E27FC236}">
                <a16:creationId xmlns:a16="http://schemas.microsoft.com/office/drawing/2014/main" id="{41BA9F62-24F1-3038-BA3E-2D0E2CCB1597}"/>
              </a:ext>
            </a:extLst>
          </p:cNvPr>
          <p:cNvSpPr/>
          <p:nvPr userDrawn="1"/>
        </p:nvSpPr>
        <p:spPr>
          <a:xfrm>
            <a:off x="10758532" y="161452"/>
            <a:ext cx="228600" cy="228600"/>
          </a:xfrm>
          <a:prstGeom prst="ellipse">
            <a:avLst/>
          </a:prstGeom>
          <a:solidFill>
            <a:srgbClr val="6B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4">
            <a:extLst>
              <a:ext uri="{FF2B5EF4-FFF2-40B4-BE49-F238E27FC236}">
                <a16:creationId xmlns:a16="http://schemas.microsoft.com/office/drawing/2014/main" id="{BD66E9FC-4C39-4EB9-BC53-EBF03B47038A}"/>
              </a:ext>
            </a:extLst>
          </p:cNvPr>
          <p:cNvSpPr txBox="1">
            <a:spLocks/>
          </p:cNvSpPr>
          <p:nvPr userDrawn="1"/>
        </p:nvSpPr>
        <p:spPr>
          <a:xfrm>
            <a:off x="8001000" y="130533"/>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 CCS Fundraising</a:t>
            </a:r>
          </a:p>
        </p:txBody>
      </p:sp>
      <p:sp>
        <p:nvSpPr>
          <p:cNvPr id="31" name="TextBox 30">
            <a:extLst>
              <a:ext uri="{FF2B5EF4-FFF2-40B4-BE49-F238E27FC236}">
                <a16:creationId xmlns:a16="http://schemas.microsoft.com/office/drawing/2014/main" id="{54C22583-F41D-7300-30D6-3F23A494C562}"/>
              </a:ext>
            </a:extLst>
          </p:cNvPr>
          <p:cNvSpPr txBox="1"/>
          <p:nvPr userDrawn="1"/>
        </p:nvSpPr>
        <p:spPr>
          <a:xfrm>
            <a:off x="10695803" y="154370"/>
            <a:ext cx="354057" cy="230832"/>
          </a:xfrm>
          <a:prstGeom prst="rect">
            <a:avLst/>
          </a:prstGeom>
          <a:noFill/>
        </p:spPr>
        <p:txBody>
          <a:bodyPr wrap="square">
            <a:spAutoFit/>
          </a:bodyPr>
          <a:lstStyle/>
          <a:p>
            <a:pPr algn="ctr"/>
            <a:fld id="{8E381EA4-30F6-5746-B7DA-FA19DED5241A}" type="slidenum">
              <a:rPr lang="en-US" sz="900" b="0" i="0" smtClean="0">
                <a:solidFill>
                  <a:schemeClr val="bg1"/>
                </a:solidFill>
                <a:latin typeface="Karla Medium" panose="020B0004030503030003" pitchFamily="34" charset="77"/>
              </a:rPr>
              <a:pPr algn="ctr"/>
              <a:t>‹#›</a:t>
            </a:fld>
            <a:endParaRPr lang="en-US" sz="900"/>
          </a:p>
        </p:txBody>
      </p:sp>
    </p:spTree>
    <p:extLst>
      <p:ext uri="{BB962C8B-B14F-4D97-AF65-F5344CB8AC3E}">
        <p14:creationId xmlns:p14="http://schemas.microsoft.com/office/powerpoint/2010/main" val="1213276531"/>
      </p:ext>
    </p:extLst>
  </p:cSld>
  <p:clrMapOvr>
    <a:masterClrMapping/>
  </p:clrMapOvr>
  <p:extLst>
    <p:ext uri="{DCECCB84-F9BA-43D5-87BE-67443E8EF086}">
      <p15:sldGuideLst xmlns:p15="http://schemas.microsoft.com/office/powerpoint/2012/main">
        <p15:guide id="1" pos="2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Presenters 1">
    <p:spTree>
      <p:nvGrpSpPr>
        <p:cNvPr id="1" name=""/>
        <p:cNvGrpSpPr/>
        <p:nvPr/>
      </p:nvGrpSpPr>
      <p:grpSpPr>
        <a:xfrm>
          <a:off x="0" y="0"/>
          <a:ext cx="0" cy="0"/>
          <a:chOff x="0" y="0"/>
          <a:chExt cx="0" cy="0"/>
        </a:xfrm>
      </p:grpSpPr>
      <p:sp>
        <p:nvSpPr>
          <p:cNvPr id="24" name="Text Placeholder 3">
            <a:extLst>
              <a:ext uri="{FF2B5EF4-FFF2-40B4-BE49-F238E27FC236}">
                <a16:creationId xmlns:a16="http://schemas.microsoft.com/office/drawing/2014/main" id="{E38206EE-D6AF-4C35-BEEB-1FBCA6CE7041}"/>
              </a:ext>
            </a:extLst>
          </p:cNvPr>
          <p:cNvSpPr>
            <a:spLocks noGrp="1"/>
          </p:cNvSpPr>
          <p:nvPr>
            <p:ph type="body" sz="quarter" idx="16" hasCustomPrompt="1"/>
          </p:nvPr>
        </p:nvSpPr>
        <p:spPr>
          <a:xfrm>
            <a:off x="5123542" y="457200"/>
            <a:ext cx="6382657"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Presenters</a:t>
            </a:r>
          </a:p>
        </p:txBody>
      </p:sp>
      <p:sp>
        <p:nvSpPr>
          <p:cNvPr id="18" name="Picture Placeholder 17">
            <a:extLst>
              <a:ext uri="{FF2B5EF4-FFF2-40B4-BE49-F238E27FC236}">
                <a16:creationId xmlns:a16="http://schemas.microsoft.com/office/drawing/2014/main" id="{23E9BC6B-1B4A-1AB3-5A4F-16BC16A53F37}"/>
              </a:ext>
            </a:extLst>
          </p:cNvPr>
          <p:cNvSpPr>
            <a:spLocks noGrp="1"/>
          </p:cNvSpPr>
          <p:nvPr>
            <p:ph type="pic" sz="quarter" idx="17"/>
          </p:nvPr>
        </p:nvSpPr>
        <p:spPr>
          <a:xfrm>
            <a:off x="5400295" y="3429000"/>
            <a:ext cx="1484399" cy="1484399"/>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26" name="Picture Placeholder 25">
            <a:extLst>
              <a:ext uri="{FF2B5EF4-FFF2-40B4-BE49-F238E27FC236}">
                <a16:creationId xmlns:a16="http://schemas.microsoft.com/office/drawing/2014/main" id="{4ED9815D-31CB-D0FB-3D46-F45F9D933F0D}"/>
              </a:ext>
            </a:extLst>
          </p:cNvPr>
          <p:cNvSpPr>
            <a:spLocks noGrp="1"/>
          </p:cNvSpPr>
          <p:nvPr>
            <p:ph type="pic" sz="quarter" idx="20"/>
          </p:nvPr>
        </p:nvSpPr>
        <p:spPr>
          <a:xfrm>
            <a:off x="7731561" y="3429000"/>
            <a:ext cx="1484399" cy="1484399"/>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27" name="Text Placeholder 50">
            <a:extLst>
              <a:ext uri="{FF2B5EF4-FFF2-40B4-BE49-F238E27FC236}">
                <a16:creationId xmlns:a16="http://schemas.microsoft.com/office/drawing/2014/main" id="{015BD74C-A1AD-4CE7-B76E-FDD38F19B41F}"/>
              </a:ext>
            </a:extLst>
          </p:cNvPr>
          <p:cNvSpPr>
            <a:spLocks noGrp="1"/>
          </p:cNvSpPr>
          <p:nvPr>
            <p:ph type="body" sz="quarter" idx="21" hasCustomPrompt="1"/>
          </p:nvPr>
        </p:nvSpPr>
        <p:spPr>
          <a:xfrm>
            <a:off x="9848578" y="5633018"/>
            <a:ext cx="1932717" cy="891432"/>
          </a:xfrm>
          <a:prstGeom prst="rect">
            <a:avLst/>
          </a:prstGeom>
        </p:spPr>
        <p:txBody>
          <a:bodyPr>
            <a:normAutofit/>
          </a:bodyPr>
          <a:lstStyle>
            <a:lvl1pPr marL="0" indent="0" algn="ctr">
              <a:lnSpc>
                <a:spcPct val="100000"/>
              </a:lnSpc>
              <a:buNone/>
              <a:defRPr sz="1800" b="0" i="0" spc="200" baseline="0">
                <a:solidFill>
                  <a:schemeClr val="bg1">
                    <a:lumMod val="50000"/>
                  </a:schemeClr>
                </a:solidFill>
                <a:latin typeface="Karla Light"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a:p>
            <a:pPr lvl="0"/>
            <a:r>
              <a:rPr lang="en-US"/>
              <a:t>Organization</a:t>
            </a:r>
          </a:p>
        </p:txBody>
      </p:sp>
      <p:sp>
        <p:nvSpPr>
          <p:cNvPr id="28" name="Text Placeholder 50">
            <a:extLst>
              <a:ext uri="{FF2B5EF4-FFF2-40B4-BE49-F238E27FC236}">
                <a16:creationId xmlns:a16="http://schemas.microsoft.com/office/drawing/2014/main" id="{25F8C1B5-058C-2B2A-A604-6B798ED89BA0}"/>
              </a:ext>
            </a:extLst>
          </p:cNvPr>
          <p:cNvSpPr>
            <a:spLocks noGrp="1"/>
          </p:cNvSpPr>
          <p:nvPr>
            <p:ph type="body" sz="quarter" idx="22" hasCustomPrompt="1"/>
          </p:nvPr>
        </p:nvSpPr>
        <p:spPr>
          <a:xfrm>
            <a:off x="9848578" y="5193173"/>
            <a:ext cx="1932717"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9" name="Picture Placeholder 28">
            <a:extLst>
              <a:ext uri="{FF2B5EF4-FFF2-40B4-BE49-F238E27FC236}">
                <a16:creationId xmlns:a16="http://schemas.microsoft.com/office/drawing/2014/main" id="{F1FAF752-0D9F-6FA3-0562-F26454DFAA76}"/>
              </a:ext>
            </a:extLst>
          </p:cNvPr>
          <p:cNvSpPr>
            <a:spLocks noGrp="1"/>
          </p:cNvSpPr>
          <p:nvPr>
            <p:ph type="pic" sz="quarter" idx="23"/>
          </p:nvPr>
        </p:nvSpPr>
        <p:spPr>
          <a:xfrm>
            <a:off x="10072737" y="3429000"/>
            <a:ext cx="1484399" cy="1484399"/>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30" name="Oval 29">
            <a:extLst>
              <a:ext uri="{FF2B5EF4-FFF2-40B4-BE49-F238E27FC236}">
                <a16:creationId xmlns:a16="http://schemas.microsoft.com/office/drawing/2014/main" id="{41BA9F62-24F1-3038-BA3E-2D0E2CCB1597}"/>
              </a:ext>
            </a:extLst>
          </p:cNvPr>
          <p:cNvSpPr/>
          <p:nvPr userDrawn="1"/>
        </p:nvSpPr>
        <p:spPr>
          <a:xfrm>
            <a:off x="10758532" y="161452"/>
            <a:ext cx="228600" cy="228600"/>
          </a:xfrm>
          <a:prstGeom prst="ellipse">
            <a:avLst/>
          </a:prstGeom>
          <a:solidFill>
            <a:srgbClr val="6B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4">
            <a:extLst>
              <a:ext uri="{FF2B5EF4-FFF2-40B4-BE49-F238E27FC236}">
                <a16:creationId xmlns:a16="http://schemas.microsoft.com/office/drawing/2014/main" id="{BD66E9FC-4C39-4EB9-BC53-EBF03B47038A}"/>
              </a:ext>
            </a:extLst>
          </p:cNvPr>
          <p:cNvSpPr txBox="1">
            <a:spLocks/>
          </p:cNvSpPr>
          <p:nvPr userDrawn="1"/>
        </p:nvSpPr>
        <p:spPr>
          <a:xfrm>
            <a:off x="8001000" y="130533"/>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31" name="TextBox 30">
            <a:extLst>
              <a:ext uri="{FF2B5EF4-FFF2-40B4-BE49-F238E27FC236}">
                <a16:creationId xmlns:a16="http://schemas.microsoft.com/office/drawing/2014/main" id="{54C22583-F41D-7300-30D6-3F23A494C562}"/>
              </a:ext>
            </a:extLst>
          </p:cNvPr>
          <p:cNvSpPr txBox="1"/>
          <p:nvPr userDrawn="1"/>
        </p:nvSpPr>
        <p:spPr>
          <a:xfrm>
            <a:off x="10695803" y="154370"/>
            <a:ext cx="354057" cy="230832"/>
          </a:xfrm>
          <a:prstGeom prst="rect">
            <a:avLst/>
          </a:prstGeom>
          <a:noFill/>
        </p:spPr>
        <p:txBody>
          <a:bodyPr wrap="square">
            <a:spAutoFit/>
          </a:bodyPr>
          <a:lstStyle/>
          <a:p>
            <a:pPr algn="ctr"/>
            <a:fld id="{8E381EA4-30F6-5746-B7DA-FA19DED5241A}" type="slidenum">
              <a:rPr lang="en-US" sz="900" b="0" i="0" smtClean="0">
                <a:solidFill>
                  <a:schemeClr val="bg1"/>
                </a:solidFill>
                <a:latin typeface="Karla Medium" panose="020B0004030503030003" pitchFamily="34" charset="77"/>
              </a:rPr>
              <a:pPr algn="ctr"/>
              <a:t>‹#›</a:t>
            </a:fld>
            <a:endParaRPr lang="en-US" sz="900"/>
          </a:p>
        </p:txBody>
      </p:sp>
      <p:sp>
        <p:nvSpPr>
          <p:cNvPr id="15" name="Text Placeholder 50">
            <a:extLst>
              <a:ext uri="{FF2B5EF4-FFF2-40B4-BE49-F238E27FC236}">
                <a16:creationId xmlns:a16="http://schemas.microsoft.com/office/drawing/2014/main" id="{A3010C7D-E847-3B85-3640-2864FE89AC9D}"/>
              </a:ext>
            </a:extLst>
          </p:cNvPr>
          <p:cNvSpPr>
            <a:spLocks noGrp="1"/>
          </p:cNvSpPr>
          <p:nvPr>
            <p:ph type="body" sz="quarter" idx="24" hasCustomPrompt="1"/>
          </p:nvPr>
        </p:nvSpPr>
        <p:spPr>
          <a:xfrm>
            <a:off x="7511778" y="5633018"/>
            <a:ext cx="1932717" cy="891432"/>
          </a:xfrm>
          <a:prstGeom prst="rect">
            <a:avLst/>
          </a:prstGeom>
        </p:spPr>
        <p:txBody>
          <a:bodyPr>
            <a:normAutofit/>
          </a:bodyPr>
          <a:lstStyle>
            <a:lvl1pPr marL="0" indent="0" algn="ctr">
              <a:lnSpc>
                <a:spcPct val="100000"/>
              </a:lnSpc>
              <a:buNone/>
              <a:defRPr sz="1800" b="0" i="0" spc="200" baseline="0">
                <a:solidFill>
                  <a:schemeClr val="bg1">
                    <a:lumMod val="50000"/>
                  </a:schemeClr>
                </a:solidFill>
                <a:latin typeface="Karla Light"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a:p>
            <a:pPr lvl="0"/>
            <a:r>
              <a:rPr lang="en-US"/>
              <a:t>Organization</a:t>
            </a:r>
          </a:p>
        </p:txBody>
      </p:sp>
      <p:sp>
        <p:nvSpPr>
          <p:cNvPr id="16" name="Text Placeholder 50">
            <a:extLst>
              <a:ext uri="{FF2B5EF4-FFF2-40B4-BE49-F238E27FC236}">
                <a16:creationId xmlns:a16="http://schemas.microsoft.com/office/drawing/2014/main" id="{64D9F5F7-3DDC-B83C-8451-B1CFE0DE6745}"/>
              </a:ext>
            </a:extLst>
          </p:cNvPr>
          <p:cNvSpPr>
            <a:spLocks noGrp="1"/>
          </p:cNvSpPr>
          <p:nvPr>
            <p:ph type="body" sz="quarter" idx="25" hasCustomPrompt="1"/>
          </p:nvPr>
        </p:nvSpPr>
        <p:spPr>
          <a:xfrm>
            <a:off x="7511778" y="5193173"/>
            <a:ext cx="1932717"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19" name="Text Placeholder 50">
            <a:extLst>
              <a:ext uri="{FF2B5EF4-FFF2-40B4-BE49-F238E27FC236}">
                <a16:creationId xmlns:a16="http://schemas.microsoft.com/office/drawing/2014/main" id="{E69F6814-E079-DC37-8A1E-E2FF4CEA30CD}"/>
              </a:ext>
            </a:extLst>
          </p:cNvPr>
          <p:cNvSpPr>
            <a:spLocks noGrp="1"/>
          </p:cNvSpPr>
          <p:nvPr>
            <p:ph type="body" sz="quarter" idx="26" hasCustomPrompt="1"/>
          </p:nvPr>
        </p:nvSpPr>
        <p:spPr>
          <a:xfrm>
            <a:off x="5174978" y="5633018"/>
            <a:ext cx="1932717" cy="891432"/>
          </a:xfrm>
          <a:prstGeom prst="rect">
            <a:avLst/>
          </a:prstGeom>
        </p:spPr>
        <p:txBody>
          <a:bodyPr>
            <a:normAutofit/>
          </a:bodyPr>
          <a:lstStyle>
            <a:lvl1pPr marL="0" indent="0" algn="ctr">
              <a:lnSpc>
                <a:spcPct val="100000"/>
              </a:lnSpc>
              <a:buNone/>
              <a:defRPr sz="1800" b="0" i="0" spc="200" baseline="0">
                <a:solidFill>
                  <a:schemeClr val="bg1">
                    <a:lumMod val="50000"/>
                  </a:schemeClr>
                </a:solidFill>
                <a:latin typeface="Karla Light"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a:p>
            <a:pPr lvl="0"/>
            <a:r>
              <a:rPr lang="en-US"/>
              <a:t>Organization</a:t>
            </a:r>
          </a:p>
        </p:txBody>
      </p:sp>
      <p:sp>
        <p:nvSpPr>
          <p:cNvPr id="22" name="Text Placeholder 50">
            <a:extLst>
              <a:ext uri="{FF2B5EF4-FFF2-40B4-BE49-F238E27FC236}">
                <a16:creationId xmlns:a16="http://schemas.microsoft.com/office/drawing/2014/main" id="{E4C557B7-8869-B96B-676F-38E96CFBFE2F}"/>
              </a:ext>
            </a:extLst>
          </p:cNvPr>
          <p:cNvSpPr>
            <a:spLocks noGrp="1"/>
          </p:cNvSpPr>
          <p:nvPr>
            <p:ph type="body" sz="quarter" idx="27" hasCustomPrompt="1"/>
          </p:nvPr>
        </p:nvSpPr>
        <p:spPr>
          <a:xfrm>
            <a:off x="5174978" y="5193173"/>
            <a:ext cx="1932717"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3" name="Picture Placeholder 2">
            <a:extLst>
              <a:ext uri="{FF2B5EF4-FFF2-40B4-BE49-F238E27FC236}">
                <a16:creationId xmlns:a16="http://schemas.microsoft.com/office/drawing/2014/main" id="{76427CC4-A95B-97C5-A4AB-47225FCECAF9}"/>
              </a:ext>
            </a:extLst>
          </p:cNvPr>
          <p:cNvSpPr>
            <a:spLocks noGrp="1"/>
          </p:cNvSpPr>
          <p:nvPr>
            <p:ph type="pic" sz="quarter" idx="28"/>
          </p:nvPr>
        </p:nvSpPr>
        <p:spPr>
          <a:xfrm>
            <a:off x="685801" y="-17586"/>
            <a:ext cx="3980904" cy="6875585"/>
          </a:xfrm>
          <a:prstGeom prst="rect">
            <a:avLst/>
          </a:prstGeom>
        </p:spPr>
        <p:txBody>
          <a:bodyPr/>
          <a:lstStyle/>
          <a:p>
            <a:endParaRPr lang="en-US"/>
          </a:p>
        </p:txBody>
      </p:sp>
    </p:spTree>
    <p:extLst>
      <p:ext uri="{BB962C8B-B14F-4D97-AF65-F5344CB8AC3E}">
        <p14:creationId xmlns:p14="http://schemas.microsoft.com/office/powerpoint/2010/main" val="3562713846"/>
      </p:ext>
    </p:extLst>
  </p:cSld>
  <p:clrMapOvr>
    <a:masterClrMapping/>
  </p:clrMapOvr>
  <p:extLst>
    <p:ext uri="{DCECCB84-F9BA-43D5-87BE-67443E8EF086}">
      <p15:sldGuideLst xmlns:p15="http://schemas.microsoft.com/office/powerpoint/2012/main">
        <p15:guide id="1" pos="2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Presenters 1">
    <p:spTree>
      <p:nvGrpSpPr>
        <p:cNvPr id="1" name=""/>
        <p:cNvGrpSpPr/>
        <p:nvPr/>
      </p:nvGrpSpPr>
      <p:grpSpPr>
        <a:xfrm>
          <a:off x="0" y="0"/>
          <a:ext cx="0" cy="0"/>
          <a:chOff x="0" y="0"/>
          <a:chExt cx="0" cy="0"/>
        </a:xfrm>
      </p:grpSpPr>
      <p:sp>
        <p:nvSpPr>
          <p:cNvPr id="24" name="Text Placeholder 3">
            <a:extLst>
              <a:ext uri="{FF2B5EF4-FFF2-40B4-BE49-F238E27FC236}">
                <a16:creationId xmlns:a16="http://schemas.microsoft.com/office/drawing/2014/main" id="{E38206EE-D6AF-4C35-BEEB-1FBCA6CE7041}"/>
              </a:ext>
            </a:extLst>
          </p:cNvPr>
          <p:cNvSpPr>
            <a:spLocks noGrp="1"/>
          </p:cNvSpPr>
          <p:nvPr>
            <p:ph type="body" sz="quarter" idx="16" hasCustomPrompt="1"/>
          </p:nvPr>
        </p:nvSpPr>
        <p:spPr>
          <a:xfrm>
            <a:off x="459670" y="462837"/>
            <a:ext cx="6382657"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Presenters</a:t>
            </a:r>
          </a:p>
        </p:txBody>
      </p:sp>
      <p:sp>
        <p:nvSpPr>
          <p:cNvPr id="18" name="Picture Placeholder 17">
            <a:extLst>
              <a:ext uri="{FF2B5EF4-FFF2-40B4-BE49-F238E27FC236}">
                <a16:creationId xmlns:a16="http://schemas.microsoft.com/office/drawing/2014/main" id="{23E9BC6B-1B4A-1AB3-5A4F-16BC16A53F37}"/>
              </a:ext>
            </a:extLst>
          </p:cNvPr>
          <p:cNvSpPr>
            <a:spLocks noGrp="1"/>
          </p:cNvSpPr>
          <p:nvPr>
            <p:ph type="pic" sz="quarter" idx="17"/>
          </p:nvPr>
        </p:nvSpPr>
        <p:spPr>
          <a:xfrm>
            <a:off x="685486" y="1979107"/>
            <a:ext cx="1484399" cy="1484399"/>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26" name="Picture Placeholder 25">
            <a:extLst>
              <a:ext uri="{FF2B5EF4-FFF2-40B4-BE49-F238E27FC236}">
                <a16:creationId xmlns:a16="http://schemas.microsoft.com/office/drawing/2014/main" id="{4ED9815D-31CB-D0FB-3D46-F45F9D933F0D}"/>
              </a:ext>
            </a:extLst>
          </p:cNvPr>
          <p:cNvSpPr>
            <a:spLocks noGrp="1"/>
          </p:cNvSpPr>
          <p:nvPr>
            <p:ph type="pic" sz="quarter" idx="20"/>
          </p:nvPr>
        </p:nvSpPr>
        <p:spPr>
          <a:xfrm>
            <a:off x="3016752" y="1979107"/>
            <a:ext cx="1484399" cy="1484399"/>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27" name="Text Placeholder 50">
            <a:extLst>
              <a:ext uri="{FF2B5EF4-FFF2-40B4-BE49-F238E27FC236}">
                <a16:creationId xmlns:a16="http://schemas.microsoft.com/office/drawing/2014/main" id="{015BD74C-A1AD-4CE7-B76E-FDD38F19B41F}"/>
              </a:ext>
            </a:extLst>
          </p:cNvPr>
          <p:cNvSpPr>
            <a:spLocks noGrp="1"/>
          </p:cNvSpPr>
          <p:nvPr>
            <p:ph type="body" sz="quarter" idx="21" hasCustomPrompt="1"/>
          </p:nvPr>
        </p:nvSpPr>
        <p:spPr>
          <a:xfrm>
            <a:off x="5133769" y="4183125"/>
            <a:ext cx="1932717"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8" name="Text Placeholder 50">
            <a:extLst>
              <a:ext uri="{FF2B5EF4-FFF2-40B4-BE49-F238E27FC236}">
                <a16:creationId xmlns:a16="http://schemas.microsoft.com/office/drawing/2014/main" id="{25F8C1B5-058C-2B2A-A604-6B798ED89BA0}"/>
              </a:ext>
            </a:extLst>
          </p:cNvPr>
          <p:cNvSpPr>
            <a:spLocks noGrp="1"/>
          </p:cNvSpPr>
          <p:nvPr>
            <p:ph type="body" sz="quarter" idx="22" hasCustomPrompt="1"/>
          </p:nvPr>
        </p:nvSpPr>
        <p:spPr>
          <a:xfrm>
            <a:off x="5133769" y="3743280"/>
            <a:ext cx="1932717"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9" name="Picture Placeholder 28">
            <a:extLst>
              <a:ext uri="{FF2B5EF4-FFF2-40B4-BE49-F238E27FC236}">
                <a16:creationId xmlns:a16="http://schemas.microsoft.com/office/drawing/2014/main" id="{F1FAF752-0D9F-6FA3-0562-F26454DFAA76}"/>
              </a:ext>
            </a:extLst>
          </p:cNvPr>
          <p:cNvSpPr>
            <a:spLocks noGrp="1"/>
          </p:cNvSpPr>
          <p:nvPr>
            <p:ph type="pic" sz="quarter" idx="23"/>
          </p:nvPr>
        </p:nvSpPr>
        <p:spPr>
          <a:xfrm>
            <a:off x="5357928" y="1979107"/>
            <a:ext cx="1484399" cy="1484399"/>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30" name="Oval 29">
            <a:extLst>
              <a:ext uri="{FF2B5EF4-FFF2-40B4-BE49-F238E27FC236}">
                <a16:creationId xmlns:a16="http://schemas.microsoft.com/office/drawing/2014/main" id="{41BA9F62-24F1-3038-BA3E-2D0E2CCB1597}"/>
              </a:ext>
            </a:extLst>
          </p:cNvPr>
          <p:cNvSpPr/>
          <p:nvPr userDrawn="1"/>
        </p:nvSpPr>
        <p:spPr>
          <a:xfrm>
            <a:off x="10758532" y="161452"/>
            <a:ext cx="228600" cy="228600"/>
          </a:xfrm>
          <a:prstGeom prst="ellipse">
            <a:avLst/>
          </a:prstGeom>
          <a:solidFill>
            <a:srgbClr val="6B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4">
            <a:extLst>
              <a:ext uri="{FF2B5EF4-FFF2-40B4-BE49-F238E27FC236}">
                <a16:creationId xmlns:a16="http://schemas.microsoft.com/office/drawing/2014/main" id="{BD66E9FC-4C39-4EB9-BC53-EBF03B47038A}"/>
              </a:ext>
            </a:extLst>
          </p:cNvPr>
          <p:cNvSpPr txBox="1">
            <a:spLocks/>
          </p:cNvSpPr>
          <p:nvPr userDrawn="1"/>
        </p:nvSpPr>
        <p:spPr>
          <a:xfrm>
            <a:off x="8001000" y="130533"/>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31" name="TextBox 30">
            <a:extLst>
              <a:ext uri="{FF2B5EF4-FFF2-40B4-BE49-F238E27FC236}">
                <a16:creationId xmlns:a16="http://schemas.microsoft.com/office/drawing/2014/main" id="{54C22583-F41D-7300-30D6-3F23A494C562}"/>
              </a:ext>
            </a:extLst>
          </p:cNvPr>
          <p:cNvSpPr txBox="1"/>
          <p:nvPr userDrawn="1"/>
        </p:nvSpPr>
        <p:spPr>
          <a:xfrm>
            <a:off x="10695803" y="154370"/>
            <a:ext cx="354057" cy="230832"/>
          </a:xfrm>
          <a:prstGeom prst="rect">
            <a:avLst/>
          </a:prstGeom>
          <a:noFill/>
        </p:spPr>
        <p:txBody>
          <a:bodyPr wrap="square">
            <a:spAutoFit/>
          </a:bodyPr>
          <a:lstStyle/>
          <a:p>
            <a:pPr algn="ctr"/>
            <a:fld id="{8E381EA4-30F6-5746-B7DA-FA19DED5241A}" type="slidenum">
              <a:rPr lang="en-US" sz="900" b="0" i="0" smtClean="0">
                <a:solidFill>
                  <a:schemeClr val="bg1"/>
                </a:solidFill>
                <a:latin typeface="Karla Medium" panose="020B0004030503030003" pitchFamily="34" charset="77"/>
              </a:rPr>
              <a:pPr algn="ctr"/>
              <a:t>‹#›</a:t>
            </a:fld>
            <a:endParaRPr lang="en-US" sz="900"/>
          </a:p>
        </p:txBody>
      </p:sp>
      <p:sp>
        <p:nvSpPr>
          <p:cNvPr id="15" name="Text Placeholder 50">
            <a:extLst>
              <a:ext uri="{FF2B5EF4-FFF2-40B4-BE49-F238E27FC236}">
                <a16:creationId xmlns:a16="http://schemas.microsoft.com/office/drawing/2014/main" id="{A3010C7D-E847-3B85-3640-2864FE89AC9D}"/>
              </a:ext>
            </a:extLst>
          </p:cNvPr>
          <p:cNvSpPr>
            <a:spLocks noGrp="1"/>
          </p:cNvSpPr>
          <p:nvPr>
            <p:ph type="body" sz="quarter" idx="24" hasCustomPrompt="1"/>
          </p:nvPr>
        </p:nvSpPr>
        <p:spPr>
          <a:xfrm>
            <a:off x="2796969" y="4183125"/>
            <a:ext cx="1932717"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16" name="Text Placeholder 50">
            <a:extLst>
              <a:ext uri="{FF2B5EF4-FFF2-40B4-BE49-F238E27FC236}">
                <a16:creationId xmlns:a16="http://schemas.microsoft.com/office/drawing/2014/main" id="{64D9F5F7-3DDC-B83C-8451-B1CFE0DE6745}"/>
              </a:ext>
            </a:extLst>
          </p:cNvPr>
          <p:cNvSpPr>
            <a:spLocks noGrp="1"/>
          </p:cNvSpPr>
          <p:nvPr>
            <p:ph type="body" sz="quarter" idx="25" hasCustomPrompt="1"/>
          </p:nvPr>
        </p:nvSpPr>
        <p:spPr>
          <a:xfrm>
            <a:off x="2796969" y="3743280"/>
            <a:ext cx="1932717"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19" name="Text Placeholder 50">
            <a:extLst>
              <a:ext uri="{FF2B5EF4-FFF2-40B4-BE49-F238E27FC236}">
                <a16:creationId xmlns:a16="http://schemas.microsoft.com/office/drawing/2014/main" id="{E69F6814-E079-DC37-8A1E-E2FF4CEA30CD}"/>
              </a:ext>
            </a:extLst>
          </p:cNvPr>
          <p:cNvSpPr>
            <a:spLocks noGrp="1"/>
          </p:cNvSpPr>
          <p:nvPr>
            <p:ph type="body" sz="quarter" idx="26" hasCustomPrompt="1"/>
          </p:nvPr>
        </p:nvSpPr>
        <p:spPr>
          <a:xfrm>
            <a:off x="460169" y="4183125"/>
            <a:ext cx="1932717"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2" name="Text Placeholder 50">
            <a:extLst>
              <a:ext uri="{FF2B5EF4-FFF2-40B4-BE49-F238E27FC236}">
                <a16:creationId xmlns:a16="http://schemas.microsoft.com/office/drawing/2014/main" id="{E4C557B7-8869-B96B-676F-38E96CFBFE2F}"/>
              </a:ext>
            </a:extLst>
          </p:cNvPr>
          <p:cNvSpPr>
            <a:spLocks noGrp="1"/>
          </p:cNvSpPr>
          <p:nvPr>
            <p:ph type="body" sz="quarter" idx="27" hasCustomPrompt="1"/>
          </p:nvPr>
        </p:nvSpPr>
        <p:spPr>
          <a:xfrm>
            <a:off x="460169" y="3743280"/>
            <a:ext cx="1932717"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5" name="Picture Placeholder 24">
            <a:extLst>
              <a:ext uri="{FF2B5EF4-FFF2-40B4-BE49-F238E27FC236}">
                <a16:creationId xmlns:a16="http://schemas.microsoft.com/office/drawing/2014/main" id="{77A14BE5-AC9E-ED63-FF8C-6F39FC82A1B9}"/>
              </a:ext>
            </a:extLst>
          </p:cNvPr>
          <p:cNvSpPr>
            <a:spLocks noGrp="1"/>
          </p:cNvSpPr>
          <p:nvPr>
            <p:ph type="pic" sz="quarter" idx="28"/>
          </p:nvPr>
        </p:nvSpPr>
        <p:spPr>
          <a:xfrm>
            <a:off x="6148151" y="805595"/>
            <a:ext cx="6052406" cy="6052407"/>
          </a:xfrm>
          <a:custGeom>
            <a:avLst/>
            <a:gdLst>
              <a:gd name="connsiteX0" fmla="*/ 6052406 w 6052406"/>
              <a:gd name="connsiteY0" fmla="*/ 0 h 6052407"/>
              <a:gd name="connsiteX1" fmla="*/ 6052406 w 6052406"/>
              <a:gd name="connsiteY1" fmla="*/ 6052407 h 6052407"/>
              <a:gd name="connsiteX2" fmla="*/ 0 w 6052406"/>
              <a:gd name="connsiteY2" fmla="*/ 6052407 h 6052407"/>
            </a:gdLst>
            <a:ahLst/>
            <a:cxnLst>
              <a:cxn ang="0">
                <a:pos x="connsiteX0" y="connsiteY0"/>
              </a:cxn>
              <a:cxn ang="0">
                <a:pos x="connsiteX1" y="connsiteY1"/>
              </a:cxn>
              <a:cxn ang="0">
                <a:pos x="connsiteX2" y="connsiteY2"/>
              </a:cxn>
            </a:cxnLst>
            <a:rect l="l" t="t" r="r" b="b"/>
            <a:pathLst>
              <a:path w="6052406" h="6052407">
                <a:moveTo>
                  <a:pt x="6052406" y="0"/>
                </a:moveTo>
                <a:lnTo>
                  <a:pt x="6052406" y="6052407"/>
                </a:lnTo>
                <a:lnTo>
                  <a:pt x="0" y="6052407"/>
                </a:lnTo>
                <a:close/>
              </a:path>
            </a:pathLst>
          </a:custGeom>
        </p:spPr>
        <p:txBody>
          <a:bodyPr wrap="square">
            <a:noAutofit/>
          </a:bodyPr>
          <a:lstStyle/>
          <a:p>
            <a:endParaRPr lang="en-US"/>
          </a:p>
        </p:txBody>
      </p:sp>
    </p:spTree>
    <p:extLst>
      <p:ext uri="{BB962C8B-B14F-4D97-AF65-F5344CB8AC3E}">
        <p14:creationId xmlns:p14="http://schemas.microsoft.com/office/powerpoint/2010/main" val="3192510642"/>
      </p:ext>
    </p:extLst>
  </p:cSld>
  <p:clrMapOvr>
    <a:masterClrMapping/>
  </p:clrMapOvr>
  <p:extLst>
    <p:ext uri="{DCECCB84-F9BA-43D5-87BE-67443E8EF086}">
      <p15:sldGuideLst xmlns:p15="http://schemas.microsoft.com/office/powerpoint/2012/main">
        <p15:guide id="1" pos="2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resenters 1">
    <p:spTree>
      <p:nvGrpSpPr>
        <p:cNvPr id="1" name=""/>
        <p:cNvGrpSpPr/>
        <p:nvPr/>
      </p:nvGrpSpPr>
      <p:grpSpPr>
        <a:xfrm>
          <a:off x="0" y="0"/>
          <a:ext cx="0" cy="0"/>
          <a:chOff x="0" y="0"/>
          <a:chExt cx="0" cy="0"/>
        </a:xfrm>
      </p:grpSpPr>
      <p:sp>
        <p:nvSpPr>
          <p:cNvPr id="51" name="Text Placeholder 50">
            <a:extLst>
              <a:ext uri="{FF2B5EF4-FFF2-40B4-BE49-F238E27FC236}">
                <a16:creationId xmlns:a16="http://schemas.microsoft.com/office/drawing/2014/main" id="{F1937EB3-84E6-4FF1-A3E0-E960EA35D371}"/>
              </a:ext>
            </a:extLst>
          </p:cNvPr>
          <p:cNvSpPr>
            <a:spLocks noGrp="1"/>
          </p:cNvSpPr>
          <p:nvPr>
            <p:ph type="body" sz="quarter" idx="10" hasCustomPrompt="1"/>
          </p:nvPr>
        </p:nvSpPr>
        <p:spPr>
          <a:xfrm>
            <a:off x="553079" y="5066098"/>
            <a:ext cx="2305051"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52" name="Text Placeholder 50">
            <a:extLst>
              <a:ext uri="{FF2B5EF4-FFF2-40B4-BE49-F238E27FC236}">
                <a16:creationId xmlns:a16="http://schemas.microsoft.com/office/drawing/2014/main" id="{2BF9F666-119E-42BA-8B68-016119F29416}"/>
              </a:ext>
            </a:extLst>
          </p:cNvPr>
          <p:cNvSpPr>
            <a:spLocks noGrp="1"/>
          </p:cNvSpPr>
          <p:nvPr>
            <p:ph type="body" sz="quarter" idx="11" hasCustomPrompt="1"/>
          </p:nvPr>
        </p:nvSpPr>
        <p:spPr>
          <a:xfrm>
            <a:off x="560289" y="4626253"/>
            <a:ext cx="2305051"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4" name="Text Placeholder 3">
            <a:extLst>
              <a:ext uri="{FF2B5EF4-FFF2-40B4-BE49-F238E27FC236}">
                <a16:creationId xmlns:a16="http://schemas.microsoft.com/office/drawing/2014/main" id="{E38206EE-D6AF-4C35-BEEB-1FBCA6CE7041}"/>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Presenters</a:t>
            </a:r>
          </a:p>
        </p:txBody>
      </p:sp>
      <p:sp>
        <p:nvSpPr>
          <p:cNvPr id="21" name="Text Placeholder 50">
            <a:extLst>
              <a:ext uri="{FF2B5EF4-FFF2-40B4-BE49-F238E27FC236}">
                <a16:creationId xmlns:a16="http://schemas.microsoft.com/office/drawing/2014/main" id="{85AEFD26-ADB1-FF1B-76A1-D47E056D4020}"/>
              </a:ext>
            </a:extLst>
          </p:cNvPr>
          <p:cNvSpPr>
            <a:spLocks noGrp="1"/>
          </p:cNvSpPr>
          <p:nvPr>
            <p:ph type="body" sz="quarter" idx="18" hasCustomPrompt="1"/>
          </p:nvPr>
        </p:nvSpPr>
        <p:spPr>
          <a:xfrm>
            <a:off x="3480446" y="5066098"/>
            <a:ext cx="2305051"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5" name="Text Placeholder 50">
            <a:extLst>
              <a:ext uri="{FF2B5EF4-FFF2-40B4-BE49-F238E27FC236}">
                <a16:creationId xmlns:a16="http://schemas.microsoft.com/office/drawing/2014/main" id="{AAB15D45-3B63-2ACB-B9F4-E05ED450700C}"/>
              </a:ext>
            </a:extLst>
          </p:cNvPr>
          <p:cNvSpPr>
            <a:spLocks noGrp="1"/>
          </p:cNvSpPr>
          <p:nvPr>
            <p:ph type="body" sz="quarter" idx="19" hasCustomPrompt="1"/>
          </p:nvPr>
        </p:nvSpPr>
        <p:spPr>
          <a:xfrm>
            <a:off x="3480446" y="4626253"/>
            <a:ext cx="2305051"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7" name="Text Placeholder 50">
            <a:extLst>
              <a:ext uri="{FF2B5EF4-FFF2-40B4-BE49-F238E27FC236}">
                <a16:creationId xmlns:a16="http://schemas.microsoft.com/office/drawing/2014/main" id="{015BD74C-A1AD-4CE7-B76E-FDD38F19B41F}"/>
              </a:ext>
            </a:extLst>
          </p:cNvPr>
          <p:cNvSpPr>
            <a:spLocks noGrp="1"/>
          </p:cNvSpPr>
          <p:nvPr>
            <p:ph type="body" sz="quarter" idx="21" hasCustomPrompt="1"/>
          </p:nvPr>
        </p:nvSpPr>
        <p:spPr>
          <a:xfrm>
            <a:off x="9333777" y="5049472"/>
            <a:ext cx="2305051"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8" name="Text Placeholder 50">
            <a:extLst>
              <a:ext uri="{FF2B5EF4-FFF2-40B4-BE49-F238E27FC236}">
                <a16:creationId xmlns:a16="http://schemas.microsoft.com/office/drawing/2014/main" id="{25F8C1B5-058C-2B2A-A604-6B798ED89BA0}"/>
              </a:ext>
            </a:extLst>
          </p:cNvPr>
          <p:cNvSpPr>
            <a:spLocks noGrp="1"/>
          </p:cNvSpPr>
          <p:nvPr>
            <p:ph type="body" sz="quarter" idx="22" hasCustomPrompt="1"/>
          </p:nvPr>
        </p:nvSpPr>
        <p:spPr>
          <a:xfrm>
            <a:off x="9333777" y="4609627"/>
            <a:ext cx="2305051"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30" name="Oval 29">
            <a:extLst>
              <a:ext uri="{FF2B5EF4-FFF2-40B4-BE49-F238E27FC236}">
                <a16:creationId xmlns:a16="http://schemas.microsoft.com/office/drawing/2014/main" id="{41BA9F62-24F1-3038-BA3E-2D0E2CCB1597}"/>
              </a:ext>
            </a:extLst>
          </p:cNvPr>
          <p:cNvSpPr/>
          <p:nvPr userDrawn="1"/>
        </p:nvSpPr>
        <p:spPr>
          <a:xfrm>
            <a:off x="10758532" y="161452"/>
            <a:ext cx="228600" cy="228600"/>
          </a:xfrm>
          <a:prstGeom prst="ellipse">
            <a:avLst/>
          </a:prstGeom>
          <a:solidFill>
            <a:srgbClr val="6B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4">
            <a:extLst>
              <a:ext uri="{FF2B5EF4-FFF2-40B4-BE49-F238E27FC236}">
                <a16:creationId xmlns:a16="http://schemas.microsoft.com/office/drawing/2014/main" id="{BD66E9FC-4C39-4EB9-BC53-EBF03B47038A}"/>
              </a:ext>
            </a:extLst>
          </p:cNvPr>
          <p:cNvSpPr txBox="1">
            <a:spLocks/>
          </p:cNvSpPr>
          <p:nvPr userDrawn="1"/>
        </p:nvSpPr>
        <p:spPr>
          <a:xfrm>
            <a:off x="8001000" y="130533"/>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3" name="Picture Placeholder 2">
            <a:extLst>
              <a:ext uri="{FF2B5EF4-FFF2-40B4-BE49-F238E27FC236}">
                <a16:creationId xmlns:a16="http://schemas.microsoft.com/office/drawing/2014/main" id="{C7077E3D-4C5B-E2B8-F4B6-4CB5AB2D8892}"/>
              </a:ext>
            </a:extLst>
          </p:cNvPr>
          <p:cNvSpPr>
            <a:spLocks noGrp="1"/>
          </p:cNvSpPr>
          <p:nvPr>
            <p:ph type="pic" sz="quarter" idx="23"/>
          </p:nvPr>
        </p:nvSpPr>
        <p:spPr>
          <a:xfrm>
            <a:off x="456308" y="1645513"/>
            <a:ext cx="2513013" cy="2513013"/>
          </a:xfrm>
          <a:prstGeom prst="rect">
            <a:avLst/>
          </a:prstGeom>
        </p:spPr>
        <p:txBody>
          <a:bodyPr/>
          <a:lstStyle/>
          <a:p>
            <a:endParaRPr lang="en-US"/>
          </a:p>
        </p:txBody>
      </p:sp>
      <p:sp>
        <p:nvSpPr>
          <p:cNvPr id="16" name="Picture Placeholder 2">
            <a:extLst>
              <a:ext uri="{FF2B5EF4-FFF2-40B4-BE49-F238E27FC236}">
                <a16:creationId xmlns:a16="http://schemas.microsoft.com/office/drawing/2014/main" id="{E1846A57-9363-AA52-670B-82CC2DB1C642}"/>
              </a:ext>
            </a:extLst>
          </p:cNvPr>
          <p:cNvSpPr>
            <a:spLocks noGrp="1"/>
          </p:cNvSpPr>
          <p:nvPr>
            <p:ph type="pic" sz="quarter" idx="24"/>
          </p:nvPr>
        </p:nvSpPr>
        <p:spPr>
          <a:xfrm>
            <a:off x="3382685" y="1645513"/>
            <a:ext cx="2513013" cy="2513013"/>
          </a:xfrm>
          <a:prstGeom prst="rect">
            <a:avLst/>
          </a:prstGeom>
        </p:spPr>
        <p:txBody>
          <a:bodyPr/>
          <a:lstStyle/>
          <a:p>
            <a:endParaRPr lang="en-US"/>
          </a:p>
        </p:txBody>
      </p:sp>
      <p:sp>
        <p:nvSpPr>
          <p:cNvPr id="17" name="Picture Placeholder 2">
            <a:extLst>
              <a:ext uri="{FF2B5EF4-FFF2-40B4-BE49-F238E27FC236}">
                <a16:creationId xmlns:a16="http://schemas.microsoft.com/office/drawing/2014/main" id="{4750D524-76CA-8B77-CB20-AA81564F8825}"/>
              </a:ext>
            </a:extLst>
          </p:cNvPr>
          <p:cNvSpPr>
            <a:spLocks noGrp="1"/>
          </p:cNvSpPr>
          <p:nvPr>
            <p:ph type="pic" sz="quarter" idx="25"/>
          </p:nvPr>
        </p:nvSpPr>
        <p:spPr>
          <a:xfrm>
            <a:off x="6309062" y="1645513"/>
            <a:ext cx="2513013" cy="2513013"/>
          </a:xfrm>
          <a:prstGeom prst="rect">
            <a:avLst/>
          </a:prstGeom>
        </p:spPr>
        <p:txBody>
          <a:bodyPr/>
          <a:lstStyle/>
          <a:p>
            <a:endParaRPr lang="en-US"/>
          </a:p>
        </p:txBody>
      </p:sp>
      <p:sp>
        <p:nvSpPr>
          <p:cNvPr id="19" name="Picture Placeholder 2">
            <a:extLst>
              <a:ext uri="{FF2B5EF4-FFF2-40B4-BE49-F238E27FC236}">
                <a16:creationId xmlns:a16="http://schemas.microsoft.com/office/drawing/2014/main" id="{0E62BC75-9291-D941-92A4-4C8ABFE709FE}"/>
              </a:ext>
            </a:extLst>
          </p:cNvPr>
          <p:cNvSpPr>
            <a:spLocks noGrp="1"/>
          </p:cNvSpPr>
          <p:nvPr>
            <p:ph type="pic" sz="quarter" idx="26"/>
          </p:nvPr>
        </p:nvSpPr>
        <p:spPr>
          <a:xfrm>
            <a:off x="9229796" y="1645513"/>
            <a:ext cx="2513013" cy="2513013"/>
          </a:xfrm>
          <a:prstGeom prst="rect">
            <a:avLst/>
          </a:prstGeom>
        </p:spPr>
        <p:txBody>
          <a:bodyPr/>
          <a:lstStyle/>
          <a:p>
            <a:endParaRPr lang="en-US"/>
          </a:p>
        </p:txBody>
      </p:sp>
      <p:sp>
        <p:nvSpPr>
          <p:cNvPr id="22" name="Text Placeholder 50">
            <a:extLst>
              <a:ext uri="{FF2B5EF4-FFF2-40B4-BE49-F238E27FC236}">
                <a16:creationId xmlns:a16="http://schemas.microsoft.com/office/drawing/2014/main" id="{BBF9F8F2-0D40-241D-67C8-789FA301C77A}"/>
              </a:ext>
            </a:extLst>
          </p:cNvPr>
          <p:cNvSpPr>
            <a:spLocks noGrp="1"/>
          </p:cNvSpPr>
          <p:nvPr>
            <p:ph type="body" sz="quarter" idx="27" hasCustomPrompt="1"/>
          </p:nvPr>
        </p:nvSpPr>
        <p:spPr>
          <a:xfrm>
            <a:off x="6516843" y="5049472"/>
            <a:ext cx="2095501"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3" name="Text Placeholder 50">
            <a:extLst>
              <a:ext uri="{FF2B5EF4-FFF2-40B4-BE49-F238E27FC236}">
                <a16:creationId xmlns:a16="http://schemas.microsoft.com/office/drawing/2014/main" id="{50527529-F417-190B-A90B-0DF85077C8F3}"/>
              </a:ext>
            </a:extLst>
          </p:cNvPr>
          <p:cNvSpPr>
            <a:spLocks noGrp="1"/>
          </p:cNvSpPr>
          <p:nvPr>
            <p:ph type="body" sz="quarter" idx="28" hasCustomPrompt="1"/>
          </p:nvPr>
        </p:nvSpPr>
        <p:spPr>
          <a:xfrm>
            <a:off x="6516843" y="4609627"/>
            <a:ext cx="2095501"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31" name="TextBox 30">
            <a:extLst>
              <a:ext uri="{FF2B5EF4-FFF2-40B4-BE49-F238E27FC236}">
                <a16:creationId xmlns:a16="http://schemas.microsoft.com/office/drawing/2014/main" id="{179F047D-5C87-F36E-109C-C8475EC2AEFA}"/>
              </a:ext>
            </a:extLst>
          </p:cNvPr>
          <p:cNvSpPr txBox="1"/>
          <p:nvPr userDrawn="1"/>
        </p:nvSpPr>
        <p:spPr>
          <a:xfrm>
            <a:off x="10695803" y="154370"/>
            <a:ext cx="354057" cy="230832"/>
          </a:xfrm>
          <a:prstGeom prst="rect">
            <a:avLst/>
          </a:prstGeom>
          <a:noFill/>
        </p:spPr>
        <p:txBody>
          <a:bodyPr wrap="square">
            <a:spAutoFit/>
          </a:bodyPr>
          <a:lstStyle/>
          <a:p>
            <a:pPr algn="ctr"/>
            <a:fld id="{8E381EA4-30F6-5746-B7DA-FA19DED5241A}" type="slidenum">
              <a:rPr lang="en-US" sz="900" b="0" i="0" smtClean="0">
                <a:solidFill>
                  <a:schemeClr val="bg1"/>
                </a:solidFill>
                <a:latin typeface="Karla Medium" panose="020B0004030503030003" pitchFamily="34" charset="77"/>
              </a:rPr>
              <a:pPr algn="ctr"/>
              <a:t>‹#›</a:t>
            </a:fld>
            <a:endParaRPr lang="en-US" sz="900"/>
          </a:p>
        </p:txBody>
      </p:sp>
    </p:spTree>
    <p:extLst>
      <p:ext uri="{BB962C8B-B14F-4D97-AF65-F5344CB8AC3E}">
        <p14:creationId xmlns:p14="http://schemas.microsoft.com/office/powerpoint/2010/main" val="3570920934"/>
      </p:ext>
    </p:extLst>
  </p:cSld>
  <p:clrMapOvr>
    <a:masterClrMapping/>
  </p:clrMapOvr>
  <p:extLst>
    <p:ext uri="{DCECCB84-F9BA-43D5-87BE-67443E8EF086}">
      <p15:sldGuideLst xmlns:p15="http://schemas.microsoft.com/office/powerpoint/2012/main">
        <p15:guide id="1" pos="2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Presenter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735967-F689-8135-435D-BD24AD4CB516}"/>
              </a:ext>
            </a:extLst>
          </p:cNvPr>
          <p:cNvSpPr/>
          <p:nvPr userDrawn="1"/>
        </p:nvSpPr>
        <p:spPr>
          <a:xfrm>
            <a:off x="0" y="0"/>
            <a:ext cx="12192000" cy="6858000"/>
          </a:xfrm>
          <a:prstGeom prst="rect">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3">
            <a:extLst>
              <a:ext uri="{FF2B5EF4-FFF2-40B4-BE49-F238E27FC236}">
                <a16:creationId xmlns:a16="http://schemas.microsoft.com/office/drawing/2014/main" id="{E38206EE-D6AF-4C35-BEEB-1FBCA6CE7041}"/>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chemeClr val="bg1"/>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Presenters</a:t>
            </a:r>
          </a:p>
        </p:txBody>
      </p:sp>
      <p:sp>
        <p:nvSpPr>
          <p:cNvPr id="30" name="Oval 29">
            <a:extLst>
              <a:ext uri="{FF2B5EF4-FFF2-40B4-BE49-F238E27FC236}">
                <a16:creationId xmlns:a16="http://schemas.microsoft.com/office/drawing/2014/main" id="{41BA9F62-24F1-3038-BA3E-2D0E2CCB1597}"/>
              </a:ext>
            </a:extLst>
          </p:cNvPr>
          <p:cNvSpPr/>
          <p:nvPr userDrawn="1"/>
        </p:nvSpPr>
        <p:spPr>
          <a:xfrm>
            <a:off x="10758532" y="161452"/>
            <a:ext cx="228600" cy="228600"/>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4">
            <a:extLst>
              <a:ext uri="{FF2B5EF4-FFF2-40B4-BE49-F238E27FC236}">
                <a16:creationId xmlns:a16="http://schemas.microsoft.com/office/drawing/2014/main" id="{BD66E9FC-4C39-4EB9-BC53-EBF03B47038A}"/>
              </a:ext>
            </a:extLst>
          </p:cNvPr>
          <p:cNvSpPr txBox="1">
            <a:spLocks/>
          </p:cNvSpPr>
          <p:nvPr userDrawn="1"/>
        </p:nvSpPr>
        <p:spPr>
          <a:xfrm>
            <a:off x="8001000" y="130533"/>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rgbClr val="D9E1E2"/>
                </a:solidFill>
                <a:latin typeface="Karla Light" panose="020B0004030503030003" pitchFamily="34" charset="77"/>
              </a:rPr>
              <a:t>© CCS Fundraising</a:t>
            </a:r>
          </a:p>
        </p:txBody>
      </p:sp>
      <p:sp>
        <p:nvSpPr>
          <p:cNvPr id="31" name="TextBox 30">
            <a:extLst>
              <a:ext uri="{FF2B5EF4-FFF2-40B4-BE49-F238E27FC236}">
                <a16:creationId xmlns:a16="http://schemas.microsoft.com/office/drawing/2014/main" id="{179F047D-5C87-F36E-109C-C8475EC2AEFA}"/>
              </a:ext>
            </a:extLst>
          </p:cNvPr>
          <p:cNvSpPr txBox="1"/>
          <p:nvPr userDrawn="1"/>
        </p:nvSpPr>
        <p:spPr>
          <a:xfrm>
            <a:off x="10699761" y="157494"/>
            <a:ext cx="354057" cy="230832"/>
          </a:xfrm>
          <a:prstGeom prst="rect">
            <a:avLst/>
          </a:prstGeom>
          <a:noFill/>
        </p:spPr>
        <p:txBody>
          <a:bodyPr wrap="square">
            <a:spAutoFit/>
          </a:bodyPr>
          <a:lstStyle/>
          <a:p>
            <a:pPr algn="ctr"/>
            <a:fld id="{8E381EA4-30F6-5746-B7DA-FA19DED5241A}" type="slidenum">
              <a:rPr lang="en-US" sz="900" b="0" i="0" smtClean="0">
                <a:solidFill>
                  <a:schemeClr val="bg1"/>
                </a:solidFill>
                <a:latin typeface="Karla Medium" panose="020B0004030503030003" pitchFamily="34" charset="77"/>
              </a:rPr>
              <a:pPr algn="ctr"/>
              <a:t>‹#›</a:t>
            </a:fld>
            <a:endParaRPr lang="en-US" sz="900"/>
          </a:p>
        </p:txBody>
      </p:sp>
    </p:spTree>
    <p:extLst>
      <p:ext uri="{BB962C8B-B14F-4D97-AF65-F5344CB8AC3E}">
        <p14:creationId xmlns:p14="http://schemas.microsoft.com/office/powerpoint/2010/main" val="1055921846"/>
      </p:ext>
    </p:extLst>
  </p:cSld>
  <p:clrMapOvr>
    <a:masterClrMapping/>
  </p:clrMapOvr>
  <p:extLst>
    <p:ext uri="{DCECCB84-F9BA-43D5-87BE-67443E8EF086}">
      <p15:sldGuideLst xmlns:p15="http://schemas.microsoft.com/office/powerpoint/2012/main">
        <p15:guide id="1" pos="2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Presenter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735967-F689-8135-435D-BD24AD4CB516}"/>
              </a:ext>
            </a:extLst>
          </p:cNvPr>
          <p:cNvSpPr/>
          <p:nvPr userDrawn="1"/>
        </p:nvSpPr>
        <p:spPr>
          <a:xfrm>
            <a:off x="0" y="0"/>
            <a:ext cx="12192000" cy="6858000"/>
          </a:xfrm>
          <a:prstGeom prst="rect">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3">
            <a:extLst>
              <a:ext uri="{FF2B5EF4-FFF2-40B4-BE49-F238E27FC236}">
                <a16:creationId xmlns:a16="http://schemas.microsoft.com/office/drawing/2014/main" id="{E38206EE-D6AF-4C35-BEEB-1FBCA6CE7041}"/>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chemeClr val="bg1"/>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Presenters</a:t>
            </a:r>
          </a:p>
        </p:txBody>
      </p:sp>
      <p:sp>
        <p:nvSpPr>
          <p:cNvPr id="30" name="Oval 29">
            <a:extLst>
              <a:ext uri="{FF2B5EF4-FFF2-40B4-BE49-F238E27FC236}">
                <a16:creationId xmlns:a16="http://schemas.microsoft.com/office/drawing/2014/main" id="{41BA9F62-24F1-3038-BA3E-2D0E2CCB1597}"/>
              </a:ext>
            </a:extLst>
          </p:cNvPr>
          <p:cNvSpPr/>
          <p:nvPr userDrawn="1"/>
        </p:nvSpPr>
        <p:spPr>
          <a:xfrm>
            <a:off x="10758532" y="161452"/>
            <a:ext cx="228600" cy="228600"/>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4">
            <a:extLst>
              <a:ext uri="{FF2B5EF4-FFF2-40B4-BE49-F238E27FC236}">
                <a16:creationId xmlns:a16="http://schemas.microsoft.com/office/drawing/2014/main" id="{BD66E9FC-4C39-4EB9-BC53-EBF03B47038A}"/>
              </a:ext>
            </a:extLst>
          </p:cNvPr>
          <p:cNvSpPr txBox="1">
            <a:spLocks/>
          </p:cNvSpPr>
          <p:nvPr userDrawn="1"/>
        </p:nvSpPr>
        <p:spPr>
          <a:xfrm>
            <a:off x="8001000" y="130533"/>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solidFill>
                <a:latin typeface="Karla Light" panose="020B0004030503030003" pitchFamily="34" charset="77"/>
              </a:rPr>
              <a:t>© CCS Fundraising</a:t>
            </a:r>
          </a:p>
        </p:txBody>
      </p:sp>
      <p:sp>
        <p:nvSpPr>
          <p:cNvPr id="31" name="TextBox 30">
            <a:extLst>
              <a:ext uri="{FF2B5EF4-FFF2-40B4-BE49-F238E27FC236}">
                <a16:creationId xmlns:a16="http://schemas.microsoft.com/office/drawing/2014/main" id="{179F047D-5C87-F36E-109C-C8475EC2AEFA}"/>
              </a:ext>
            </a:extLst>
          </p:cNvPr>
          <p:cNvSpPr txBox="1"/>
          <p:nvPr userDrawn="1"/>
        </p:nvSpPr>
        <p:spPr>
          <a:xfrm>
            <a:off x="10695803" y="159220"/>
            <a:ext cx="354057" cy="230832"/>
          </a:xfrm>
          <a:prstGeom prst="rect">
            <a:avLst/>
          </a:prstGeom>
          <a:noFill/>
        </p:spPr>
        <p:txBody>
          <a:bodyPr wrap="square">
            <a:spAutoFit/>
          </a:bodyPr>
          <a:lstStyle/>
          <a:p>
            <a:pPr algn="ctr"/>
            <a:fld id="{8E381EA4-30F6-5746-B7DA-FA19DED5241A}" type="slidenum">
              <a:rPr lang="en-US" sz="900" b="0" i="0" smtClean="0">
                <a:solidFill>
                  <a:schemeClr val="bg1"/>
                </a:solidFill>
                <a:latin typeface="Karla Medium" panose="020B0004030503030003" pitchFamily="34" charset="77"/>
              </a:rPr>
              <a:pPr algn="ctr"/>
              <a:t>‹#›</a:t>
            </a:fld>
            <a:endParaRPr lang="en-US" sz="900"/>
          </a:p>
        </p:txBody>
      </p:sp>
    </p:spTree>
    <p:extLst>
      <p:ext uri="{BB962C8B-B14F-4D97-AF65-F5344CB8AC3E}">
        <p14:creationId xmlns:p14="http://schemas.microsoft.com/office/powerpoint/2010/main" val="843965129"/>
      </p:ext>
    </p:extLst>
  </p:cSld>
  <p:clrMapOvr>
    <a:masterClrMapping/>
  </p:clrMapOvr>
  <p:extLst>
    <p:ext uri="{DCECCB84-F9BA-43D5-87BE-67443E8EF086}">
      <p15:sldGuideLst xmlns:p15="http://schemas.microsoft.com/office/powerpoint/2012/main">
        <p15:guide id="1" pos="2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bout CCS 1">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E210329-F945-4BCB-B939-7FB14FB8139B}"/>
              </a:ext>
            </a:extLst>
          </p:cNvPr>
          <p:cNvSpPr/>
          <p:nvPr userDrawn="1"/>
        </p:nvSpPr>
        <p:spPr>
          <a:xfrm>
            <a:off x="0" y="6348"/>
            <a:ext cx="12192000" cy="3422652"/>
          </a:xfrm>
          <a:prstGeom prst="rect">
            <a:avLst/>
          </a:prstGeom>
          <a:solidFill>
            <a:srgbClr val="254A5D"/>
          </a:solidFill>
          <a:ln w="9525"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9CECBAFA-71F7-4AB4-92B0-5E1CFC272634}"/>
              </a:ext>
            </a:extLst>
          </p:cNvPr>
          <p:cNvSpPr txBox="1"/>
          <p:nvPr userDrawn="1"/>
        </p:nvSpPr>
        <p:spPr>
          <a:xfrm>
            <a:off x="381000" y="284480"/>
            <a:ext cx="8831357" cy="707886"/>
          </a:xfrm>
          <a:prstGeom prst="rect">
            <a:avLst/>
          </a:prstGeom>
          <a:noFill/>
        </p:spPr>
        <p:txBody>
          <a:bodyPr wrap="square" rtlCol="0">
            <a:spAutoFit/>
          </a:bodyPr>
          <a:lstStyle/>
          <a:p>
            <a:r>
              <a:rPr lang="en-US" sz="4000" b="0" i="0" spc="200" baseline="0">
                <a:solidFill>
                  <a:schemeClr val="bg1"/>
                </a:solidFill>
                <a:latin typeface="Karla Medium" panose="020B0004030503030003" pitchFamily="34" charset="77"/>
              </a:rPr>
              <a:t>ABOUT CCS FUNDRAISING</a:t>
            </a:r>
          </a:p>
        </p:txBody>
      </p:sp>
      <p:pic>
        <p:nvPicPr>
          <p:cNvPr id="24" name="Picture 23" descr="Logo&#10;&#10;Description automatically generated">
            <a:extLst>
              <a:ext uri="{FF2B5EF4-FFF2-40B4-BE49-F238E27FC236}">
                <a16:creationId xmlns:a16="http://schemas.microsoft.com/office/drawing/2014/main" id="{2B3697B3-88FA-424B-B42A-FE96CF6B36C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475650" y="6136377"/>
            <a:ext cx="1566395" cy="559811"/>
          </a:xfrm>
          <a:prstGeom prst="rect">
            <a:avLst/>
          </a:prstGeom>
        </p:spPr>
      </p:pic>
      <p:grpSp>
        <p:nvGrpSpPr>
          <p:cNvPr id="26" name="Group 25">
            <a:extLst>
              <a:ext uri="{FF2B5EF4-FFF2-40B4-BE49-F238E27FC236}">
                <a16:creationId xmlns:a16="http://schemas.microsoft.com/office/drawing/2014/main" id="{4A484559-40D8-4F66-8685-266C0C1DA879}"/>
              </a:ext>
            </a:extLst>
          </p:cNvPr>
          <p:cNvGrpSpPr/>
          <p:nvPr userDrawn="1"/>
        </p:nvGrpSpPr>
        <p:grpSpPr>
          <a:xfrm>
            <a:off x="247425" y="2571970"/>
            <a:ext cx="11697150" cy="3345984"/>
            <a:chOff x="242517" y="2785033"/>
            <a:chExt cx="11697150" cy="3345984"/>
          </a:xfrm>
        </p:grpSpPr>
        <p:grpSp>
          <p:nvGrpSpPr>
            <p:cNvPr id="27" name="Group 26">
              <a:extLst>
                <a:ext uri="{FF2B5EF4-FFF2-40B4-BE49-F238E27FC236}">
                  <a16:creationId xmlns:a16="http://schemas.microsoft.com/office/drawing/2014/main" id="{1B97B858-F99A-472C-82CA-653858B68F18}"/>
                </a:ext>
              </a:extLst>
            </p:cNvPr>
            <p:cNvGrpSpPr/>
            <p:nvPr/>
          </p:nvGrpSpPr>
          <p:grpSpPr>
            <a:xfrm>
              <a:off x="242517" y="2852836"/>
              <a:ext cx="3785616" cy="3278181"/>
              <a:chOff x="610849" y="2852836"/>
              <a:chExt cx="3785616" cy="3278181"/>
            </a:xfrm>
          </p:grpSpPr>
          <p:sp>
            <p:nvSpPr>
              <p:cNvPr id="36" name="Rectangle 35">
                <a:extLst>
                  <a:ext uri="{FF2B5EF4-FFF2-40B4-BE49-F238E27FC236}">
                    <a16:creationId xmlns:a16="http://schemas.microsoft.com/office/drawing/2014/main" id="{B8549432-756C-47B2-8DB2-884FB91DEDC5}"/>
                  </a:ext>
                </a:extLst>
              </p:cNvPr>
              <p:cNvSpPr>
                <a:spLocks noChangeArrowheads="1"/>
              </p:cNvSpPr>
              <p:nvPr/>
            </p:nvSpPr>
            <p:spPr bwMode="auto">
              <a:xfrm>
                <a:off x="610849" y="4561357"/>
                <a:ext cx="378561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ct val="20000"/>
                  </a:spcBef>
                  <a:buClr>
                    <a:schemeClr val="accent1"/>
                  </a:buClr>
                  <a:buSzPct val="75000"/>
                  <a:buFont typeface="Arial" panose="020B0604020202020204" pitchFamily="34" charset="0"/>
                  <a:buChar char="•"/>
                  <a:defRPr sz="1600">
                    <a:solidFill>
                      <a:srgbClr val="5F8A94"/>
                    </a:solidFill>
                    <a:latin typeface="Calibri Light" panose="020F0302020204030204" pitchFamily="34" charset="0"/>
                    <a:ea typeface="MS PGothic" panose="020B0600070205080204" pitchFamily="34" charset="-128"/>
                    <a:cs typeface="Calibri Light" panose="020F0302020204030204" pitchFamily="34" charset="0"/>
                  </a:defRPr>
                </a:lvl1pPr>
                <a:lvl2pPr marL="742950" indent="-285750">
                  <a:lnSpc>
                    <a:spcPct val="110000"/>
                  </a:lnSpc>
                  <a:spcBef>
                    <a:spcPct val="20000"/>
                  </a:spcBef>
                  <a:buClr>
                    <a:schemeClr val="accent1"/>
                  </a:buClr>
                  <a:buSzPct val="75000"/>
                  <a:buFont typeface="Arial" panose="020B0604020202020204" pitchFamily="34" charset="0"/>
                  <a:buChar char="–"/>
                  <a:defRPr sz="1400">
                    <a:solidFill>
                      <a:srgbClr val="5F8A94"/>
                    </a:solidFill>
                    <a:latin typeface="Calibri Light" panose="020F0302020204030204" pitchFamily="34" charset="0"/>
                    <a:ea typeface="MS PGothic" panose="020B0600070205080204" pitchFamily="34" charset="-128"/>
                    <a:cs typeface="Calibri Light" panose="020F0302020204030204" pitchFamily="34" charset="0"/>
                  </a:defRPr>
                </a:lvl2pPr>
                <a:lvl3pPr marL="1143000" indent="-228600">
                  <a:lnSpc>
                    <a:spcPct val="110000"/>
                  </a:lnSpc>
                  <a:spcBef>
                    <a:spcPct val="20000"/>
                  </a:spcBef>
                  <a:buClr>
                    <a:schemeClr val="accent1"/>
                  </a:buClr>
                  <a:buSzPct val="75000"/>
                  <a:buFont typeface="Arial" panose="020B0604020202020204" pitchFamily="34" charset="0"/>
                  <a:buChar char="•"/>
                  <a:defRPr sz="1200">
                    <a:solidFill>
                      <a:srgbClr val="5F8A94"/>
                    </a:solidFill>
                    <a:latin typeface="Calibri Light" panose="020F0302020204030204" pitchFamily="34" charset="0"/>
                    <a:ea typeface="MS PGothic" panose="020B0600070205080204" pitchFamily="34" charset="-128"/>
                    <a:cs typeface="Calibri Light" panose="020F0302020204030204" pitchFamily="34" charset="0"/>
                  </a:defRPr>
                </a:lvl3pPr>
                <a:lvl4pPr marL="1600200" indent="-228600">
                  <a:lnSpc>
                    <a:spcPct val="110000"/>
                  </a:lnSpc>
                  <a:spcBef>
                    <a:spcPct val="20000"/>
                  </a:spcBef>
                  <a:buClr>
                    <a:schemeClr val="accent1"/>
                  </a:buClr>
                  <a:buSzPct val="75000"/>
                  <a:buFont typeface="Arial" panose="020B0604020202020204" pitchFamily="34" charset="0"/>
                  <a:buChar char="–"/>
                  <a:defRPr sz="1100">
                    <a:solidFill>
                      <a:srgbClr val="5F8A94"/>
                    </a:solidFill>
                    <a:latin typeface="Calibri Light" panose="020F0302020204030204" pitchFamily="34" charset="0"/>
                    <a:ea typeface="MS PGothic" panose="020B0600070205080204" pitchFamily="34" charset="-128"/>
                    <a:cs typeface="Calibri Light" panose="020F0302020204030204" pitchFamily="34" charset="0"/>
                  </a:defRPr>
                </a:lvl4pPr>
                <a:lvl5pPr marL="2057400" indent="-228600">
                  <a:lnSpc>
                    <a:spcPct val="110000"/>
                  </a:lnSpc>
                  <a:spcBef>
                    <a:spcPct val="20000"/>
                  </a:spcBef>
                  <a:buClr>
                    <a:schemeClr val="accent1"/>
                  </a:buClr>
                  <a:buSzPct val="75000"/>
                  <a:buFont typeface="Arial" panose="020B0604020202020204" pitchFamily="34" charset="0"/>
                  <a:buChar char="»"/>
                  <a:defRPr sz="1100">
                    <a:solidFill>
                      <a:srgbClr val="5F8A94"/>
                    </a:solidFill>
                    <a:latin typeface="Calibri Light" panose="020F0302020204030204" pitchFamily="34" charset="0"/>
                    <a:ea typeface="MS PGothic" panose="020B0600070205080204" pitchFamily="34" charset="-128"/>
                    <a:cs typeface="Calibri Light" panose="020F0302020204030204" pitchFamily="34" charset="0"/>
                  </a:defRPr>
                </a:lvl5pPr>
                <a:lvl6pPr marL="2514600" indent="-228600" defTabSz="457200" eaLnBrk="0" fontAlgn="base" hangingPunct="0">
                  <a:lnSpc>
                    <a:spcPct val="110000"/>
                  </a:lnSpc>
                  <a:spcBef>
                    <a:spcPct val="20000"/>
                  </a:spcBef>
                  <a:spcAft>
                    <a:spcPct val="0"/>
                  </a:spcAft>
                  <a:buClr>
                    <a:schemeClr val="accent1"/>
                  </a:buClr>
                  <a:buSzPct val="75000"/>
                  <a:buFont typeface="Arial" panose="020B0604020202020204" pitchFamily="34" charset="0"/>
                  <a:buChar char="»"/>
                  <a:defRPr sz="1100">
                    <a:solidFill>
                      <a:srgbClr val="5F8A94"/>
                    </a:solidFill>
                    <a:latin typeface="Calibri Light" panose="020F0302020204030204" pitchFamily="34" charset="0"/>
                    <a:ea typeface="MS PGothic" panose="020B0600070205080204" pitchFamily="34" charset="-128"/>
                    <a:cs typeface="Calibri Light" panose="020F0302020204030204" pitchFamily="34" charset="0"/>
                  </a:defRPr>
                </a:lvl6pPr>
                <a:lvl7pPr marL="2971800" indent="-228600" defTabSz="457200" eaLnBrk="0" fontAlgn="base" hangingPunct="0">
                  <a:lnSpc>
                    <a:spcPct val="110000"/>
                  </a:lnSpc>
                  <a:spcBef>
                    <a:spcPct val="20000"/>
                  </a:spcBef>
                  <a:spcAft>
                    <a:spcPct val="0"/>
                  </a:spcAft>
                  <a:buClr>
                    <a:schemeClr val="accent1"/>
                  </a:buClr>
                  <a:buSzPct val="75000"/>
                  <a:buFont typeface="Arial" panose="020B0604020202020204" pitchFamily="34" charset="0"/>
                  <a:buChar char="»"/>
                  <a:defRPr sz="1100">
                    <a:solidFill>
                      <a:srgbClr val="5F8A94"/>
                    </a:solidFill>
                    <a:latin typeface="Calibri Light" panose="020F0302020204030204" pitchFamily="34" charset="0"/>
                    <a:ea typeface="MS PGothic" panose="020B0600070205080204" pitchFamily="34" charset="-128"/>
                    <a:cs typeface="Calibri Light" panose="020F0302020204030204" pitchFamily="34" charset="0"/>
                  </a:defRPr>
                </a:lvl7pPr>
                <a:lvl8pPr marL="3429000" indent="-228600" defTabSz="457200" eaLnBrk="0" fontAlgn="base" hangingPunct="0">
                  <a:lnSpc>
                    <a:spcPct val="110000"/>
                  </a:lnSpc>
                  <a:spcBef>
                    <a:spcPct val="20000"/>
                  </a:spcBef>
                  <a:spcAft>
                    <a:spcPct val="0"/>
                  </a:spcAft>
                  <a:buClr>
                    <a:schemeClr val="accent1"/>
                  </a:buClr>
                  <a:buSzPct val="75000"/>
                  <a:buFont typeface="Arial" panose="020B0604020202020204" pitchFamily="34" charset="0"/>
                  <a:buChar char="»"/>
                  <a:defRPr sz="1100">
                    <a:solidFill>
                      <a:srgbClr val="5F8A94"/>
                    </a:solidFill>
                    <a:latin typeface="Calibri Light" panose="020F0302020204030204" pitchFamily="34" charset="0"/>
                    <a:ea typeface="MS PGothic" panose="020B0600070205080204" pitchFamily="34" charset="-128"/>
                    <a:cs typeface="Calibri Light" panose="020F0302020204030204" pitchFamily="34" charset="0"/>
                  </a:defRPr>
                </a:lvl8pPr>
                <a:lvl9pPr marL="3886200" indent="-228600" defTabSz="457200" eaLnBrk="0" fontAlgn="base" hangingPunct="0">
                  <a:lnSpc>
                    <a:spcPct val="110000"/>
                  </a:lnSpc>
                  <a:spcBef>
                    <a:spcPct val="20000"/>
                  </a:spcBef>
                  <a:spcAft>
                    <a:spcPct val="0"/>
                  </a:spcAft>
                  <a:buClr>
                    <a:schemeClr val="accent1"/>
                  </a:buClr>
                  <a:buSzPct val="75000"/>
                  <a:buFont typeface="Arial" panose="020B0604020202020204" pitchFamily="34" charset="0"/>
                  <a:buChar char="»"/>
                  <a:defRPr sz="1100">
                    <a:solidFill>
                      <a:srgbClr val="5F8A94"/>
                    </a:solidFill>
                    <a:latin typeface="Calibri Light" panose="020F0302020204030204" pitchFamily="34" charset="0"/>
                    <a:ea typeface="MS PGothic" panose="020B0600070205080204" pitchFamily="34" charset="-128"/>
                    <a:cs typeface="Calibri Light" panose="020F03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0" cap="none" spc="0" normalizeH="0" baseline="0" noProof="0">
                    <a:ln>
                      <a:noFill/>
                    </a:ln>
                    <a:solidFill>
                      <a:srgbClr val="254A5D"/>
                    </a:solidFill>
                    <a:effectLst/>
                    <a:uLnTx/>
                    <a:uFillTx/>
                    <a:latin typeface="Karla Medium" panose="020B0004030503030003" pitchFamily="34" charset="77"/>
                    <a:ea typeface="MS PGothic" panose="020B0600070205080204" pitchFamily="34" charset="-128"/>
                    <a:cs typeface="Calibri Light" panose="020F0302020204030204" pitchFamily="34" charset="0"/>
                  </a:rPr>
                  <a:t>Leading experts in campaign and development strategy for 75 years</a:t>
                </a:r>
              </a:p>
            </p:txBody>
          </p:sp>
          <p:sp>
            <p:nvSpPr>
              <p:cNvPr id="37" name="Oval 36">
                <a:extLst>
                  <a:ext uri="{FF2B5EF4-FFF2-40B4-BE49-F238E27FC236}">
                    <a16:creationId xmlns:a16="http://schemas.microsoft.com/office/drawing/2014/main" id="{1C0EC21A-CB41-4BFE-90EE-51CEC6F8ABCE}"/>
                  </a:ext>
                </a:extLst>
              </p:cNvPr>
              <p:cNvSpPr/>
              <p:nvPr/>
            </p:nvSpPr>
            <p:spPr>
              <a:xfrm>
                <a:off x="1713662" y="2852836"/>
                <a:ext cx="1579991" cy="1579991"/>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sp>
            <p:nvSpPr>
              <p:cNvPr id="38" name="Freeform 69">
                <a:extLst>
                  <a:ext uri="{FF2B5EF4-FFF2-40B4-BE49-F238E27FC236}">
                    <a16:creationId xmlns:a16="http://schemas.microsoft.com/office/drawing/2014/main" id="{635E5FAE-BD97-4505-A159-DE4914B08AD1}"/>
                  </a:ext>
                </a:extLst>
              </p:cNvPr>
              <p:cNvSpPr>
                <a:spLocks noEditPoints="1"/>
              </p:cNvSpPr>
              <p:nvPr/>
            </p:nvSpPr>
            <p:spPr bwMode="auto">
              <a:xfrm>
                <a:off x="2203473" y="3296254"/>
                <a:ext cx="600369" cy="693154"/>
              </a:xfrm>
              <a:custGeom>
                <a:avLst/>
                <a:gdLst>
                  <a:gd name="T0" fmla="*/ 212 w 326"/>
                  <a:gd name="T1" fmla="*/ 102 h 376"/>
                  <a:gd name="T2" fmla="*/ 239 w 326"/>
                  <a:gd name="T3" fmla="*/ 90 h 376"/>
                  <a:gd name="T4" fmla="*/ 326 w 326"/>
                  <a:gd name="T5" fmla="*/ 139 h 376"/>
                  <a:gd name="T6" fmla="*/ 40 w 326"/>
                  <a:gd name="T7" fmla="*/ 120 h 376"/>
                  <a:gd name="T8" fmla="*/ 2 w 326"/>
                  <a:gd name="T9" fmla="*/ 209 h 376"/>
                  <a:gd name="T10" fmla="*/ 31 w 326"/>
                  <a:gd name="T11" fmla="*/ 261 h 376"/>
                  <a:gd name="T12" fmla="*/ 45 w 326"/>
                  <a:gd name="T13" fmla="*/ 318 h 376"/>
                  <a:gd name="T14" fmla="*/ 143 w 326"/>
                  <a:gd name="T15" fmla="*/ 376 h 376"/>
                  <a:gd name="T16" fmla="*/ 269 w 326"/>
                  <a:gd name="T17" fmla="*/ 281 h 376"/>
                  <a:gd name="T18" fmla="*/ 227 w 326"/>
                  <a:gd name="T19" fmla="*/ 206 h 376"/>
                  <a:gd name="T20" fmla="*/ 206 w 326"/>
                  <a:gd name="T21" fmla="*/ 215 h 376"/>
                  <a:gd name="T22" fmla="*/ 196 w 326"/>
                  <a:gd name="T23" fmla="*/ 227 h 376"/>
                  <a:gd name="T24" fmla="*/ 201 w 326"/>
                  <a:gd name="T25" fmla="*/ 244 h 376"/>
                  <a:gd name="T26" fmla="*/ 170 w 326"/>
                  <a:gd name="T27" fmla="*/ 241 h 376"/>
                  <a:gd name="T28" fmla="*/ 146 w 326"/>
                  <a:gd name="T29" fmla="*/ 258 h 376"/>
                  <a:gd name="T30" fmla="*/ 126 w 326"/>
                  <a:gd name="T31" fmla="*/ 252 h 376"/>
                  <a:gd name="T32" fmla="*/ 115 w 326"/>
                  <a:gd name="T33" fmla="*/ 225 h 376"/>
                  <a:gd name="T34" fmla="*/ 88 w 326"/>
                  <a:gd name="T35" fmla="*/ 211 h 376"/>
                  <a:gd name="T36" fmla="*/ 99 w 326"/>
                  <a:gd name="T37" fmla="*/ 184 h 376"/>
                  <a:gd name="T38" fmla="*/ 84 w 326"/>
                  <a:gd name="T39" fmla="*/ 174 h 376"/>
                  <a:gd name="T40" fmla="*/ 90 w 326"/>
                  <a:gd name="T41" fmla="*/ 154 h 376"/>
                  <a:gd name="T42" fmla="*/ 107 w 326"/>
                  <a:gd name="T43" fmla="*/ 155 h 376"/>
                  <a:gd name="T44" fmla="*/ 117 w 326"/>
                  <a:gd name="T45" fmla="*/ 143 h 376"/>
                  <a:gd name="T46" fmla="*/ 131 w 326"/>
                  <a:gd name="T47" fmla="*/ 116 h 376"/>
                  <a:gd name="T48" fmla="*/ 158 w 326"/>
                  <a:gd name="T49" fmla="*/ 127 h 376"/>
                  <a:gd name="T50" fmla="*/ 177 w 326"/>
                  <a:gd name="T51" fmla="*/ 114 h 376"/>
                  <a:gd name="T52" fmla="*/ 187 w 326"/>
                  <a:gd name="T53" fmla="*/ 136 h 376"/>
                  <a:gd name="T54" fmla="*/ 216 w 326"/>
                  <a:gd name="T55" fmla="*/ 141 h 376"/>
                  <a:gd name="T56" fmla="*/ 213 w 326"/>
                  <a:gd name="T57" fmla="*/ 171 h 376"/>
                  <a:gd name="T58" fmla="*/ 214 w 326"/>
                  <a:gd name="T59" fmla="*/ 186 h 376"/>
                  <a:gd name="T60" fmla="*/ 227 w 326"/>
                  <a:gd name="T61" fmla="*/ 206 h 376"/>
                  <a:gd name="T62" fmla="*/ 253 w 326"/>
                  <a:gd name="T63" fmla="*/ 111 h 376"/>
                  <a:gd name="T64" fmla="*/ 251 w 326"/>
                  <a:gd name="T65" fmla="*/ 130 h 376"/>
                  <a:gd name="T66" fmla="*/ 235 w 326"/>
                  <a:gd name="T67" fmla="*/ 138 h 376"/>
                  <a:gd name="T68" fmla="*/ 219 w 326"/>
                  <a:gd name="T69" fmla="*/ 127 h 376"/>
                  <a:gd name="T70" fmla="*/ 194 w 326"/>
                  <a:gd name="T71" fmla="*/ 125 h 376"/>
                  <a:gd name="T72" fmla="*/ 197 w 326"/>
                  <a:gd name="T73" fmla="*/ 109 h 376"/>
                  <a:gd name="T74" fmla="*/ 184 w 326"/>
                  <a:gd name="T75" fmla="*/ 101 h 376"/>
                  <a:gd name="T76" fmla="*/ 198 w 326"/>
                  <a:gd name="T77" fmla="*/ 81 h 376"/>
                  <a:gd name="T78" fmla="*/ 202 w 326"/>
                  <a:gd name="T79" fmla="*/ 75 h 376"/>
                  <a:gd name="T80" fmla="*/ 208 w 326"/>
                  <a:gd name="T81" fmla="*/ 58 h 376"/>
                  <a:gd name="T82" fmla="*/ 225 w 326"/>
                  <a:gd name="T83" fmla="*/ 65 h 376"/>
                  <a:gd name="T84" fmla="*/ 242 w 326"/>
                  <a:gd name="T85" fmla="*/ 57 h 376"/>
                  <a:gd name="T86" fmla="*/ 252 w 326"/>
                  <a:gd name="T87" fmla="*/ 80 h 376"/>
                  <a:gd name="T88" fmla="*/ 255 w 326"/>
                  <a:gd name="T89" fmla="*/ 86 h 376"/>
                  <a:gd name="T90" fmla="*/ 266 w 326"/>
                  <a:gd name="T91" fmla="*/ 109 h 376"/>
                  <a:gd name="T92" fmla="*/ 130 w 326"/>
                  <a:gd name="T93" fmla="*/ 177 h 376"/>
                  <a:gd name="T94" fmla="*/ 183 w 326"/>
                  <a:gd name="T95" fmla="*/ 19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6" h="376">
                    <a:moveTo>
                      <a:pt x="219" y="83"/>
                    </a:moveTo>
                    <a:cubicBezTo>
                      <a:pt x="212" y="86"/>
                      <a:pt x="209" y="95"/>
                      <a:pt x="212" y="102"/>
                    </a:cubicBezTo>
                    <a:cubicBezTo>
                      <a:pt x="216" y="110"/>
                      <a:pt x="224" y="113"/>
                      <a:pt x="232" y="110"/>
                    </a:cubicBezTo>
                    <a:cubicBezTo>
                      <a:pt x="239" y="106"/>
                      <a:pt x="242" y="97"/>
                      <a:pt x="239" y="90"/>
                    </a:cubicBezTo>
                    <a:cubicBezTo>
                      <a:pt x="236" y="83"/>
                      <a:pt x="227" y="79"/>
                      <a:pt x="219" y="83"/>
                    </a:cubicBezTo>
                    <a:close/>
                    <a:moveTo>
                      <a:pt x="326" y="139"/>
                    </a:moveTo>
                    <a:cubicBezTo>
                      <a:pt x="326" y="59"/>
                      <a:pt x="281" y="0"/>
                      <a:pt x="186" y="0"/>
                    </a:cubicBezTo>
                    <a:cubicBezTo>
                      <a:pt x="87" y="0"/>
                      <a:pt x="40" y="55"/>
                      <a:pt x="40" y="120"/>
                    </a:cubicBezTo>
                    <a:cubicBezTo>
                      <a:pt x="40" y="136"/>
                      <a:pt x="49" y="130"/>
                      <a:pt x="46" y="149"/>
                    </a:cubicBezTo>
                    <a:cubicBezTo>
                      <a:pt x="43" y="169"/>
                      <a:pt x="4" y="192"/>
                      <a:pt x="2" y="209"/>
                    </a:cubicBezTo>
                    <a:cubicBezTo>
                      <a:pt x="0" y="226"/>
                      <a:pt x="28" y="215"/>
                      <a:pt x="32" y="231"/>
                    </a:cubicBezTo>
                    <a:cubicBezTo>
                      <a:pt x="37" y="248"/>
                      <a:pt x="28" y="253"/>
                      <a:pt x="31" y="261"/>
                    </a:cubicBezTo>
                    <a:cubicBezTo>
                      <a:pt x="34" y="270"/>
                      <a:pt x="38" y="267"/>
                      <a:pt x="42" y="277"/>
                    </a:cubicBezTo>
                    <a:cubicBezTo>
                      <a:pt x="46" y="286"/>
                      <a:pt x="31" y="314"/>
                      <a:pt x="45" y="318"/>
                    </a:cubicBezTo>
                    <a:cubicBezTo>
                      <a:pt x="58" y="323"/>
                      <a:pt x="92" y="325"/>
                      <a:pt x="109" y="325"/>
                    </a:cubicBezTo>
                    <a:cubicBezTo>
                      <a:pt x="127" y="325"/>
                      <a:pt x="135" y="358"/>
                      <a:pt x="143" y="376"/>
                    </a:cubicBezTo>
                    <a:cubicBezTo>
                      <a:pt x="164" y="372"/>
                      <a:pt x="256" y="347"/>
                      <a:pt x="295" y="337"/>
                    </a:cubicBezTo>
                    <a:cubicBezTo>
                      <a:pt x="280" y="323"/>
                      <a:pt x="269" y="298"/>
                      <a:pt x="269" y="281"/>
                    </a:cubicBezTo>
                    <a:cubicBezTo>
                      <a:pt x="269" y="265"/>
                      <a:pt x="326" y="198"/>
                      <a:pt x="326" y="139"/>
                    </a:cubicBezTo>
                    <a:close/>
                    <a:moveTo>
                      <a:pt x="227" y="206"/>
                    </a:moveTo>
                    <a:cubicBezTo>
                      <a:pt x="226" y="209"/>
                      <a:pt x="225" y="212"/>
                      <a:pt x="224" y="215"/>
                    </a:cubicBezTo>
                    <a:cubicBezTo>
                      <a:pt x="206" y="215"/>
                      <a:pt x="206" y="215"/>
                      <a:pt x="206" y="215"/>
                    </a:cubicBezTo>
                    <a:cubicBezTo>
                      <a:pt x="206" y="215"/>
                      <a:pt x="206" y="215"/>
                      <a:pt x="206" y="215"/>
                    </a:cubicBezTo>
                    <a:cubicBezTo>
                      <a:pt x="203" y="219"/>
                      <a:pt x="200" y="223"/>
                      <a:pt x="196" y="227"/>
                    </a:cubicBezTo>
                    <a:cubicBezTo>
                      <a:pt x="196" y="227"/>
                      <a:pt x="196" y="227"/>
                      <a:pt x="196" y="227"/>
                    </a:cubicBezTo>
                    <a:cubicBezTo>
                      <a:pt x="201" y="244"/>
                      <a:pt x="201" y="244"/>
                      <a:pt x="201" y="244"/>
                    </a:cubicBezTo>
                    <a:cubicBezTo>
                      <a:pt x="195" y="248"/>
                      <a:pt x="189" y="251"/>
                      <a:pt x="182" y="254"/>
                    </a:cubicBezTo>
                    <a:cubicBezTo>
                      <a:pt x="170" y="241"/>
                      <a:pt x="170" y="241"/>
                      <a:pt x="170" y="241"/>
                    </a:cubicBezTo>
                    <a:cubicBezTo>
                      <a:pt x="165" y="242"/>
                      <a:pt x="160" y="243"/>
                      <a:pt x="155" y="243"/>
                    </a:cubicBezTo>
                    <a:cubicBezTo>
                      <a:pt x="146" y="258"/>
                      <a:pt x="146" y="258"/>
                      <a:pt x="146" y="258"/>
                    </a:cubicBezTo>
                    <a:cubicBezTo>
                      <a:pt x="143" y="257"/>
                      <a:pt x="139" y="256"/>
                      <a:pt x="136" y="256"/>
                    </a:cubicBezTo>
                    <a:cubicBezTo>
                      <a:pt x="132" y="255"/>
                      <a:pt x="129" y="253"/>
                      <a:pt x="126" y="252"/>
                    </a:cubicBezTo>
                    <a:cubicBezTo>
                      <a:pt x="126" y="234"/>
                      <a:pt x="126" y="234"/>
                      <a:pt x="126" y="234"/>
                    </a:cubicBezTo>
                    <a:cubicBezTo>
                      <a:pt x="122" y="231"/>
                      <a:pt x="118" y="228"/>
                      <a:pt x="115" y="225"/>
                    </a:cubicBezTo>
                    <a:cubicBezTo>
                      <a:pt x="97" y="229"/>
                      <a:pt x="97" y="229"/>
                      <a:pt x="97" y="229"/>
                    </a:cubicBezTo>
                    <a:cubicBezTo>
                      <a:pt x="93" y="223"/>
                      <a:pt x="90" y="217"/>
                      <a:pt x="88" y="211"/>
                    </a:cubicBezTo>
                    <a:cubicBezTo>
                      <a:pt x="100" y="198"/>
                      <a:pt x="100" y="198"/>
                      <a:pt x="100" y="198"/>
                    </a:cubicBezTo>
                    <a:cubicBezTo>
                      <a:pt x="99" y="194"/>
                      <a:pt x="99" y="189"/>
                      <a:pt x="99" y="184"/>
                    </a:cubicBezTo>
                    <a:cubicBezTo>
                      <a:pt x="99" y="184"/>
                      <a:pt x="99" y="184"/>
                      <a:pt x="99" y="184"/>
                    </a:cubicBezTo>
                    <a:cubicBezTo>
                      <a:pt x="84" y="174"/>
                      <a:pt x="84" y="174"/>
                      <a:pt x="84" y="174"/>
                    </a:cubicBezTo>
                    <a:cubicBezTo>
                      <a:pt x="84" y="171"/>
                      <a:pt x="85" y="167"/>
                      <a:pt x="86" y="164"/>
                    </a:cubicBezTo>
                    <a:cubicBezTo>
                      <a:pt x="87" y="161"/>
                      <a:pt x="88" y="157"/>
                      <a:pt x="90" y="154"/>
                    </a:cubicBezTo>
                    <a:cubicBezTo>
                      <a:pt x="107" y="155"/>
                      <a:pt x="107" y="155"/>
                      <a:pt x="107" y="155"/>
                    </a:cubicBezTo>
                    <a:cubicBezTo>
                      <a:pt x="107" y="155"/>
                      <a:pt x="107" y="155"/>
                      <a:pt x="107" y="155"/>
                    </a:cubicBezTo>
                    <a:cubicBezTo>
                      <a:pt x="110" y="150"/>
                      <a:pt x="113" y="147"/>
                      <a:pt x="117" y="143"/>
                    </a:cubicBezTo>
                    <a:cubicBezTo>
                      <a:pt x="117" y="143"/>
                      <a:pt x="117" y="143"/>
                      <a:pt x="117" y="143"/>
                    </a:cubicBezTo>
                    <a:cubicBezTo>
                      <a:pt x="113" y="126"/>
                      <a:pt x="113" y="126"/>
                      <a:pt x="113" y="126"/>
                    </a:cubicBezTo>
                    <a:cubicBezTo>
                      <a:pt x="118" y="122"/>
                      <a:pt x="124" y="118"/>
                      <a:pt x="131" y="116"/>
                    </a:cubicBezTo>
                    <a:cubicBezTo>
                      <a:pt x="143" y="129"/>
                      <a:pt x="143" y="129"/>
                      <a:pt x="143" y="129"/>
                    </a:cubicBezTo>
                    <a:cubicBezTo>
                      <a:pt x="148" y="128"/>
                      <a:pt x="153" y="127"/>
                      <a:pt x="158" y="127"/>
                    </a:cubicBezTo>
                    <a:cubicBezTo>
                      <a:pt x="167" y="112"/>
                      <a:pt x="167" y="112"/>
                      <a:pt x="167" y="112"/>
                    </a:cubicBezTo>
                    <a:cubicBezTo>
                      <a:pt x="171" y="112"/>
                      <a:pt x="174" y="113"/>
                      <a:pt x="177" y="114"/>
                    </a:cubicBezTo>
                    <a:cubicBezTo>
                      <a:pt x="181" y="115"/>
                      <a:pt x="184" y="116"/>
                      <a:pt x="187" y="118"/>
                    </a:cubicBezTo>
                    <a:cubicBezTo>
                      <a:pt x="187" y="136"/>
                      <a:pt x="187" y="136"/>
                      <a:pt x="187" y="136"/>
                    </a:cubicBezTo>
                    <a:cubicBezTo>
                      <a:pt x="191" y="138"/>
                      <a:pt x="195" y="141"/>
                      <a:pt x="198" y="145"/>
                    </a:cubicBezTo>
                    <a:cubicBezTo>
                      <a:pt x="216" y="141"/>
                      <a:pt x="216" y="141"/>
                      <a:pt x="216" y="141"/>
                    </a:cubicBezTo>
                    <a:cubicBezTo>
                      <a:pt x="220" y="146"/>
                      <a:pt x="223" y="153"/>
                      <a:pt x="226" y="159"/>
                    </a:cubicBezTo>
                    <a:cubicBezTo>
                      <a:pt x="213" y="171"/>
                      <a:pt x="213" y="171"/>
                      <a:pt x="213" y="171"/>
                    </a:cubicBezTo>
                    <a:cubicBezTo>
                      <a:pt x="214" y="176"/>
                      <a:pt x="214" y="181"/>
                      <a:pt x="214" y="186"/>
                    </a:cubicBezTo>
                    <a:cubicBezTo>
                      <a:pt x="214" y="186"/>
                      <a:pt x="214" y="186"/>
                      <a:pt x="214" y="186"/>
                    </a:cubicBezTo>
                    <a:cubicBezTo>
                      <a:pt x="229" y="196"/>
                      <a:pt x="229" y="196"/>
                      <a:pt x="229" y="196"/>
                    </a:cubicBezTo>
                    <a:cubicBezTo>
                      <a:pt x="229" y="199"/>
                      <a:pt x="228" y="202"/>
                      <a:pt x="227" y="206"/>
                    </a:cubicBezTo>
                    <a:close/>
                    <a:moveTo>
                      <a:pt x="266" y="109"/>
                    </a:moveTo>
                    <a:cubicBezTo>
                      <a:pt x="253" y="111"/>
                      <a:pt x="253" y="111"/>
                      <a:pt x="253" y="111"/>
                    </a:cubicBezTo>
                    <a:cubicBezTo>
                      <a:pt x="252" y="113"/>
                      <a:pt x="250" y="115"/>
                      <a:pt x="249" y="117"/>
                    </a:cubicBezTo>
                    <a:cubicBezTo>
                      <a:pt x="251" y="130"/>
                      <a:pt x="251" y="130"/>
                      <a:pt x="251" y="130"/>
                    </a:cubicBezTo>
                    <a:cubicBezTo>
                      <a:pt x="249" y="132"/>
                      <a:pt x="246" y="133"/>
                      <a:pt x="243" y="135"/>
                    </a:cubicBezTo>
                    <a:cubicBezTo>
                      <a:pt x="240" y="136"/>
                      <a:pt x="238" y="137"/>
                      <a:pt x="235" y="138"/>
                    </a:cubicBezTo>
                    <a:cubicBezTo>
                      <a:pt x="226" y="127"/>
                      <a:pt x="226" y="127"/>
                      <a:pt x="226" y="127"/>
                    </a:cubicBezTo>
                    <a:cubicBezTo>
                      <a:pt x="224" y="128"/>
                      <a:pt x="222" y="127"/>
                      <a:pt x="219" y="127"/>
                    </a:cubicBezTo>
                    <a:cubicBezTo>
                      <a:pt x="209" y="135"/>
                      <a:pt x="209" y="135"/>
                      <a:pt x="209" y="135"/>
                    </a:cubicBezTo>
                    <a:cubicBezTo>
                      <a:pt x="204" y="133"/>
                      <a:pt x="198" y="129"/>
                      <a:pt x="194" y="125"/>
                    </a:cubicBezTo>
                    <a:cubicBezTo>
                      <a:pt x="199" y="112"/>
                      <a:pt x="199" y="112"/>
                      <a:pt x="199" y="112"/>
                    </a:cubicBezTo>
                    <a:cubicBezTo>
                      <a:pt x="198" y="111"/>
                      <a:pt x="198" y="110"/>
                      <a:pt x="197" y="109"/>
                    </a:cubicBezTo>
                    <a:cubicBezTo>
                      <a:pt x="197" y="108"/>
                      <a:pt x="196" y="107"/>
                      <a:pt x="196" y="106"/>
                    </a:cubicBezTo>
                    <a:cubicBezTo>
                      <a:pt x="184" y="101"/>
                      <a:pt x="184" y="101"/>
                      <a:pt x="184" y="101"/>
                    </a:cubicBezTo>
                    <a:cubicBezTo>
                      <a:pt x="183" y="95"/>
                      <a:pt x="183" y="89"/>
                      <a:pt x="185" y="83"/>
                    </a:cubicBezTo>
                    <a:cubicBezTo>
                      <a:pt x="198" y="81"/>
                      <a:pt x="198" y="81"/>
                      <a:pt x="198" y="81"/>
                    </a:cubicBezTo>
                    <a:cubicBezTo>
                      <a:pt x="199" y="79"/>
                      <a:pt x="201" y="77"/>
                      <a:pt x="202" y="75"/>
                    </a:cubicBezTo>
                    <a:cubicBezTo>
                      <a:pt x="202" y="75"/>
                      <a:pt x="202" y="75"/>
                      <a:pt x="202" y="75"/>
                    </a:cubicBezTo>
                    <a:cubicBezTo>
                      <a:pt x="200" y="62"/>
                      <a:pt x="200" y="62"/>
                      <a:pt x="200" y="62"/>
                    </a:cubicBezTo>
                    <a:cubicBezTo>
                      <a:pt x="202" y="61"/>
                      <a:pt x="205" y="59"/>
                      <a:pt x="208" y="58"/>
                    </a:cubicBezTo>
                    <a:cubicBezTo>
                      <a:pt x="211" y="56"/>
                      <a:pt x="214" y="56"/>
                      <a:pt x="217" y="55"/>
                    </a:cubicBezTo>
                    <a:cubicBezTo>
                      <a:pt x="225" y="65"/>
                      <a:pt x="225" y="65"/>
                      <a:pt x="225" y="65"/>
                    </a:cubicBezTo>
                    <a:cubicBezTo>
                      <a:pt x="227" y="65"/>
                      <a:pt x="230" y="65"/>
                      <a:pt x="232" y="66"/>
                    </a:cubicBezTo>
                    <a:cubicBezTo>
                      <a:pt x="242" y="57"/>
                      <a:pt x="242" y="57"/>
                      <a:pt x="242" y="57"/>
                    </a:cubicBezTo>
                    <a:cubicBezTo>
                      <a:pt x="248" y="60"/>
                      <a:pt x="253" y="63"/>
                      <a:pt x="257" y="68"/>
                    </a:cubicBezTo>
                    <a:cubicBezTo>
                      <a:pt x="252" y="80"/>
                      <a:pt x="252" y="80"/>
                      <a:pt x="252" y="80"/>
                    </a:cubicBezTo>
                    <a:cubicBezTo>
                      <a:pt x="253" y="81"/>
                      <a:pt x="253" y="82"/>
                      <a:pt x="254" y="83"/>
                    </a:cubicBezTo>
                    <a:cubicBezTo>
                      <a:pt x="254" y="84"/>
                      <a:pt x="255" y="85"/>
                      <a:pt x="255" y="86"/>
                    </a:cubicBezTo>
                    <a:cubicBezTo>
                      <a:pt x="268" y="91"/>
                      <a:pt x="268" y="91"/>
                      <a:pt x="268" y="91"/>
                    </a:cubicBezTo>
                    <a:cubicBezTo>
                      <a:pt x="268" y="97"/>
                      <a:pt x="268" y="103"/>
                      <a:pt x="266" y="109"/>
                    </a:cubicBezTo>
                    <a:close/>
                    <a:moveTo>
                      <a:pt x="164" y="159"/>
                    </a:moveTo>
                    <a:cubicBezTo>
                      <a:pt x="150" y="154"/>
                      <a:pt x="135" y="163"/>
                      <a:pt x="130" y="177"/>
                    </a:cubicBezTo>
                    <a:cubicBezTo>
                      <a:pt x="126" y="192"/>
                      <a:pt x="134" y="207"/>
                      <a:pt x="149" y="211"/>
                    </a:cubicBezTo>
                    <a:cubicBezTo>
                      <a:pt x="163" y="215"/>
                      <a:pt x="179" y="207"/>
                      <a:pt x="183" y="193"/>
                    </a:cubicBezTo>
                    <a:cubicBezTo>
                      <a:pt x="187" y="178"/>
                      <a:pt x="179" y="163"/>
                      <a:pt x="164" y="15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254A5D"/>
                  </a:solidFill>
                  <a:effectLst/>
                  <a:uLnTx/>
                  <a:uFillTx/>
                  <a:ea typeface="MS PGothic" panose="020B0600070205080204" pitchFamily="34" charset="-128"/>
                </a:endParaRPr>
              </a:p>
            </p:txBody>
          </p:sp>
        </p:grpSp>
        <p:grpSp>
          <p:nvGrpSpPr>
            <p:cNvPr id="28" name="Group 27">
              <a:extLst>
                <a:ext uri="{FF2B5EF4-FFF2-40B4-BE49-F238E27FC236}">
                  <a16:creationId xmlns:a16="http://schemas.microsoft.com/office/drawing/2014/main" id="{833E23AE-DB86-4D63-AE0F-3634A86D09EF}"/>
                </a:ext>
              </a:extLst>
            </p:cNvPr>
            <p:cNvGrpSpPr/>
            <p:nvPr/>
          </p:nvGrpSpPr>
          <p:grpSpPr>
            <a:xfrm>
              <a:off x="4199184" y="2852836"/>
              <a:ext cx="3785616" cy="2908850"/>
              <a:chOff x="4281284" y="2852836"/>
              <a:chExt cx="3785616" cy="2908850"/>
            </a:xfrm>
          </p:grpSpPr>
          <p:sp>
            <p:nvSpPr>
              <p:cNvPr id="33" name="Rectangle 32">
                <a:extLst>
                  <a:ext uri="{FF2B5EF4-FFF2-40B4-BE49-F238E27FC236}">
                    <a16:creationId xmlns:a16="http://schemas.microsoft.com/office/drawing/2014/main" id="{D2ECE435-3F70-4686-9D12-678D5A1E0CC6}"/>
                  </a:ext>
                </a:extLst>
              </p:cNvPr>
              <p:cNvSpPr>
                <a:spLocks noChangeArrowheads="1"/>
              </p:cNvSpPr>
              <p:nvPr/>
            </p:nvSpPr>
            <p:spPr bwMode="auto">
              <a:xfrm>
                <a:off x="4281284" y="4561357"/>
                <a:ext cx="378561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ct val="20000"/>
                  </a:spcBef>
                  <a:buClr>
                    <a:schemeClr val="accent1"/>
                  </a:buClr>
                  <a:buSzPct val="75000"/>
                  <a:buFont typeface="Arial" panose="020B0604020202020204" pitchFamily="34" charset="0"/>
                  <a:buChar char="•"/>
                  <a:defRPr sz="1600">
                    <a:solidFill>
                      <a:srgbClr val="5F8A94"/>
                    </a:solidFill>
                    <a:latin typeface="Calibri Light" panose="020F0302020204030204" pitchFamily="34" charset="0"/>
                    <a:ea typeface="MS PGothic" panose="020B0600070205080204" pitchFamily="34" charset="-128"/>
                    <a:cs typeface="Calibri Light" panose="020F0302020204030204" pitchFamily="34" charset="0"/>
                  </a:defRPr>
                </a:lvl1pPr>
                <a:lvl2pPr marL="742950" indent="-285750">
                  <a:lnSpc>
                    <a:spcPct val="110000"/>
                  </a:lnSpc>
                  <a:spcBef>
                    <a:spcPct val="20000"/>
                  </a:spcBef>
                  <a:buClr>
                    <a:schemeClr val="accent1"/>
                  </a:buClr>
                  <a:buSzPct val="75000"/>
                  <a:buFont typeface="Arial" panose="020B0604020202020204" pitchFamily="34" charset="0"/>
                  <a:buChar char="–"/>
                  <a:defRPr sz="1400">
                    <a:solidFill>
                      <a:srgbClr val="5F8A94"/>
                    </a:solidFill>
                    <a:latin typeface="Calibri Light" panose="020F0302020204030204" pitchFamily="34" charset="0"/>
                    <a:ea typeface="MS PGothic" panose="020B0600070205080204" pitchFamily="34" charset="-128"/>
                    <a:cs typeface="Calibri Light" panose="020F0302020204030204" pitchFamily="34" charset="0"/>
                  </a:defRPr>
                </a:lvl2pPr>
                <a:lvl3pPr marL="1143000" indent="-228600">
                  <a:lnSpc>
                    <a:spcPct val="110000"/>
                  </a:lnSpc>
                  <a:spcBef>
                    <a:spcPct val="20000"/>
                  </a:spcBef>
                  <a:buClr>
                    <a:schemeClr val="accent1"/>
                  </a:buClr>
                  <a:buSzPct val="75000"/>
                  <a:buFont typeface="Arial" panose="020B0604020202020204" pitchFamily="34" charset="0"/>
                  <a:buChar char="•"/>
                  <a:defRPr sz="1200">
                    <a:solidFill>
                      <a:srgbClr val="5F8A94"/>
                    </a:solidFill>
                    <a:latin typeface="Calibri Light" panose="020F0302020204030204" pitchFamily="34" charset="0"/>
                    <a:ea typeface="MS PGothic" panose="020B0600070205080204" pitchFamily="34" charset="-128"/>
                    <a:cs typeface="Calibri Light" panose="020F0302020204030204" pitchFamily="34" charset="0"/>
                  </a:defRPr>
                </a:lvl3pPr>
                <a:lvl4pPr marL="1600200" indent="-228600">
                  <a:lnSpc>
                    <a:spcPct val="110000"/>
                  </a:lnSpc>
                  <a:spcBef>
                    <a:spcPct val="20000"/>
                  </a:spcBef>
                  <a:buClr>
                    <a:schemeClr val="accent1"/>
                  </a:buClr>
                  <a:buSzPct val="75000"/>
                  <a:buFont typeface="Arial" panose="020B0604020202020204" pitchFamily="34" charset="0"/>
                  <a:buChar char="–"/>
                  <a:defRPr sz="1100">
                    <a:solidFill>
                      <a:srgbClr val="5F8A94"/>
                    </a:solidFill>
                    <a:latin typeface="Calibri Light" panose="020F0302020204030204" pitchFamily="34" charset="0"/>
                    <a:ea typeface="MS PGothic" panose="020B0600070205080204" pitchFamily="34" charset="-128"/>
                    <a:cs typeface="Calibri Light" panose="020F0302020204030204" pitchFamily="34" charset="0"/>
                  </a:defRPr>
                </a:lvl4pPr>
                <a:lvl5pPr marL="2057400" indent="-228600">
                  <a:lnSpc>
                    <a:spcPct val="110000"/>
                  </a:lnSpc>
                  <a:spcBef>
                    <a:spcPct val="20000"/>
                  </a:spcBef>
                  <a:buClr>
                    <a:schemeClr val="accent1"/>
                  </a:buClr>
                  <a:buSzPct val="75000"/>
                  <a:buFont typeface="Arial" panose="020B0604020202020204" pitchFamily="34" charset="0"/>
                  <a:buChar char="»"/>
                  <a:defRPr sz="1100">
                    <a:solidFill>
                      <a:srgbClr val="5F8A94"/>
                    </a:solidFill>
                    <a:latin typeface="Calibri Light" panose="020F0302020204030204" pitchFamily="34" charset="0"/>
                    <a:ea typeface="MS PGothic" panose="020B0600070205080204" pitchFamily="34" charset="-128"/>
                    <a:cs typeface="Calibri Light" panose="020F0302020204030204" pitchFamily="34" charset="0"/>
                  </a:defRPr>
                </a:lvl5pPr>
                <a:lvl6pPr marL="2514600" indent="-228600" defTabSz="457200" eaLnBrk="0" fontAlgn="base" hangingPunct="0">
                  <a:lnSpc>
                    <a:spcPct val="110000"/>
                  </a:lnSpc>
                  <a:spcBef>
                    <a:spcPct val="20000"/>
                  </a:spcBef>
                  <a:spcAft>
                    <a:spcPct val="0"/>
                  </a:spcAft>
                  <a:buClr>
                    <a:schemeClr val="accent1"/>
                  </a:buClr>
                  <a:buSzPct val="75000"/>
                  <a:buFont typeface="Arial" panose="020B0604020202020204" pitchFamily="34" charset="0"/>
                  <a:buChar char="»"/>
                  <a:defRPr sz="1100">
                    <a:solidFill>
                      <a:srgbClr val="5F8A94"/>
                    </a:solidFill>
                    <a:latin typeface="Calibri Light" panose="020F0302020204030204" pitchFamily="34" charset="0"/>
                    <a:ea typeface="MS PGothic" panose="020B0600070205080204" pitchFamily="34" charset="-128"/>
                    <a:cs typeface="Calibri Light" panose="020F0302020204030204" pitchFamily="34" charset="0"/>
                  </a:defRPr>
                </a:lvl6pPr>
                <a:lvl7pPr marL="2971800" indent="-228600" defTabSz="457200" eaLnBrk="0" fontAlgn="base" hangingPunct="0">
                  <a:lnSpc>
                    <a:spcPct val="110000"/>
                  </a:lnSpc>
                  <a:spcBef>
                    <a:spcPct val="20000"/>
                  </a:spcBef>
                  <a:spcAft>
                    <a:spcPct val="0"/>
                  </a:spcAft>
                  <a:buClr>
                    <a:schemeClr val="accent1"/>
                  </a:buClr>
                  <a:buSzPct val="75000"/>
                  <a:buFont typeface="Arial" panose="020B0604020202020204" pitchFamily="34" charset="0"/>
                  <a:buChar char="»"/>
                  <a:defRPr sz="1100">
                    <a:solidFill>
                      <a:srgbClr val="5F8A94"/>
                    </a:solidFill>
                    <a:latin typeface="Calibri Light" panose="020F0302020204030204" pitchFamily="34" charset="0"/>
                    <a:ea typeface="MS PGothic" panose="020B0600070205080204" pitchFamily="34" charset="-128"/>
                    <a:cs typeface="Calibri Light" panose="020F0302020204030204" pitchFamily="34" charset="0"/>
                  </a:defRPr>
                </a:lvl7pPr>
                <a:lvl8pPr marL="3429000" indent="-228600" defTabSz="457200" eaLnBrk="0" fontAlgn="base" hangingPunct="0">
                  <a:lnSpc>
                    <a:spcPct val="110000"/>
                  </a:lnSpc>
                  <a:spcBef>
                    <a:spcPct val="20000"/>
                  </a:spcBef>
                  <a:spcAft>
                    <a:spcPct val="0"/>
                  </a:spcAft>
                  <a:buClr>
                    <a:schemeClr val="accent1"/>
                  </a:buClr>
                  <a:buSzPct val="75000"/>
                  <a:buFont typeface="Arial" panose="020B0604020202020204" pitchFamily="34" charset="0"/>
                  <a:buChar char="»"/>
                  <a:defRPr sz="1100">
                    <a:solidFill>
                      <a:srgbClr val="5F8A94"/>
                    </a:solidFill>
                    <a:latin typeface="Calibri Light" panose="020F0302020204030204" pitchFamily="34" charset="0"/>
                    <a:ea typeface="MS PGothic" panose="020B0600070205080204" pitchFamily="34" charset="-128"/>
                    <a:cs typeface="Calibri Light" panose="020F0302020204030204" pitchFamily="34" charset="0"/>
                  </a:defRPr>
                </a:lvl8pPr>
                <a:lvl9pPr marL="3886200" indent="-228600" defTabSz="457200" eaLnBrk="0" fontAlgn="base" hangingPunct="0">
                  <a:lnSpc>
                    <a:spcPct val="110000"/>
                  </a:lnSpc>
                  <a:spcBef>
                    <a:spcPct val="20000"/>
                  </a:spcBef>
                  <a:spcAft>
                    <a:spcPct val="0"/>
                  </a:spcAft>
                  <a:buClr>
                    <a:schemeClr val="accent1"/>
                  </a:buClr>
                  <a:buSzPct val="75000"/>
                  <a:buFont typeface="Arial" panose="020B0604020202020204" pitchFamily="34" charset="0"/>
                  <a:buChar char="»"/>
                  <a:defRPr sz="1100">
                    <a:solidFill>
                      <a:srgbClr val="5F8A94"/>
                    </a:solidFill>
                    <a:latin typeface="Calibri Light" panose="020F0302020204030204" pitchFamily="34" charset="0"/>
                    <a:ea typeface="MS PGothic" panose="020B0600070205080204" pitchFamily="34" charset="-128"/>
                    <a:cs typeface="Calibri Light" panose="020F03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0" cap="none" spc="0" normalizeH="0" baseline="0" noProof="0">
                    <a:ln>
                      <a:noFill/>
                    </a:ln>
                    <a:solidFill>
                      <a:srgbClr val="254A5D"/>
                    </a:solidFill>
                    <a:effectLst/>
                    <a:uLnTx/>
                    <a:uFillTx/>
                    <a:latin typeface="Karla Medium" panose="020B0004030503030003" pitchFamily="34" charset="77"/>
                    <a:ea typeface="MS PGothic" panose="020B0600070205080204" pitchFamily="34" charset="-128"/>
                    <a:cs typeface="Calibri Light" panose="020F0302020204030204" pitchFamily="34" charset="0"/>
                  </a:rPr>
                  <a:t>Experienced across nonprofit sectors and locations</a:t>
                </a:r>
              </a:p>
            </p:txBody>
          </p:sp>
          <p:sp>
            <p:nvSpPr>
              <p:cNvPr id="34" name="Oval 33">
                <a:extLst>
                  <a:ext uri="{FF2B5EF4-FFF2-40B4-BE49-F238E27FC236}">
                    <a16:creationId xmlns:a16="http://schemas.microsoft.com/office/drawing/2014/main" id="{621A6067-1244-422A-914F-912171A8BCF4}"/>
                  </a:ext>
                </a:extLst>
              </p:cNvPr>
              <p:cNvSpPr/>
              <p:nvPr/>
            </p:nvSpPr>
            <p:spPr>
              <a:xfrm>
                <a:off x="5384097" y="2852836"/>
                <a:ext cx="1579991" cy="1579991"/>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sp>
            <p:nvSpPr>
              <p:cNvPr id="35" name="Freeform 5">
                <a:extLst>
                  <a:ext uri="{FF2B5EF4-FFF2-40B4-BE49-F238E27FC236}">
                    <a16:creationId xmlns:a16="http://schemas.microsoft.com/office/drawing/2014/main" id="{26A72A90-4BA3-42AF-AFAE-E91E709F5516}"/>
                  </a:ext>
                </a:extLst>
              </p:cNvPr>
              <p:cNvSpPr>
                <a:spLocks noEditPoints="1"/>
              </p:cNvSpPr>
              <p:nvPr/>
            </p:nvSpPr>
            <p:spPr bwMode="auto">
              <a:xfrm>
                <a:off x="5846273" y="3315594"/>
                <a:ext cx="655638" cy="654474"/>
              </a:xfrm>
              <a:custGeom>
                <a:avLst/>
                <a:gdLst>
                  <a:gd name="T0" fmla="*/ 474 w 474"/>
                  <a:gd name="T1" fmla="*/ 237 h 473"/>
                  <a:gd name="T2" fmla="*/ 37 w 474"/>
                  <a:gd name="T3" fmla="*/ 165 h 473"/>
                  <a:gd name="T4" fmla="*/ 69 w 474"/>
                  <a:gd name="T5" fmla="*/ 214 h 473"/>
                  <a:gd name="T6" fmla="*/ 109 w 474"/>
                  <a:gd name="T7" fmla="*/ 241 h 473"/>
                  <a:gd name="T8" fmla="*/ 115 w 474"/>
                  <a:gd name="T9" fmla="*/ 260 h 473"/>
                  <a:gd name="T10" fmla="*/ 141 w 474"/>
                  <a:gd name="T11" fmla="*/ 314 h 473"/>
                  <a:gd name="T12" fmla="*/ 159 w 474"/>
                  <a:gd name="T13" fmla="*/ 411 h 473"/>
                  <a:gd name="T14" fmla="*/ 192 w 474"/>
                  <a:gd name="T15" fmla="*/ 428 h 473"/>
                  <a:gd name="T16" fmla="*/ 185 w 474"/>
                  <a:gd name="T17" fmla="*/ 390 h 473"/>
                  <a:gd name="T18" fmla="*/ 225 w 474"/>
                  <a:gd name="T19" fmla="*/ 330 h 473"/>
                  <a:gd name="T20" fmla="*/ 244 w 474"/>
                  <a:gd name="T21" fmla="*/ 279 h 473"/>
                  <a:gd name="T22" fmla="*/ 187 w 474"/>
                  <a:gd name="T23" fmla="*/ 238 h 473"/>
                  <a:gd name="T24" fmla="*/ 131 w 474"/>
                  <a:gd name="T25" fmla="*/ 226 h 473"/>
                  <a:gd name="T26" fmla="*/ 111 w 474"/>
                  <a:gd name="T27" fmla="*/ 212 h 473"/>
                  <a:gd name="T28" fmla="*/ 108 w 474"/>
                  <a:gd name="T29" fmla="*/ 200 h 473"/>
                  <a:gd name="T30" fmla="*/ 81 w 474"/>
                  <a:gd name="T31" fmla="*/ 196 h 473"/>
                  <a:gd name="T32" fmla="*/ 85 w 474"/>
                  <a:gd name="T33" fmla="*/ 168 h 473"/>
                  <a:gd name="T34" fmla="*/ 112 w 474"/>
                  <a:gd name="T35" fmla="*/ 167 h 473"/>
                  <a:gd name="T36" fmla="*/ 127 w 474"/>
                  <a:gd name="T37" fmla="*/ 178 h 473"/>
                  <a:gd name="T38" fmla="*/ 146 w 474"/>
                  <a:gd name="T39" fmla="*/ 142 h 473"/>
                  <a:gd name="T40" fmla="*/ 163 w 474"/>
                  <a:gd name="T41" fmla="*/ 124 h 473"/>
                  <a:gd name="T42" fmla="*/ 191 w 474"/>
                  <a:gd name="T43" fmla="*/ 98 h 473"/>
                  <a:gd name="T44" fmla="*/ 205 w 474"/>
                  <a:gd name="T45" fmla="*/ 81 h 473"/>
                  <a:gd name="T46" fmla="*/ 185 w 474"/>
                  <a:gd name="T47" fmla="*/ 65 h 473"/>
                  <a:gd name="T48" fmla="*/ 164 w 474"/>
                  <a:gd name="T49" fmla="*/ 87 h 473"/>
                  <a:gd name="T50" fmla="*/ 145 w 474"/>
                  <a:gd name="T51" fmla="*/ 80 h 473"/>
                  <a:gd name="T52" fmla="*/ 164 w 474"/>
                  <a:gd name="T53" fmla="*/ 56 h 473"/>
                  <a:gd name="T54" fmla="*/ 158 w 474"/>
                  <a:gd name="T55" fmla="*/ 39 h 473"/>
                  <a:gd name="T56" fmla="*/ 186 w 474"/>
                  <a:gd name="T57" fmla="*/ 47 h 473"/>
                  <a:gd name="T58" fmla="*/ 207 w 474"/>
                  <a:gd name="T59" fmla="*/ 60 h 473"/>
                  <a:gd name="T60" fmla="*/ 211 w 474"/>
                  <a:gd name="T61" fmla="*/ 40 h 473"/>
                  <a:gd name="T62" fmla="*/ 240 w 474"/>
                  <a:gd name="T63" fmla="*/ 34 h 473"/>
                  <a:gd name="T64" fmla="*/ 255 w 474"/>
                  <a:gd name="T65" fmla="*/ 65 h 473"/>
                  <a:gd name="T66" fmla="*/ 303 w 474"/>
                  <a:gd name="T67" fmla="*/ 42 h 473"/>
                  <a:gd name="T68" fmla="*/ 346 w 474"/>
                  <a:gd name="T69" fmla="*/ 63 h 473"/>
                  <a:gd name="T70" fmla="*/ 324 w 474"/>
                  <a:gd name="T71" fmla="*/ 96 h 473"/>
                  <a:gd name="T72" fmla="*/ 293 w 474"/>
                  <a:gd name="T73" fmla="*/ 120 h 473"/>
                  <a:gd name="T74" fmla="*/ 318 w 474"/>
                  <a:gd name="T75" fmla="*/ 131 h 473"/>
                  <a:gd name="T76" fmla="*/ 368 w 474"/>
                  <a:gd name="T77" fmla="*/ 106 h 473"/>
                  <a:gd name="T78" fmla="*/ 376 w 474"/>
                  <a:gd name="T79" fmla="*/ 130 h 473"/>
                  <a:gd name="T80" fmla="*/ 405 w 474"/>
                  <a:gd name="T81" fmla="*/ 126 h 473"/>
                  <a:gd name="T82" fmla="*/ 428 w 474"/>
                  <a:gd name="T83" fmla="*/ 152 h 473"/>
                  <a:gd name="T84" fmla="*/ 397 w 474"/>
                  <a:gd name="T85" fmla="*/ 152 h 473"/>
                  <a:gd name="T86" fmla="*/ 369 w 474"/>
                  <a:gd name="T87" fmla="*/ 143 h 473"/>
                  <a:gd name="T88" fmla="*/ 342 w 474"/>
                  <a:gd name="T89" fmla="*/ 140 h 473"/>
                  <a:gd name="T90" fmla="*/ 292 w 474"/>
                  <a:gd name="T91" fmla="*/ 183 h 473"/>
                  <a:gd name="T92" fmla="*/ 320 w 474"/>
                  <a:gd name="T93" fmla="*/ 242 h 473"/>
                  <a:gd name="T94" fmla="*/ 369 w 474"/>
                  <a:gd name="T95" fmla="*/ 251 h 473"/>
                  <a:gd name="T96" fmla="*/ 379 w 474"/>
                  <a:gd name="T97" fmla="*/ 293 h 473"/>
                  <a:gd name="T98" fmla="*/ 395 w 474"/>
                  <a:gd name="T99" fmla="*/ 36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4" h="473">
                    <a:moveTo>
                      <a:pt x="237" y="0"/>
                    </a:moveTo>
                    <a:cubicBezTo>
                      <a:pt x="106" y="0"/>
                      <a:pt x="0" y="106"/>
                      <a:pt x="0" y="237"/>
                    </a:cubicBezTo>
                    <a:cubicBezTo>
                      <a:pt x="0" y="367"/>
                      <a:pt x="106" y="473"/>
                      <a:pt x="237" y="473"/>
                    </a:cubicBezTo>
                    <a:cubicBezTo>
                      <a:pt x="368" y="473"/>
                      <a:pt x="474" y="367"/>
                      <a:pt x="474" y="237"/>
                    </a:cubicBezTo>
                    <a:cubicBezTo>
                      <a:pt x="474" y="106"/>
                      <a:pt x="368" y="0"/>
                      <a:pt x="237" y="0"/>
                    </a:cubicBezTo>
                    <a:close/>
                    <a:moveTo>
                      <a:pt x="237" y="449"/>
                    </a:moveTo>
                    <a:cubicBezTo>
                      <a:pt x="120" y="449"/>
                      <a:pt x="24" y="354"/>
                      <a:pt x="24" y="237"/>
                    </a:cubicBezTo>
                    <a:cubicBezTo>
                      <a:pt x="24" y="212"/>
                      <a:pt x="29" y="188"/>
                      <a:pt x="37" y="165"/>
                    </a:cubicBezTo>
                    <a:cubicBezTo>
                      <a:pt x="41" y="190"/>
                      <a:pt x="41" y="190"/>
                      <a:pt x="41" y="190"/>
                    </a:cubicBezTo>
                    <a:cubicBezTo>
                      <a:pt x="42" y="192"/>
                      <a:pt x="43" y="193"/>
                      <a:pt x="44" y="195"/>
                    </a:cubicBezTo>
                    <a:cubicBezTo>
                      <a:pt x="67" y="213"/>
                      <a:pt x="67" y="213"/>
                      <a:pt x="67" y="213"/>
                    </a:cubicBezTo>
                    <a:cubicBezTo>
                      <a:pt x="68" y="213"/>
                      <a:pt x="69" y="214"/>
                      <a:pt x="69" y="214"/>
                    </a:cubicBezTo>
                    <a:cubicBezTo>
                      <a:pt x="90" y="222"/>
                      <a:pt x="90" y="222"/>
                      <a:pt x="90" y="222"/>
                    </a:cubicBezTo>
                    <a:cubicBezTo>
                      <a:pt x="92" y="222"/>
                      <a:pt x="93" y="223"/>
                      <a:pt x="94" y="224"/>
                    </a:cubicBezTo>
                    <a:cubicBezTo>
                      <a:pt x="106" y="239"/>
                      <a:pt x="106" y="239"/>
                      <a:pt x="106" y="239"/>
                    </a:cubicBezTo>
                    <a:cubicBezTo>
                      <a:pt x="107" y="240"/>
                      <a:pt x="108" y="241"/>
                      <a:pt x="109" y="241"/>
                    </a:cubicBezTo>
                    <a:cubicBezTo>
                      <a:pt x="114" y="243"/>
                      <a:pt x="114" y="243"/>
                      <a:pt x="114" y="243"/>
                    </a:cubicBezTo>
                    <a:cubicBezTo>
                      <a:pt x="116" y="243"/>
                      <a:pt x="118" y="245"/>
                      <a:pt x="119" y="247"/>
                    </a:cubicBezTo>
                    <a:cubicBezTo>
                      <a:pt x="119" y="249"/>
                      <a:pt x="119" y="251"/>
                      <a:pt x="118" y="253"/>
                    </a:cubicBezTo>
                    <a:cubicBezTo>
                      <a:pt x="115" y="260"/>
                      <a:pt x="115" y="260"/>
                      <a:pt x="115" y="260"/>
                    </a:cubicBezTo>
                    <a:cubicBezTo>
                      <a:pt x="114" y="262"/>
                      <a:pt x="113" y="264"/>
                      <a:pt x="114" y="266"/>
                    </a:cubicBezTo>
                    <a:cubicBezTo>
                      <a:pt x="124" y="301"/>
                      <a:pt x="124" y="301"/>
                      <a:pt x="124" y="301"/>
                    </a:cubicBezTo>
                    <a:cubicBezTo>
                      <a:pt x="125" y="303"/>
                      <a:pt x="126" y="305"/>
                      <a:pt x="128" y="306"/>
                    </a:cubicBezTo>
                    <a:cubicBezTo>
                      <a:pt x="141" y="314"/>
                      <a:pt x="141" y="314"/>
                      <a:pt x="141" y="314"/>
                    </a:cubicBezTo>
                    <a:cubicBezTo>
                      <a:pt x="143" y="316"/>
                      <a:pt x="144" y="318"/>
                      <a:pt x="144" y="320"/>
                    </a:cubicBezTo>
                    <a:cubicBezTo>
                      <a:pt x="148" y="378"/>
                      <a:pt x="148" y="378"/>
                      <a:pt x="148" y="378"/>
                    </a:cubicBezTo>
                    <a:cubicBezTo>
                      <a:pt x="148" y="378"/>
                      <a:pt x="148" y="379"/>
                      <a:pt x="148" y="380"/>
                    </a:cubicBezTo>
                    <a:cubicBezTo>
                      <a:pt x="159" y="411"/>
                      <a:pt x="159" y="411"/>
                      <a:pt x="159" y="411"/>
                    </a:cubicBezTo>
                    <a:cubicBezTo>
                      <a:pt x="160" y="413"/>
                      <a:pt x="161" y="415"/>
                      <a:pt x="162" y="416"/>
                    </a:cubicBezTo>
                    <a:cubicBezTo>
                      <a:pt x="187" y="429"/>
                      <a:pt x="187" y="429"/>
                      <a:pt x="187" y="429"/>
                    </a:cubicBezTo>
                    <a:cubicBezTo>
                      <a:pt x="188" y="430"/>
                      <a:pt x="190" y="430"/>
                      <a:pt x="192" y="429"/>
                    </a:cubicBezTo>
                    <a:cubicBezTo>
                      <a:pt x="192" y="428"/>
                      <a:pt x="192" y="428"/>
                      <a:pt x="192" y="428"/>
                    </a:cubicBezTo>
                    <a:cubicBezTo>
                      <a:pt x="193" y="427"/>
                      <a:pt x="193" y="425"/>
                      <a:pt x="192" y="424"/>
                    </a:cubicBezTo>
                    <a:cubicBezTo>
                      <a:pt x="185" y="408"/>
                      <a:pt x="185" y="408"/>
                      <a:pt x="185" y="408"/>
                    </a:cubicBezTo>
                    <a:cubicBezTo>
                      <a:pt x="184" y="407"/>
                      <a:pt x="184" y="405"/>
                      <a:pt x="184" y="404"/>
                    </a:cubicBezTo>
                    <a:cubicBezTo>
                      <a:pt x="185" y="390"/>
                      <a:pt x="185" y="390"/>
                      <a:pt x="185" y="390"/>
                    </a:cubicBezTo>
                    <a:cubicBezTo>
                      <a:pt x="185" y="388"/>
                      <a:pt x="186" y="387"/>
                      <a:pt x="187" y="386"/>
                    </a:cubicBezTo>
                    <a:cubicBezTo>
                      <a:pt x="200" y="366"/>
                      <a:pt x="200" y="366"/>
                      <a:pt x="200" y="366"/>
                    </a:cubicBezTo>
                    <a:cubicBezTo>
                      <a:pt x="200" y="366"/>
                      <a:pt x="200" y="366"/>
                      <a:pt x="200" y="366"/>
                    </a:cubicBezTo>
                    <a:cubicBezTo>
                      <a:pt x="225" y="330"/>
                      <a:pt x="225" y="330"/>
                      <a:pt x="225" y="330"/>
                    </a:cubicBezTo>
                    <a:cubicBezTo>
                      <a:pt x="226" y="330"/>
                      <a:pt x="226" y="330"/>
                      <a:pt x="226" y="329"/>
                    </a:cubicBezTo>
                    <a:cubicBezTo>
                      <a:pt x="242" y="294"/>
                      <a:pt x="242" y="294"/>
                      <a:pt x="242" y="294"/>
                    </a:cubicBezTo>
                    <a:cubicBezTo>
                      <a:pt x="243" y="291"/>
                      <a:pt x="244" y="289"/>
                      <a:pt x="244" y="286"/>
                    </a:cubicBezTo>
                    <a:cubicBezTo>
                      <a:pt x="244" y="279"/>
                      <a:pt x="244" y="279"/>
                      <a:pt x="244" y="279"/>
                    </a:cubicBezTo>
                    <a:cubicBezTo>
                      <a:pt x="244" y="276"/>
                      <a:pt x="242" y="273"/>
                      <a:pt x="239" y="272"/>
                    </a:cubicBezTo>
                    <a:cubicBezTo>
                      <a:pt x="203" y="261"/>
                      <a:pt x="203" y="261"/>
                      <a:pt x="203" y="261"/>
                    </a:cubicBezTo>
                    <a:cubicBezTo>
                      <a:pt x="201" y="260"/>
                      <a:pt x="200" y="259"/>
                      <a:pt x="199" y="257"/>
                    </a:cubicBezTo>
                    <a:cubicBezTo>
                      <a:pt x="187" y="238"/>
                      <a:pt x="187" y="238"/>
                      <a:pt x="187" y="238"/>
                    </a:cubicBezTo>
                    <a:cubicBezTo>
                      <a:pt x="186" y="237"/>
                      <a:pt x="185" y="236"/>
                      <a:pt x="184" y="236"/>
                    </a:cubicBezTo>
                    <a:cubicBezTo>
                      <a:pt x="153" y="219"/>
                      <a:pt x="153" y="219"/>
                      <a:pt x="153" y="219"/>
                    </a:cubicBezTo>
                    <a:cubicBezTo>
                      <a:pt x="151" y="218"/>
                      <a:pt x="149" y="218"/>
                      <a:pt x="147" y="219"/>
                    </a:cubicBezTo>
                    <a:cubicBezTo>
                      <a:pt x="131" y="226"/>
                      <a:pt x="131" y="226"/>
                      <a:pt x="131" y="226"/>
                    </a:cubicBezTo>
                    <a:cubicBezTo>
                      <a:pt x="130" y="226"/>
                      <a:pt x="128" y="226"/>
                      <a:pt x="126" y="226"/>
                    </a:cubicBezTo>
                    <a:cubicBezTo>
                      <a:pt x="117" y="223"/>
                      <a:pt x="117" y="223"/>
                      <a:pt x="117" y="223"/>
                    </a:cubicBezTo>
                    <a:cubicBezTo>
                      <a:pt x="114" y="222"/>
                      <a:pt x="112" y="219"/>
                      <a:pt x="111" y="216"/>
                    </a:cubicBezTo>
                    <a:cubicBezTo>
                      <a:pt x="111" y="212"/>
                      <a:pt x="111" y="212"/>
                      <a:pt x="111" y="212"/>
                    </a:cubicBezTo>
                    <a:cubicBezTo>
                      <a:pt x="111" y="210"/>
                      <a:pt x="110" y="209"/>
                      <a:pt x="108" y="209"/>
                    </a:cubicBezTo>
                    <a:cubicBezTo>
                      <a:pt x="107" y="209"/>
                      <a:pt x="106" y="208"/>
                      <a:pt x="105" y="207"/>
                    </a:cubicBezTo>
                    <a:cubicBezTo>
                      <a:pt x="105" y="206"/>
                      <a:pt x="105" y="205"/>
                      <a:pt x="105" y="204"/>
                    </a:cubicBezTo>
                    <a:cubicBezTo>
                      <a:pt x="108" y="200"/>
                      <a:pt x="108" y="200"/>
                      <a:pt x="108" y="200"/>
                    </a:cubicBezTo>
                    <a:cubicBezTo>
                      <a:pt x="109" y="197"/>
                      <a:pt x="109" y="193"/>
                      <a:pt x="106" y="191"/>
                    </a:cubicBezTo>
                    <a:cubicBezTo>
                      <a:pt x="104" y="189"/>
                      <a:pt x="100" y="189"/>
                      <a:pt x="97" y="191"/>
                    </a:cubicBezTo>
                    <a:cubicBezTo>
                      <a:pt x="91" y="196"/>
                      <a:pt x="91" y="196"/>
                      <a:pt x="91" y="196"/>
                    </a:cubicBezTo>
                    <a:cubicBezTo>
                      <a:pt x="88" y="198"/>
                      <a:pt x="84" y="198"/>
                      <a:pt x="81" y="196"/>
                    </a:cubicBezTo>
                    <a:cubicBezTo>
                      <a:pt x="79" y="194"/>
                      <a:pt x="79" y="194"/>
                      <a:pt x="79" y="194"/>
                    </a:cubicBezTo>
                    <a:cubicBezTo>
                      <a:pt x="77" y="192"/>
                      <a:pt x="76" y="190"/>
                      <a:pt x="76" y="187"/>
                    </a:cubicBezTo>
                    <a:cubicBezTo>
                      <a:pt x="78" y="174"/>
                      <a:pt x="78" y="174"/>
                      <a:pt x="78" y="174"/>
                    </a:cubicBezTo>
                    <a:cubicBezTo>
                      <a:pt x="78" y="170"/>
                      <a:pt x="81" y="168"/>
                      <a:pt x="85" y="168"/>
                    </a:cubicBezTo>
                    <a:cubicBezTo>
                      <a:pt x="98" y="167"/>
                      <a:pt x="98" y="167"/>
                      <a:pt x="98" y="167"/>
                    </a:cubicBezTo>
                    <a:cubicBezTo>
                      <a:pt x="100" y="167"/>
                      <a:pt x="101" y="166"/>
                      <a:pt x="102" y="165"/>
                    </a:cubicBezTo>
                    <a:cubicBezTo>
                      <a:pt x="103" y="164"/>
                      <a:pt x="105" y="163"/>
                      <a:pt x="107" y="164"/>
                    </a:cubicBezTo>
                    <a:cubicBezTo>
                      <a:pt x="109" y="164"/>
                      <a:pt x="111" y="165"/>
                      <a:pt x="112" y="167"/>
                    </a:cubicBezTo>
                    <a:cubicBezTo>
                      <a:pt x="118" y="183"/>
                      <a:pt x="118" y="183"/>
                      <a:pt x="118" y="183"/>
                    </a:cubicBezTo>
                    <a:cubicBezTo>
                      <a:pt x="119" y="184"/>
                      <a:pt x="119" y="185"/>
                      <a:pt x="120" y="185"/>
                    </a:cubicBezTo>
                    <a:cubicBezTo>
                      <a:pt x="121" y="186"/>
                      <a:pt x="122" y="186"/>
                      <a:pt x="123" y="185"/>
                    </a:cubicBezTo>
                    <a:cubicBezTo>
                      <a:pt x="126" y="184"/>
                      <a:pt x="127" y="181"/>
                      <a:pt x="127" y="178"/>
                    </a:cubicBezTo>
                    <a:cubicBezTo>
                      <a:pt x="127" y="159"/>
                      <a:pt x="127" y="159"/>
                      <a:pt x="127" y="159"/>
                    </a:cubicBezTo>
                    <a:cubicBezTo>
                      <a:pt x="127" y="158"/>
                      <a:pt x="127" y="157"/>
                      <a:pt x="128" y="156"/>
                    </a:cubicBezTo>
                    <a:cubicBezTo>
                      <a:pt x="142" y="148"/>
                      <a:pt x="142" y="148"/>
                      <a:pt x="142" y="148"/>
                    </a:cubicBezTo>
                    <a:cubicBezTo>
                      <a:pt x="144" y="147"/>
                      <a:pt x="145" y="144"/>
                      <a:pt x="146" y="142"/>
                    </a:cubicBezTo>
                    <a:cubicBezTo>
                      <a:pt x="146" y="139"/>
                      <a:pt x="146" y="139"/>
                      <a:pt x="146" y="139"/>
                    </a:cubicBezTo>
                    <a:cubicBezTo>
                      <a:pt x="146" y="136"/>
                      <a:pt x="147" y="134"/>
                      <a:pt x="149" y="133"/>
                    </a:cubicBezTo>
                    <a:cubicBezTo>
                      <a:pt x="162" y="125"/>
                      <a:pt x="162" y="125"/>
                      <a:pt x="162" y="125"/>
                    </a:cubicBezTo>
                    <a:cubicBezTo>
                      <a:pt x="163" y="124"/>
                      <a:pt x="163" y="124"/>
                      <a:pt x="163" y="124"/>
                    </a:cubicBezTo>
                    <a:cubicBezTo>
                      <a:pt x="182" y="116"/>
                      <a:pt x="182" y="116"/>
                      <a:pt x="182" y="116"/>
                    </a:cubicBezTo>
                    <a:cubicBezTo>
                      <a:pt x="185" y="115"/>
                      <a:pt x="187" y="111"/>
                      <a:pt x="185" y="107"/>
                    </a:cubicBezTo>
                    <a:cubicBezTo>
                      <a:pt x="185" y="106"/>
                      <a:pt x="185" y="103"/>
                      <a:pt x="186" y="102"/>
                    </a:cubicBezTo>
                    <a:cubicBezTo>
                      <a:pt x="187" y="100"/>
                      <a:pt x="189" y="99"/>
                      <a:pt x="191" y="98"/>
                    </a:cubicBezTo>
                    <a:cubicBezTo>
                      <a:pt x="200" y="97"/>
                      <a:pt x="200" y="97"/>
                      <a:pt x="200" y="97"/>
                    </a:cubicBezTo>
                    <a:cubicBezTo>
                      <a:pt x="202" y="97"/>
                      <a:pt x="204" y="96"/>
                      <a:pt x="206" y="94"/>
                    </a:cubicBezTo>
                    <a:cubicBezTo>
                      <a:pt x="207" y="92"/>
                      <a:pt x="207" y="90"/>
                      <a:pt x="207" y="87"/>
                    </a:cubicBezTo>
                    <a:cubicBezTo>
                      <a:pt x="205" y="81"/>
                      <a:pt x="205" y="81"/>
                      <a:pt x="205" y="81"/>
                    </a:cubicBezTo>
                    <a:cubicBezTo>
                      <a:pt x="205" y="80"/>
                      <a:pt x="204" y="79"/>
                      <a:pt x="203" y="78"/>
                    </a:cubicBezTo>
                    <a:cubicBezTo>
                      <a:pt x="196" y="69"/>
                      <a:pt x="196" y="69"/>
                      <a:pt x="196" y="69"/>
                    </a:cubicBezTo>
                    <a:cubicBezTo>
                      <a:pt x="195" y="68"/>
                      <a:pt x="194" y="68"/>
                      <a:pt x="192" y="67"/>
                    </a:cubicBezTo>
                    <a:cubicBezTo>
                      <a:pt x="185" y="65"/>
                      <a:pt x="185" y="65"/>
                      <a:pt x="185" y="65"/>
                    </a:cubicBezTo>
                    <a:cubicBezTo>
                      <a:pt x="182" y="64"/>
                      <a:pt x="178" y="65"/>
                      <a:pt x="176" y="68"/>
                    </a:cubicBezTo>
                    <a:cubicBezTo>
                      <a:pt x="169" y="81"/>
                      <a:pt x="169" y="81"/>
                      <a:pt x="169" y="81"/>
                    </a:cubicBezTo>
                    <a:cubicBezTo>
                      <a:pt x="169" y="81"/>
                      <a:pt x="169" y="81"/>
                      <a:pt x="168" y="82"/>
                    </a:cubicBezTo>
                    <a:cubicBezTo>
                      <a:pt x="164" y="87"/>
                      <a:pt x="164" y="87"/>
                      <a:pt x="164" y="87"/>
                    </a:cubicBezTo>
                    <a:cubicBezTo>
                      <a:pt x="162" y="89"/>
                      <a:pt x="160" y="90"/>
                      <a:pt x="158" y="90"/>
                    </a:cubicBezTo>
                    <a:cubicBezTo>
                      <a:pt x="155" y="89"/>
                      <a:pt x="153" y="88"/>
                      <a:pt x="152" y="86"/>
                    </a:cubicBezTo>
                    <a:cubicBezTo>
                      <a:pt x="152" y="84"/>
                      <a:pt x="150" y="83"/>
                      <a:pt x="149" y="82"/>
                    </a:cubicBezTo>
                    <a:cubicBezTo>
                      <a:pt x="145" y="80"/>
                      <a:pt x="145" y="80"/>
                      <a:pt x="145" y="80"/>
                    </a:cubicBezTo>
                    <a:cubicBezTo>
                      <a:pt x="142" y="79"/>
                      <a:pt x="141" y="77"/>
                      <a:pt x="141" y="74"/>
                    </a:cubicBezTo>
                    <a:cubicBezTo>
                      <a:pt x="140" y="71"/>
                      <a:pt x="142" y="68"/>
                      <a:pt x="145" y="67"/>
                    </a:cubicBezTo>
                    <a:cubicBezTo>
                      <a:pt x="161" y="58"/>
                      <a:pt x="161" y="58"/>
                      <a:pt x="161" y="58"/>
                    </a:cubicBezTo>
                    <a:cubicBezTo>
                      <a:pt x="162" y="58"/>
                      <a:pt x="163" y="57"/>
                      <a:pt x="164" y="56"/>
                    </a:cubicBezTo>
                    <a:cubicBezTo>
                      <a:pt x="166" y="53"/>
                      <a:pt x="166" y="53"/>
                      <a:pt x="166" y="53"/>
                    </a:cubicBezTo>
                    <a:cubicBezTo>
                      <a:pt x="168" y="51"/>
                      <a:pt x="168" y="49"/>
                      <a:pt x="168" y="47"/>
                    </a:cubicBezTo>
                    <a:cubicBezTo>
                      <a:pt x="167" y="44"/>
                      <a:pt x="166" y="42"/>
                      <a:pt x="164" y="41"/>
                    </a:cubicBezTo>
                    <a:cubicBezTo>
                      <a:pt x="158" y="39"/>
                      <a:pt x="158" y="39"/>
                      <a:pt x="158" y="39"/>
                    </a:cubicBezTo>
                    <a:cubicBezTo>
                      <a:pt x="164" y="37"/>
                      <a:pt x="169" y="35"/>
                      <a:pt x="174" y="33"/>
                    </a:cubicBezTo>
                    <a:cubicBezTo>
                      <a:pt x="177" y="36"/>
                      <a:pt x="181" y="39"/>
                      <a:pt x="182" y="40"/>
                    </a:cubicBezTo>
                    <a:cubicBezTo>
                      <a:pt x="183" y="40"/>
                      <a:pt x="183" y="40"/>
                      <a:pt x="183" y="40"/>
                    </a:cubicBezTo>
                    <a:cubicBezTo>
                      <a:pt x="185" y="42"/>
                      <a:pt x="186" y="44"/>
                      <a:pt x="186" y="47"/>
                    </a:cubicBezTo>
                    <a:cubicBezTo>
                      <a:pt x="186" y="50"/>
                      <a:pt x="186" y="50"/>
                      <a:pt x="186" y="50"/>
                    </a:cubicBezTo>
                    <a:cubicBezTo>
                      <a:pt x="186" y="53"/>
                      <a:pt x="188" y="55"/>
                      <a:pt x="190" y="57"/>
                    </a:cubicBezTo>
                    <a:cubicBezTo>
                      <a:pt x="199" y="61"/>
                      <a:pt x="199" y="61"/>
                      <a:pt x="199" y="61"/>
                    </a:cubicBezTo>
                    <a:cubicBezTo>
                      <a:pt x="201" y="62"/>
                      <a:pt x="205" y="62"/>
                      <a:pt x="207" y="60"/>
                    </a:cubicBezTo>
                    <a:cubicBezTo>
                      <a:pt x="213" y="55"/>
                      <a:pt x="213" y="55"/>
                      <a:pt x="213" y="55"/>
                    </a:cubicBezTo>
                    <a:cubicBezTo>
                      <a:pt x="215" y="54"/>
                      <a:pt x="216" y="52"/>
                      <a:pt x="216" y="50"/>
                    </a:cubicBezTo>
                    <a:cubicBezTo>
                      <a:pt x="216" y="48"/>
                      <a:pt x="216" y="46"/>
                      <a:pt x="214" y="44"/>
                    </a:cubicBezTo>
                    <a:cubicBezTo>
                      <a:pt x="211" y="40"/>
                      <a:pt x="211" y="40"/>
                      <a:pt x="211" y="40"/>
                    </a:cubicBezTo>
                    <a:cubicBezTo>
                      <a:pt x="211" y="40"/>
                      <a:pt x="210" y="40"/>
                      <a:pt x="210" y="40"/>
                    </a:cubicBezTo>
                    <a:cubicBezTo>
                      <a:pt x="201" y="27"/>
                      <a:pt x="201" y="27"/>
                      <a:pt x="201" y="27"/>
                    </a:cubicBezTo>
                    <a:cubicBezTo>
                      <a:pt x="211" y="25"/>
                      <a:pt x="221" y="24"/>
                      <a:pt x="231" y="24"/>
                    </a:cubicBezTo>
                    <a:cubicBezTo>
                      <a:pt x="235" y="28"/>
                      <a:pt x="240" y="33"/>
                      <a:pt x="240" y="34"/>
                    </a:cubicBezTo>
                    <a:cubicBezTo>
                      <a:pt x="238" y="57"/>
                      <a:pt x="238" y="57"/>
                      <a:pt x="238" y="57"/>
                    </a:cubicBezTo>
                    <a:cubicBezTo>
                      <a:pt x="237" y="61"/>
                      <a:pt x="239" y="64"/>
                      <a:pt x="243" y="65"/>
                    </a:cubicBezTo>
                    <a:cubicBezTo>
                      <a:pt x="247" y="67"/>
                      <a:pt x="247" y="67"/>
                      <a:pt x="247" y="67"/>
                    </a:cubicBezTo>
                    <a:cubicBezTo>
                      <a:pt x="250" y="67"/>
                      <a:pt x="253" y="67"/>
                      <a:pt x="255" y="65"/>
                    </a:cubicBezTo>
                    <a:cubicBezTo>
                      <a:pt x="277" y="46"/>
                      <a:pt x="277" y="46"/>
                      <a:pt x="277" y="46"/>
                    </a:cubicBezTo>
                    <a:cubicBezTo>
                      <a:pt x="279" y="45"/>
                      <a:pt x="281" y="44"/>
                      <a:pt x="282" y="44"/>
                    </a:cubicBezTo>
                    <a:cubicBezTo>
                      <a:pt x="298" y="44"/>
                      <a:pt x="298" y="44"/>
                      <a:pt x="298" y="44"/>
                    </a:cubicBezTo>
                    <a:cubicBezTo>
                      <a:pt x="300" y="44"/>
                      <a:pt x="302" y="43"/>
                      <a:pt x="303" y="42"/>
                    </a:cubicBezTo>
                    <a:cubicBezTo>
                      <a:pt x="306" y="39"/>
                      <a:pt x="306" y="39"/>
                      <a:pt x="306" y="39"/>
                    </a:cubicBezTo>
                    <a:cubicBezTo>
                      <a:pt x="307" y="38"/>
                      <a:pt x="307" y="37"/>
                      <a:pt x="308" y="36"/>
                    </a:cubicBezTo>
                    <a:cubicBezTo>
                      <a:pt x="326" y="42"/>
                      <a:pt x="343" y="51"/>
                      <a:pt x="358" y="62"/>
                    </a:cubicBezTo>
                    <a:cubicBezTo>
                      <a:pt x="346" y="63"/>
                      <a:pt x="346" y="63"/>
                      <a:pt x="346" y="63"/>
                    </a:cubicBezTo>
                    <a:cubicBezTo>
                      <a:pt x="344" y="63"/>
                      <a:pt x="343" y="64"/>
                      <a:pt x="341" y="65"/>
                    </a:cubicBezTo>
                    <a:cubicBezTo>
                      <a:pt x="326" y="76"/>
                      <a:pt x="326" y="76"/>
                      <a:pt x="326" y="76"/>
                    </a:cubicBezTo>
                    <a:cubicBezTo>
                      <a:pt x="322" y="79"/>
                      <a:pt x="321" y="85"/>
                      <a:pt x="323" y="89"/>
                    </a:cubicBezTo>
                    <a:cubicBezTo>
                      <a:pt x="325" y="91"/>
                      <a:pt x="325" y="93"/>
                      <a:pt x="324" y="96"/>
                    </a:cubicBezTo>
                    <a:cubicBezTo>
                      <a:pt x="323" y="100"/>
                      <a:pt x="319" y="103"/>
                      <a:pt x="315" y="103"/>
                    </a:cubicBezTo>
                    <a:cubicBezTo>
                      <a:pt x="305" y="103"/>
                      <a:pt x="305" y="103"/>
                      <a:pt x="305" y="103"/>
                    </a:cubicBezTo>
                    <a:cubicBezTo>
                      <a:pt x="300" y="102"/>
                      <a:pt x="296" y="106"/>
                      <a:pt x="295" y="111"/>
                    </a:cubicBezTo>
                    <a:cubicBezTo>
                      <a:pt x="293" y="120"/>
                      <a:pt x="293" y="120"/>
                      <a:pt x="293" y="120"/>
                    </a:cubicBezTo>
                    <a:cubicBezTo>
                      <a:pt x="293" y="123"/>
                      <a:pt x="293" y="125"/>
                      <a:pt x="295" y="128"/>
                    </a:cubicBezTo>
                    <a:cubicBezTo>
                      <a:pt x="296" y="130"/>
                      <a:pt x="299" y="131"/>
                      <a:pt x="301" y="132"/>
                    </a:cubicBezTo>
                    <a:cubicBezTo>
                      <a:pt x="310" y="133"/>
                      <a:pt x="310" y="133"/>
                      <a:pt x="310" y="133"/>
                    </a:cubicBezTo>
                    <a:cubicBezTo>
                      <a:pt x="313" y="133"/>
                      <a:pt x="316" y="133"/>
                      <a:pt x="318" y="131"/>
                    </a:cubicBezTo>
                    <a:cubicBezTo>
                      <a:pt x="348" y="106"/>
                      <a:pt x="348" y="106"/>
                      <a:pt x="348" y="106"/>
                    </a:cubicBezTo>
                    <a:cubicBezTo>
                      <a:pt x="350" y="104"/>
                      <a:pt x="352" y="103"/>
                      <a:pt x="355" y="103"/>
                    </a:cubicBezTo>
                    <a:cubicBezTo>
                      <a:pt x="362" y="104"/>
                      <a:pt x="362" y="104"/>
                      <a:pt x="362" y="104"/>
                    </a:cubicBezTo>
                    <a:cubicBezTo>
                      <a:pt x="364" y="104"/>
                      <a:pt x="366" y="105"/>
                      <a:pt x="368" y="106"/>
                    </a:cubicBezTo>
                    <a:cubicBezTo>
                      <a:pt x="374" y="111"/>
                      <a:pt x="374" y="111"/>
                      <a:pt x="374" y="111"/>
                    </a:cubicBezTo>
                    <a:cubicBezTo>
                      <a:pt x="377" y="114"/>
                      <a:pt x="378" y="118"/>
                      <a:pt x="377" y="122"/>
                    </a:cubicBezTo>
                    <a:cubicBezTo>
                      <a:pt x="376" y="124"/>
                      <a:pt x="376" y="124"/>
                      <a:pt x="376" y="124"/>
                    </a:cubicBezTo>
                    <a:cubicBezTo>
                      <a:pt x="375" y="126"/>
                      <a:pt x="375" y="128"/>
                      <a:pt x="376" y="130"/>
                    </a:cubicBezTo>
                    <a:cubicBezTo>
                      <a:pt x="377" y="132"/>
                      <a:pt x="379" y="134"/>
                      <a:pt x="381" y="134"/>
                    </a:cubicBezTo>
                    <a:cubicBezTo>
                      <a:pt x="383" y="135"/>
                      <a:pt x="385" y="135"/>
                      <a:pt x="386" y="134"/>
                    </a:cubicBezTo>
                    <a:cubicBezTo>
                      <a:pt x="400" y="127"/>
                      <a:pt x="400" y="127"/>
                      <a:pt x="400" y="127"/>
                    </a:cubicBezTo>
                    <a:cubicBezTo>
                      <a:pt x="402" y="126"/>
                      <a:pt x="403" y="126"/>
                      <a:pt x="405" y="126"/>
                    </a:cubicBezTo>
                    <a:cubicBezTo>
                      <a:pt x="409" y="126"/>
                      <a:pt x="414" y="126"/>
                      <a:pt x="414" y="126"/>
                    </a:cubicBezTo>
                    <a:cubicBezTo>
                      <a:pt x="414" y="126"/>
                      <a:pt x="416" y="127"/>
                      <a:pt x="419" y="127"/>
                    </a:cubicBezTo>
                    <a:cubicBezTo>
                      <a:pt x="424" y="135"/>
                      <a:pt x="428" y="143"/>
                      <a:pt x="432" y="152"/>
                    </a:cubicBezTo>
                    <a:cubicBezTo>
                      <a:pt x="431" y="152"/>
                      <a:pt x="429" y="152"/>
                      <a:pt x="428" y="152"/>
                    </a:cubicBezTo>
                    <a:cubicBezTo>
                      <a:pt x="425" y="153"/>
                      <a:pt x="425" y="153"/>
                      <a:pt x="425" y="153"/>
                    </a:cubicBezTo>
                    <a:cubicBezTo>
                      <a:pt x="423" y="154"/>
                      <a:pt x="422" y="154"/>
                      <a:pt x="420" y="153"/>
                    </a:cubicBezTo>
                    <a:cubicBezTo>
                      <a:pt x="406" y="149"/>
                      <a:pt x="406" y="149"/>
                      <a:pt x="406" y="149"/>
                    </a:cubicBezTo>
                    <a:cubicBezTo>
                      <a:pt x="403" y="148"/>
                      <a:pt x="399" y="149"/>
                      <a:pt x="397" y="152"/>
                    </a:cubicBezTo>
                    <a:cubicBezTo>
                      <a:pt x="397" y="153"/>
                      <a:pt x="397" y="153"/>
                      <a:pt x="397" y="153"/>
                    </a:cubicBezTo>
                    <a:cubicBezTo>
                      <a:pt x="395" y="155"/>
                      <a:pt x="391" y="156"/>
                      <a:pt x="388" y="155"/>
                    </a:cubicBezTo>
                    <a:cubicBezTo>
                      <a:pt x="373" y="149"/>
                      <a:pt x="373" y="149"/>
                      <a:pt x="373" y="149"/>
                    </a:cubicBezTo>
                    <a:cubicBezTo>
                      <a:pt x="371" y="147"/>
                      <a:pt x="369" y="145"/>
                      <a:pt x="369" y="143"/>
                    </a:cubicBezTo>
                    <a:cubicBezTo>
                      <a:pt x="369" y="141"/>
                      <a:pt x="368" y="139"/>
                      <a:pt x="366" y="138"/>
                    </a:cubicBezTo>
                    <a:cubicBezTo>
                      <a:pt x="364" y="136"/>
                      <a:pt x="362" y="136"/>
                      <a:pt x="360" y="136"/>
                    </a:cubicBezTo>
                    <a:cubicBezTo>
                      <a:pt x="342" y="140"/>
                      <a:pt x="342" y="140"/>
                      <a:pt x="342" y="140"/>
                    </a:cubicBezTo>
                    <a:cubicBezTo>
                      <a:pt x="342" y="140"/>
                      <a:pt x="342" y="140"/>
                      <a:pt x="342" y="140"/>
                    </a:cubicBezTo>
                    <a:cubicBezTo>
                      <a:pt x="321" y="146"/>
                      <a:pt x="321" y="146"/>
                      <a:pt x="321" y="146"/>
                    </a:cubicBezTo>
                    <a:cubicBezTo>
                      <a:pt x="320" y="146"/>
                      <a:pt x="318" y="147"/>
                      <a:pt x="317" y="148"/>
                    </a:cubicBezTo>
                    <a:cubicBezTo>
                      <a:pt x="294" y="179"/>
                      <a:pt x="294" y="179"/>
                      <a:pt x="294" y="179"/>
                    </a:cubicBezTo>
                    <a:cubicBezTo>
                      <a:pt x="293" y="180"/>
                      <a:pt x="292" y="182"/>
                      <a:pt x="292" y="183"/>
                    </a:cubicBezTo>
                    <a:cubicBezTo>
                      <a:pt x="292" y="218"/>
                      <a:pt x="292" y="218"/>
                      <a:pt x="292" y="218"/>
                    </a:cubicBezTo>
                    <a:cubicBezTo>
                      <a:pt x="292" y="220"/>
                      <a:pt x="293" y="222"/>
                      <a:pt x="295" y="223"/>
                    </a:cubicBezTo>
                    <a:cubicBezTo>
                      <a:pt x="314" y="240"/>
                      <a:pt x="314" y="240"/>
                      <a:pt x="314" y="240"/>
                    </a:cubicBezTo>
                    <a:cubicBezTo>
                      <a:pt x="316" y="241"/>
                      <a:pt x="318" y="242"/>
                      <a:pt x="320" y="242"/>
                    </a:cubicBezTo>
                    <a:cubicBezTo>
                      <a:pt x="349" y="236"/>
                      <a:pt x="349" y="236"/>
                      <a:pt x="349" y="236"/>
                    </a:cubicBezTo>
                    <a:cubicBezTo>
                      <a:pt x="351" y="236"/>
                      <a:pt x="353" y="236"/>
                      <a:pt x="354" y="237"/>
                    </a:cubicBezTo>
                    <a:cubicBezTo>
                      <a:pt x="365" y="243"/>
                      <a:pt x="365" y="243"/>
                      <a:pt x="365" y="243"/>
                    </a:cubicBezTo>
                    <a:cubicBezTo>
                      <a:pt x="368" y="245"/>
                      <a:pt x="370" y="248"/>
                      <a:pt x="369" y="251"/>
                    </a:cubicBezTo>
                    <a:cubicBezTo>
                      <a:pt x="368" y="261"/>
                      <a:pt x="368" y="261"/>
                      <a:pt x="368" y="261"/>
                    </a:cubicBezTo>
                    <a:cubicBezTo>
                      <a:pt x="368" y="262"/>
                      <a:pt x="368" y="264"/>
                      <a:pt x="369" y="265"/>
                    </a:cubicBezTo>
                    <a:cubicBezTo>
                      <a:pt x="379" y="288"/>
                      <a:pt x="379" y="288"/>
                      <a:pt x="379" y="288"/>
                    </a:cubicBezTo>
                    <a:cubicBezTo>
                      <a:pt x="379" y="290"/>
                      <a:pt x="379" y="292"/>
                      <a:pt x="379" y="293"/>
                    </a:cubicBezTo>
                    <a:cubicBezTo>
                      <a:pt x="372" y="312"/>
                      <a:pt x="372" y="312"/>
                      <a:pt x="372" y="312"/>
                    </a:cubicBezTo>
                    <a:cubicBezTo>
                      <a:pt x="371" y="314"/>
                      <a:pt x="371" y="316"/>
                      <a:pt x="372" y="317"/>
                    </a:cubicBezTo>
                    <a:cubicBezTo>
                      <a:pt x="389" y="364"/>
                      <a:pt x="389" y="364"/>
                      <a:pt x="389" y="364"/>
                    </a:cubicBezTo>
                    <a:cubicBezTo>
                      <a:pt x="390" y="366"/>
                      <a:pt x="392" y="368"/>
                      <a:pt x="395" y="369"/>
                    </a:cubicBezTo>
                    <a:cubicBezTo>
                      <a:pt x="403" y="369"/>
                      <a:pt x="403" y="369"/>
                      <a:pt x="403" y="369"/>
                    </a:cubicBezTo>
                    <a:cubicBezTo>
                      <a:pt x="364" y="418"/>
                      <a:pt x="304" y="449"/>
                      <a:pt x="237" y="44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9" name="Group 28">
              <a:extLst>
                <a:ext uri="{FF2B5EF4-FFF2-40B4-BE49-F238E27FC236}">
                  <a16:creationId xmlns:a16="http://schemas.microsoft.com/office/drawing/2014/main" id="{EDA1F7C8-E263-4609-A24E-1C40F6E224D2}"/>
                </a:ext>
              </a:extLst>
            </p:cNvPr>
            <p:cNvGrpSpPr/>
            <p:nvPr/>
          </p:nvGrpSpPr>
          <p:grpSpPr>
            <a:xfrm>
              <a:off x="8155851" y="2785033"/>
              <a:ext cx="3783816" cy="3278181"/>
              <a:chOff x="7950984" y="2852836"/>
              <a:chExt cx="3783816" cy="3278181"/>
            </a:xfrm>
          </p:grpSpPr>
          <p:sp>
            <p:nvSpPr>
              <p:cNvPr id="30" name="Rectangle 29">
                <a:extLst>
                  <a:ext uri="{FF2B5EF4-FFF2-40B4-BE49-F238E27FC236}">
                    <a16:creationId xmlns:a16="http://schemas.microsoft.com/office/drawing/2014/main" id="{77948D97-2157-4922-A985-2F6C8B98C51D}"/>
                  </a:ext>
                </a:extLst>
              </p:cNvPr>
              <p:cNvSpPr>
                <a:spLocks noChangeArrowheads="1"/>
              </p:cNvSpPr>
              <p:nvPr/>
            </p:nvSpPr>
            <p:spPr bwMode="auto">
              <a:xfrm>
                <a:off x="7950984" y="4561357"/>
                <a:ext cx="378381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ct val="20000"/>
                  </a:spcBef>
                  <a:buClr>
                    <a:schemeClr val="accent1"/>
                  </a:buClr>
                  <a:buSzPct val="75000"/>
                  <a:buFont typeface="Arial" panose="020B0604020202020204" pitchFamily="34" charset="0"/>
                  <a:buChar char="•"/>
                  <a:defRPr sz="1600">
                    <a:solidFill>
                      <a:srgbClr val="5F8A94"/>
                    </a:solidFill>
                    <a:latin typeface="Calibri Light" panose="020F0302020204030204" pitchFamily="34" charset="0"/>
                    <a:ea typeface="MS PGothic" panose="020B0600070205080204" pitchFamily="34" charset="-128"/>
                    <a:cs typeface="Calibri Light" panose="020F0302020204030204" pitchFamily="34" charset="0"/>
                  </a:defRPr>
                </a:lvl1pPr>
                <a:lvl2pPr marL="742950" indent="-285750">
                  <a:lnSpc>
                    <a:spcPct val="110000"/>
                  </a:lnSpc>
                  <a:spcBef>
                    <a:spcPct val="20000"/>
                  </a:spcBef>
                  <a:buClr>
                    <a:schemeClr val="accent1"/>
                  </a:buClr>
                  <a:buSzPct val="75000"/>
                  <a:buFont typeface="Arial" panose="020B0604020202020204" pitchFamily="34" charset="0"/>
                  <a:buChar char="–"/>
                  <a:defRPr sz="1400">
                    <a:solidFill>
                      <a:srgbClr val="5F8A94"/>
                    </a:solidFill>
                    <a:latin typeface="Calibri Light" panose="020F0302020204030204" pitchFamily="34" charset="0"/>
                    <a:ea typeface="MS PGothic" panose="020B0600070205080204" pitchFamily="34" charset="-128"/>
                    <a:cs typeface="Calibri Light" panose="020F0302020204030204" pitchFamily="34" charset="0"/>
                  </a:defRPr>
                </a:lvl2pPr>
                <a:lvl3pPr marL="1143000" indent="-228600">
                  <a:lnSpc>
                    <a:spcPct val="110000"/>
                  </a:lnSpc>
                  <a:spcBef>
                    <a:spcPct val="20000"/>
                  </a:spcBef>
                  <a:buClr>
                    <a:schemeClr val="accent1"/>
                  </a:buClr>
                  <a:buSzPct val="75000"/>
                  <a:buFont typeface="Arial" panose="020B0604020202020204" pitchFamily="34" charset="0"/>
                  <a:buChar char="•"/>
                  <a:defRPr sz="1200">
                    <a:solidFill>
                      <a:srgbClr val="5F8A94"/>
                    </a:solidFill>
                    <a:latin typeface="Calibri Light" panose="020F0302020204030204" pitchFamily="34" charset="0"/>
                    <a:ea typeface="MS PGothic" panose="020B0600070205080204" pitchFamily="34" charset="-128"/>
                    <a:cs typeface="Calibri Light" panose="020F0302020204030204" pitchFamily="34" charset="0"/>
                  </a:defRPr>
                </a:lvl3pPr>
                <a:lvl4pPr marL="1600200" indent="-228600">
                  <a:lnSpc>
                    <a:spcPct val="110000"/>
                  </a:lnSpc>
                  <a:spcBef>
                    <a:spcPct val="20000"/>
                  </a:spcBef>
                  <a:buClr>
                    <a:schemeClr val="accent1"/>
                  </a:buClr>
                  <a:buSzPct val="75000"/>
                  <a:buFont typeface="Arial" panose="020B0604020202020204" pitchFamily="34" charset="0"/>
                  <a:buChar char="–"/>
                  <a:defRPr sz="1100">
                    <a:solidFill>
                      <a:srgbClr val="5F8A94"/>
                    </a:solidFill>
                    <a:latin typeface="Calibri Light" panose="020F0302020204030204" pitchFamily="34" charset="0"/>
                    <a:ea typeface="MS PGothic" panose="020B0600070205080204" pitchFamily="34" charset="-128"/>
                    <a:cs typeface="Calibri Light" panose="020F0302020204030204" pitchFamily="34" charset="0"/>
                  </a:defRPr>
                </a:lvl4pPr>
                <a:lvl5pPr marL="2057400" indent="-228600">
                  <a:lnSpc>
                    <a:spcPct val="110000"/>
                  </a:lnSpc>
                  <a:spcBef>
                    <a:spcPct val="20000"/>
                  </a:spcBef>
                  <a:buClr>
                    <a:schemeClr val="accent1"/>
                  </a:buClr>
                  <a:buSzPct val="75000"/>
                  <a:buFont typeface="Arial" panose="020B0604020202020204" pitchFamily="34" charset="0"/>
                  <a:buChar char="»"/>
                  <a:defRPr sz="1100">
                    <a:solidFill>
                      <a:srgbClr val="5F8A94"/>
                    </a:solidFill>
                    <a:latin typeface="Calibri Light" panose="020F0302020204030204" pitchFamily="34" charset="0"/>
                    <a:ea typeface="MS PGothic" panose="020B0600070205080204" pitchFamily="34" charset="-128"/>
                    <a:cs typeface="Calibri Light" panose="020F0302020204030204" pitchFamily="34" charset="0"/>
                  </a:defRPr>
                </a:lvl5pPr>
                <a:lvl6pPr marL="2514600" indent="-228600" defTabSz="457200" eaLnBrk="0" fontAlgn="base" hangingPunct="0">
                  <a:lnSpc>
                    <a:spcPct val="110000"/>
                  </a:lnSpc>
                  <a:spcBef>
                    <a:spcPct val="20000"/>
                  </a:spcBef>
                  <a:spcAft>
                    <a:spcPct val="0"/>
                  </a:spcAft>
                  <a:buClr>
                    <a:schemeClr val="accent1"/>
                  </a:buClr>
                  <a:buSzPct val="75000"/>
                  <a:buFont typeface="Arial" panose="020B0604020202020204" pitchFamily="34" charset="0"/>
                  <a:buChar char="»"/>
                  <a:defRPr sz="1100">
                    <a:solidFill>
                      <a:srgbClr val="5F8A94"/>
                    </a:solidFill>
                    <a:latin typeface="Calibri Light" panose="020F0302020204030204" pitchFamily="34" charset="0"/>
                    <a:ea typeface="MS PGothic" panose="020B0600070205080204" pitchFamily="34" charset="-128"/>
                    <a:cs typeface="Calibri Light" panose="020F0302020204030204" pitchFamily="34" charset="0"/>
                  </a:defRPr>
                </a:lvl6pPr>
                <a:lvl7pPr marL="2971800" indent="-228600" defTabSz="457200" eaLnBrk="0" fontAlgn="base" hangingPunct="0">
                  <a:lnSpc>
                    <a:spcPct val="110000"/>
                  </a:lnSpc>
                  <a:spcBef>
                    <a:spcPct val="20000"/>
                  </a:spcBef>
                  <a:spcAft>
                    <a:spcPct val="0"/>
                  </a:spcAft>
                  <a:buClr>
                    <a:schemeClr val="accent1"/>
                  </a:buClr>
                  <a:buSzPct val="75000"/>
                  <a:buFont typeface="Arial" panose="020B0604020202020204" pitchFamily="34" charset="0"/>
                  <a:buChar char="»"/>
                  <a:defRPr sz="1100">
                    <a:solidFill>
                      <a:srgbClr val="5F8A94"/>
                    </a:solidFill>
                    <a:latin typeface="Calibri Light" panose="020F0302020204030204" pitchFamily="34" charset="0"/>
                    <a:ea typeface="MS PGothic" panose="020B0600070205080204" pitchFamily="34" charset="-128"/>
                    <a:cs typeface="Calibri Light" panose="020F0302020204030204" pitchFamily="34" charset="0"/>
                  </a:defRPr>
                </a:lvl7pPr>
                <a:lvl8pPr marL="3429000" indent="-228600" defTabSz="457200" eaLnBrk="0" fontAlgn="base" hangingPunct="0">
                  <a:lnSpc>
                    <a:spcPct val="110000"/>
                  </a:lnSpc>
                  <a:spcBef>
                    <a:spcPct val="20000"/>
                  </a:spcBef>
                  <a:spcAft>
                    <a:spcPct val="0"/>
                  </a:spcAft>
                  <a:buClr>
                    <a:schemeClr val="accent1"/>
                  </a:buClr>
                  <a:buSzPct val="75000"/>
                  <a:buFont typeface="Arial" panose="020B0604020202020204" pitchFamily="34" charset="0"/>
                  <a:buChar char="»"/>
                  <a:defRPr sz="1100">
                    <a:solidFill>
                      <a:srgbClr val="5F8A94"/>
                    </a:solidFill>
                    <a:latin typeface="Calibri Light" panose="020F0302020204030204" pitchFamily="34" charset="0"/>
                    <a:ea typeface="MS PGothic" panose="020B0600070205080204" pitchFamily="34" charset="-128"/>
                    <a:cs typeface="Calibri Light" panose="020F0302020204030204" pitchFamily="34" charset="0"/>
                  </a:defRPr>
                </a:lvl8pPr>
                <a:lvl9pPr marL="3886200" indent="-228600" defTabSz="457200" eaLnBrk="0" fontAlgn="base" hangingPunct="0">
                  <a:lnSpc>
                    <a:spcPct val="110000"/>
                  </a:lnSpc>
                  <a:spcBef>
                    <a:spcPct val="20000"/>
                  </a:spcBef>
                  <a:spcAft>
                    <a:spcPct val="0"/>
                  </a:spcAft>
                  <a:buClr>
                    <a:schemeClr val="accent1"/>
                  </a:buClr>
                  <a:buSzPct val="75000"/>
                  <a:buFont typeface="Arial" panose="020B0604020202020204" pitchFamily="34" charset="0"/>
                  <a:buChar char="»"/>
                  <a:defRPr sz="1100">
                    <a:solidFill>
                      <a:srgbClr val="5F8A94"/>
                    </a:solidFill>
                    <a:latin typeface="Calibri Light" panose="020F0302020204030204" pitchFamily="34" charset="0"/>
                    <a:ea typeface="MS PGothic" panose="020B0600070205080204" pitchFamily="34" charset="-128"/>
                    <a:cs typeface="Calibri Light" panose="020F03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0" cap="none" spc="0" normalizeH="0" baseline="0" noProof="0">
                    <a:ln>
                      <a:noFill/>
                    </a:ln>
                    <a:solidFill>
                      <a:srgbClr val="254A5D"/>
                    </a:solidFill>
                    <a:effectLst/>
                    <a:uLnTx/>
                    <a:uFillTx/>
                    <a:latin typeface="Karla Medium" panose="020B0004030503030003" pitchFamily="34" charset="77"/>
                    <a:ea typeface="MS PGothic" panose="020B0600070205080204" pitchFamily="34" charset="-128"/>
                    <a:cs typeface="Calibri Light" panose="020F0302020204030204" pitchFamily="34" charset="0"/>
                  </a:rPr>
                  <a:t>Full-time professional staff plans, implements, and manages fundraising projects</a:t>
                </a:r>
              </a:p>
            </p:txBody>
          </p:sp>
          <p:sp>
            <p:nvSpPr>
              <p:cNvPr id="31" name="Oval 30">
                <a:extLst>
                  <a:ext uri="{FF2B5EF4-FFF2-40B4-BE49-F238E27FC236}">
                    <a16:creationId xmlns:a16="http://schemas.microsoft.com/office/drawing/2014/main" id="{76E82277-1927-4F81-9DC7-59C998116F17}"/>
                  </a:ext>
                </a:extLst>
              </p:cNvPr>
              <p:cNvSpPr/>
              <p:nvPr/>
            </p:nvSpPr>
            <p:spPr>
              <a:xfrm>
                <a:off x="9052897" y="2852836"/>
                <a:ext cx="1579991" cy="1579991"/>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sp>
            <p:nvSpPr>
              <p:cNvPr id="32" name="Freeform 96">
                <a:extLst>
                  <a:ext uri="{FF2B5EF4-FFF2-40B4-BE49-F238E27FC236}">
                    <a16:creationId xmlns:a16="http://schemas.microsoft.com/office/drawing/2014/main" id="{C299E388-EA1A-4E87-9B7D-B0DFFCF7506B}"/>
                  </a:ext>
                </a:extLst>
              </p:cNvPr>
              <p:cNvSpPr>
                <a:spLocks/>
              </p:cNvSpPr>
              <p:nvPr/>
            </p:nvSpPr>
            <p:spPr bwMode="auto">
              <a:xfrm>
                <a:off x="9548335" y="3261662"/>
                <a:ext cx="867730" cy="705031"/>
              </a:xfrm>
              <a:custGeom>
                <a:avLst/>
                <a:gdLst>
                  <a:gd name="T0" fmla="*/ 295 w 352"/>
                  <a:gd name="T1" fmla="*/ 65 h 286"/>
                  <a:gd name="T2" fmla="*/ 237 w 352"/>
                  <a:gd name="T3" fmla="*/ 80 h 286"/>
                  <a:gd name="T4" fmla="*/ 231 w 352"/>
                  <a:gd name="T5" fmla="*/ 82 h 286"/>
                  <a:gd name="T6" fmla="*/ 229 w 352"/>
                  <a:gd name="T7" fmla="*/ 83 h 286"/>
                  <a:gd name="T8" fmla="*/ 227 w 352"/>
                  <a:gd name="T9" fmla="*/ 83 h 286"/>
                  <a:gd name="T10" fmla="*/ 225 w 352"/>
                  <a:gd name="T11" fmla="*/ 84 h 286"/>
                  <a:gd name="T12" fmla="*/ 223 w 352"/>
                  <a:gd name="T13" fmla="*/ 85 h 286"/>
                  <a:gd name="T14" fmla="*/ 221 w 352"/>
                  <a:gd name="T15" fmla="*/ 85 h 286"/>
                  <a:gd name="T16" fmla="*/ 214 w 352"/>
                  <a:gd name="T17" fmla="*/ 89 h 286"/>
                  <a:gd name="T18" fmla="*/ 213 w 352"/>
                  <a:gd name="T19" fmla="*/ 89 h 286"/>
                  <a:gd name="T20" fmla="*/ 210 w 352"/>
                  <a:gd name="T21" fmla="*/ 90 h 286"/>
                  <a:gd name="T22" fmla="*/ 210 w 352"/>
                  <a:gd name="T23" fmla="*/ 90 h 286"/>
                  <a:gd name="T24" fmla="*/ 185 w 352"/>
                  <a:gd name="T25" fmla="*/ 107 h 286"/>
                  <a:gd name="T26" fmla="*/ 185 w 352"/>
                  <a:gd name="T27" fmla="*/ 107 h 286"/>
                  <a:gd name="T28" fmla="*/ 185 w 352"/>
                  <a:gd name="T29" fmla="*/ 107 h 286"/>
                  <a:gd name="T30" fmla="*/ 174 w 352"/>
                  <a:gd name="T31" fmla="*/ 117 h 286"/>
                  <a:gd name="T32" fmla="*/ 174 w 352"/>
                  <a:gd name="T33" fmla="*/ 117 h 286"/>
                  <a:gd name="T34" fmla="*/ 172 w 352"/>
                  <a:gd name="T35" fmla="*/ 120 h 286"/>
                  <a:gd name="T36" fmla="*/ 172 w 352"/>
                  <a:gd name="T37" fmla="*/ 120 h 286"/>
                  <a:gd name="T38" fmla="*/ 170 w 352"/>
                  <a:gd name="T39" fmla="*/ 122 h 286"/>
                  <a:gd name="T40" fmla="*/ 170 w 352"/>
                  <a:gd name="T41" fmla="*/ 122 h 286"/>
                  <a:gd name="T42" fmla="*/ 159 w 352"/>
                  <a:gd name="T43" fmla="*/ 139 h 286"/>
                  <a:gd name="T44" fmla="*/ 147 w 352"/>
                  <a:gd name="T45" fmla="*/ 145 h 286"/>
                  <a:gd name="T46" fmla="*/ 147 w 352"/>
                  <a:gd name="T47" fmla="*/ 145 h 286"/>
                  <a:gd name="T48" fmla="*/ 127 w 352"/>
                  <a:gd name="T49" fmla="*/ 156 h 286"/>
                  <a:gd name="T50" fmla="*/ 138 w 352"/>
                  <a:gd name="T51" fmla="*/ 147 h 286"/>
                  <a:gd name="T52" fmla="*/ 144 w 352"/>
                  <a:gd name="T53" fmla="*/ 141 h 286"/>
                  <a:gd name="T54" fmla="*/ 129 w 352"/>
                  <a:gd name="T55" fmla="*/ 135 h 286"/>
                  <a:gd name="T56" fmla="*/ 106 w 352"/>
                  <a:gd name="T57" fmla="*/ 157 h 286"/>
                  <a:gd name="T58" fmla="*/ 129 w 352"/>
                  <a:gd name="T59" fmla="*/ 180 h 286"/>
                  <a:gd name="T60" fmla="*/ 151 w 352"/>
                  <a:gd name="T61" fmla="*/ 157 h 286"/>
                  <a:gd name="T62" fmla="*/ 149 w 352"/>
                  <a:gd name="T63" fmla="*/ 148 h 286"/>
                  <a:gd name="T64" fmla="*/ 161 w 352"/>
                  <a:gd name="T65" fmla="*/ 142 h 286"/>
                  <a:gd name="T66" fmla="*/ 174 w 352"/>
                  <a:gd name="T67" fmla="*/ 141 h 286"/>
                  <a:gd name="T68" fmla="*/ 177 w 352"/>
                  <a:gd name="T69" fmla="*/ 157 h 286"/>
                  <a:gd name="T70" fmla="*/ 129 w 352"/>
                  <a:gd name="T71" fmla="*/ 206 h 286"/>
                  <a:gd name="T72" fmla="*/ 80 w 352"/>
                  <a:gd name="T73" fmla="*/ 157 h 286"/>
                  <a:gd name="T74" fmla="*/ 129 w 352"/>
                  <a:gd name="T75" fmla="*/ 109 h 286"/>
                  <a:gd name="T76" fmla="*/ 160 w 352"/>
                  <a:gd name="T77" fmla="*/ 121 h 286"/>
                  <a:gd name="T78" fmla="*/ 179 w 352"/>
                  <a:gd name="T79" fmla="*/ 101 h 286"/>
                  <a:gd name="T80" fmla="*/ 129 w 352"/>
                  <a:gd name="T81" fmla="*/ 82 h 286"/>
                  <a:gd name="T82" fmla="*/ 53 w 352"/>
                  <a:gd name="T83" fmla="*/ 157 h 286"/>
                  <a:gd name="T84" fmla="*/ 129 w 352"/>
                  <a:gd name="T85" fmla="*/ 233 h 286"/>
                  <a:gd name="T86" fmla="*/ 204 w 352"/>
                  <a:gd name="T87" fmla="*/ 157 h 286"/>
                  <a:gd name="T88" fmla="*/ 201 w 352"/>
                  <a:gd name="T89" fmla="*/ 135 h 286"/>
                  <a:gd name="T90" fmla="*/ 226 w 352"/>
                  <a:gd name="T91" fmla="*/ 124 h 286"/>
                  <a:gd name="T92" fmla="*/ 231 w 352"/>
                  <a:gd name="T93" fmla="*/ 157 h 286"/>
                  <a:gd name="T94" fmla="*/ 129 w 352"/>
                  <a:gd name="T95" fmla="*/ 260 h 286"/>
                  <a:gd name="T96" fmla="*/ 26 w 352"/>
                  <a:gd name="T97" fmla="*/ 157 h 286"/>
                  <a:gd name="T98" fmla="*/ 129 w 352"/>
                  <a:gd name="T99" fmla="*/ 55 h 286"/>
                  <a:gd name="T100" fmla="*/ 201 w 352"/>
                  <a:gd name="T101" fmla="*/ 85 h 286"/>
                  <a:gd name="T102" fmla="*/ 227 w 352"/>
                  <a:gd name="T103" fmla="*/ 74 h 286"/>
                  <a:gd name="T104" fmla="*/ 129 w 352"/>
                  <a:gd name="T105" fmla="*/ 28 h 286"/>
                  <a:gd name="T106" fmla="*/ 0 w 352"/>
                  <a:gd name="T107" fmla="*/ 157 h 286"/>
                  <a:gd name="T108" fmla="*/ 129 w 352"/>
                  <a:gd name="T109" fmla="*/ 286 h 286"/>
                  <a:gd name="T110" fmla="*/ 258 w 352"/>
                  <a:gd name="T111" fmla="*/ 157 h 286"/>
                  <a:gd name="T112" fmla="*/ 248 w 352"/>
                  <a:gd name="T113" fmla="*/ 108 h 286"/>
                  <a:gd name="T114" fmla="*/ 251 w 352"/>
                  <a:gd name="T115" fmla="*/ 105 h 286"/>
                  <a:gd name="T116" fmla="*/ 295 w 352"/>
                  <a:gd name="T117" fmla="*/ 6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2" h="286">
                    <a:moveTo>
                      <a:pt x="295" y="65"/>
                    </a:moveTo>
                    <a:cubicBezTo>
                      <a:pt x="299" y="0"/>
                      <a:pt x="255" y="30"/>
                      <a:pt x="237" y="80"/>
                    </a:cubicBezTo>
                    <a:cubicBezTo>
                      <a:pt x="235" y="81"/>
                      <a:pt x="233" y="81"/>
                      <a:pt x="231" y="82"/>
                    </a:cubicBezTo>
                    <a:cubicBezTo>
                      <a:pt x="230" y="82"/>
                      <a:pt x="229" y="82"/>
                      <a:pt x="229" y="83"/>
                    </a:cubicBezTo>
                    <a:cubicBezTo>
                      <a:pt x="228" y="83"/>
                      <a:pt x="227" y="83"/>
                      <a:pt x="227" y="83"/>
                    </a:cubicBezTo>
                    <a:cubicBezTo>
                      <a:pt x="226" y="83"/>
                      <a:pt x="226" y="84"/>
                      <a:pt x="225" y="84"/>
                    </a:cubicBezTo>
                    <a:cubicBezTo>
                      <a:pt x="224" y="84"/>
                      <a:pt x="224" y="84"/>
                      <a:pt x="223" y="85"/>
                    </a:cubicBezTo>
                    <a:cubicBezTo>
                      <a:pt x="222" y="85"/>
                      <a:pt x="222" y="85"/>
                      <a:pt x="221" y="85"/>
                    </a:cubicBezTo>
                    <a:cubicBezTo>
                      <a:pt x="219" y="86"/>
                      <a:pt x="216" y="87"/>
                      <a:pt x="214" y="89"/>
                    </a:cubicBezTo>
                    <a:cubicBezTo>
                      <a:pt x="213" y="89"/>
                      <a:pt x="213" y="89"/>
                      <a:pt x="213" y="89"/>
                    </a:cubicBezTo>
                    <a:cubicBezTo>
                      <a:pt x="212" y="89"/>
                      <a:pt x="211" y="90"/>
                      <a:pt x="210" y="90"/>
                    </a:cubicBezTo>
                    <a:cubicBezTo>
                      <a:pt x="210" y="90"/>
                      <a:pt x="210" y="90"/>
                      <a:pt x="210" y="90"/>
                    </a:cubicBezTo>
                    <a:cubicBezTo>
                      <a:pt x="200" y="95"/>
                      <a:pt x="192" y="101"/>
                      <a:pt x="185" y="107"/>
                    </a:cubicBezTo>
                    <a:cubicBezTo>
                      <a:pt x="185" y="107"/>
                      <a:pt x="185" y="107"/>
                      <a:pt x="185" y="107"/>
                    </a:cubicBezTo>
                    <a:cubicBezTo>
                      <a:pt x="185" y="107"/>
                      <a:pt x="185" y="107"/>
                      <a:pt x="185" y="107"/>
                    </a:cubicBezTo>
                    <a:cubicBezTo>
                      <a:pt x="181" y="110"/>
                      <a:pt x="177" y="114"/>
                      <a:pt x="174" y="117"/>
                    </a:cubicBezTo>
                    <a:cubicBezTo>
                      <a:pt x="174" y="117"/>
                      <a:pt x="174" y="117"/>
                      <a:pt x="174" y="117"/>
                    </a:cubicBezTo>
                    <a:cubicBezTo>
                      <a:pt x="173" y="118"/>
                      <a:pt x="173" y="119"/>
                      <a:pt x="172" y="120"/>
                    </a:cubicBezTo>
                    <a:cubicBezTo>
                      <a:pt x="172" y="120"/>
                      <a:pt x="172" y="120"/>
                      <a:pt x="172" y="120"/>
                    </a:cubicBezTo>
                    <a:cubicBezTo>
                      <a:pt x="171" y="121"/>
                      <a:pt x="170" y="121"/>
                      <a:pt x="170" y="122"/>
                    </a:cubicBezTo>
                    <a:cubicBezTo>
                      <a:pt x="170" y="122"/>
                      <a:pt x="170" y="122"/>
                      <a:pt x="170" y="122"/>
                    </a:cubicBezTo>
                    <a:cubicBezTo>
                      <a:pt x="164" y="129"/>
                      <a:pt x="161" y="135"/>
                      <a:pt x="159" y="139"/>
                    </a:cubicBezTo>
                    <a:cubicBezTo>
                      <a:pt x="147" y="145"/>
                      <a:pt x="147" y="145"/>
                      <a:pt x="147" y="145"/>
                    </a:cubicBezTo>
                    <a:cubicBezTo>
                      <a:pt x="147" y="145"/>
                      <a:pt x="147" y="145"/>
                      <a:pt x="147" y="145"/>
                    </a:cubicBezTo>
                    <a:cubicBezTo>
                      <a:pt x="127" y="156"/>
                      <a:pt x="127" y="156"/>
                      <a:pt x="127" y="156"/>
                    </a:cubicBezTo>
                    <a:cubicBezTo>
                      <a:pt x="138" y="147"/>
                      <a:pt x="138" y="147"/>
                      <a:pt x="138" y="147"/>
                    </a:cubicBezTo>
                    <a:cubicBezTo>
                      <a:pt x="144" y="141"/>
                      <a:pt x="144" y="141"/>
                      <a:pt x="144" y="141"/>
                    </a:cubicBezTo>
                    <a:cubicBezTo>
                      <a:pt x="140" y="138"/>
                      <a:pt x="134" y="135"/>
                      <a:pt x="129" y="135"/>
                    </a:cubicBezTo>
                    <a:cubicBezTo>
                      <a:pt x="116" y="135"/>
                      <a:pt x="106" y="145"/>
                      <a:pt x="106" y="157"/>
                    </a:cubicBezTo>
                    <a:cubicBezTo>
                      <a:pt x="106" y="170"/>
                      <a:pt x="116" y="180"/>
                      <a:pt x="129" y="180"/>
                    </a:cubicBezTo>
                    <a:cubicBezTo>
                      <a:pt x="141" y="180"/>
                      <a:pt x="151" y="170"/>
                      <a:pt x="151" y="157"/>
                    </a:cubicBezTo>
                    <a:cubicBezTo>
                      <a:pt x="151" y="154"/>
                      <a:pt x="150" y="151"/>
                      <a:pt x="149" y="148"/>
                    </a:cubicBezTo>
                    <a:cubicBezTo>
                      <a:pt x="161" y="142"/>
                      <a:pt x="161" y="142"/>
                      <a:pt x="161" y="142"/>
                    </a:cubicBezTo>
                    <a:cubicBezTo>
                      <a:pt x="164" y="142"/>
                      <a:pt x="168" y="141"/>
                      <a:pt x="174" y="141"/>
                    </a:cubicBezTo>
                    <a:cubicBezTo>
                      <a:pt x="176" y="146"/>
                      <a:pt x="177" y="152"/>
                      <a:pt x="177" y="157"/>
                    </a:cubicBezTo>
                    <a:cubicBezTo>
                      <a:pt x="177" y="184"/>
                      <a:pt x="155" y="206"/>
                      <a:pt x="129" y="206"/>
                    </a:cubicBezTo>
                    <a:cubicBezTo>
                      <a:pt x="102" y="206"/>
                      <a:pt x="80" y="184"/>
                      <a:pt x="80" y="157"/>
                    </a:cubicBezTo>
                    <a:cubicBezTo>
                      <a:pt x="80" y="131"/>
                      <a:pt x="102" y="109"/>
                      <a:pt x="129" y="109"/>
                    </a:cubicBezTo>
                    <a:cubicBezTo>
                      <a:pt x="141" y="109"/>
                      <a:pt x="152" y="113"/>
                      <a:pt x="160" y="121"/>
                    </a:cubicBezTo>
                    <a:cubicBezTo>
                      <a:pt x="165" y="114"/>
                      <a:pt x="171" y="107"/>
                      <a:pt x="179" y="101"/>
                    </a:cubicBezTo>
                    <a:cubicBezTo>
                      <a:pt x="166" y="89"/>
                      <a:pt x="148" y="82"/>
                      <a:pt x="129" y="82"/>
                    </a:cubicBezTo>
                    <a:cubicBezTo>
                      <a:pt x="87" y="82"/>
                      <a:pt x="53" y="116"/>
                      <a:pt x="53" y="157"/>
                    </a:cubicBezTo>
                    <a:cubicBezTo>
                      <a:pt x="53" y="199"/>
                      <a:pt x="87" y="233"/>
                      <a:pt x="129" y="233"/>
                    </a:cubicBezTo>
                    <a:cubicBezTo>
                      <a:pt x="170" y="233"/>
                      <a:pt x="204" y="199"/>
                      <a:pt x="204" y="157"/>
                    </a:cubicBezTo>
                    <a:cubicBezTo>
                      <a:pt x="204" y="150"/>
                      <a:pt x="203" y="142"/>
                      <a:pt x="201" y="135"/>
                    </a:cubicBezTo>
                    <a:cubicBezTo>
                      <a:pt x="209" y="133"/>
                      <a:pt x="217" y="129"/>
                      <a:pt x="226" y="124"/>
                    </a:cubicBezTo>
                    <a:cubicBezTo>
                      <a:pt x="229" y="135"/>
                      <a:pt x="231" y="146"/>
                      <a:pt x="231" y="157"/>
                    </a:cubicBezTo>
                    <a:cubicBezTo>
                      <a:pt x="231" y="214"/>
                      <a:pt x="185" y="260"/>
                      <a:pt x="129" y="260"/>
                    </a:cubicBezTo>
                    <a:cubicBezTo>
                      <a:pt x="72" y="260"/>
                      <a:pt x="26" y="214"/>
                      <a:pt x="26" y="157"/>
                    </a:cubicBezTo>
                    <a:cubicBezTo>
                      <a:pt x="26" y="101"/>
                      <a:pt x="72" y="55"/>
                      <a:pt x="129" y="55"/>
                    </a:cubicBezTo>
                    <a:cubicBezTo>
                      <a:pt x="157" y="55"/>
                      <a:pt x="183" y="67"/>
                      <a:pt x="201" y="85"/>
                    </a:cubicBezTo>
                    <a:cubicBezTo>
                      <a:pt x="209" y="81"/>
                      <a:pt x="218" y="77"/>
                      <a:pt x="227" y="74"/>
                    </a:cubicBezTo>
                    <a:cubicBezTo>
                      <a:pt x="204" y="46"/>
                      <a:pt x="168" y="28"/>
                      <a:pt x="129" y="28"/>
                    </a:cubicBezTo>
                    <a:cubicBezTo>
                      <a:pt x="57" y="28"/>
                      <a:pt x="0" y="86"/>
                      <a:pt x="0" y="157"/>
                    </a:cubicBezTo>
                    <a:cubicBezTo>
                      <a:pt x="0" y="229"/>
                      <a:pt x="57" y="286"/>
                      <a:pt x="129" y="286"/>
                    </a:cubicBezTo>
                    <a:cubicBezTo>
                      <a:pt x="200" y="286"/>
                      <a:pt x="258" y="229"/>
                      <a:pt x="258" y="157"/>
                    </a:cubicBezTo>
                    <a:cubicBezTo>
                      <a:pt x="258" y="140"/>
                      <a:pt x="254" y="124"/>
                      <a:pt x="248" y="108"/>
                    </a:cubicBezTo>
                    <a:cubicBezTo>
                      <a:pt x="249" y="108"/>
                      <a:pt x="250" y="107"/>
                      <a:pt x="251" y="105"/>
                    </a:cubicBezTo>
                    <a:cubicBezTo>
                      <a:pt x="303" y="116"/>
                      <a:pt x="352" y="94"/>
                      <a:pt x="295" y="6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5" name="TextBox 4">
            <a:extLst>
              <a:ext uri="{FF2B5EF4-FFF2-40B4-BE49-F238E27FC236}">
                <a16:creationId xmlns:a16="http://schemas.microsoft.com/office/drawing/2014/main" id="{97E1B04A-71F6-4A20-BCDC-9311B7DA5B5B}"/>
              </a:ext>
            </a:extLst>
          </p:cNvPr>
          <p:cNvSpPr txBox="1"/>
          <p:nvPr userDrawn="1"/>
        </p:nvSpPr>
        <p:spPr>
          <a:xfrm>
            <a:off x="372122" y="1087436"/>
            <a:ext cx="10938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spc="200" baseline="0">
                <a:solidFill>
                  <a:schemeClr val="bg1"/>
                </a:solidFill>
                <a:latin typeface="Karla Medium" panose="020B0004030503030003" pitchFamily="34" charset="77"/>
              </a:rPr>
              <a:t>Celebrating 75 years of transformational partnerships with nonprofits.</a:t>
            </a:r>
          </a:p>
        </p:txBody>
      </p:sp>
    </p:spTree>
    <p:extLst>
      <p:ext uri="{BB962C8B-B14F-4D97-AF65-F5344CB8AC3E}">
        <p14:creationId xmlns:p14="http://schemas.microsoft.com/office/powerpoint/2010/main" val="2155667478"/>
      </p:ext>
    </p:extLst>
  </p:cSld>
  <p:clrMapOvr>
    <a:masterClrMapping/>
  </p:clrMapOvr>
  <p:extLst>
    <p:ext uri="{DCECCB84-F9BA-43D5-87BE-67443E8EF086}">
      <p15:sldGuideLst xmlns:p15="http://schemas.microsoft.com/office/powerpoint/2012/main">
        <p15:guide id="1" orient="horz" pos="19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ur Services 1">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pic>
        <p:nvPicPr>
          <p:cNvPr id="3" name="Picture 2">
            <a:extLst>
              <a:ext uri="{FF2B5EF4-FFF2-40B4-BE49-F238E27FC236}">
                <a16:creationId xmlns:a16="http://schemas.microsoft.com/office/drawing/2014/main" id="{DF2843C3-D2FD-4376-B30D-1AEDD950569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6597650"/>
            <a:ext cx="2438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a:extLst>
              <a:ext uri="{FF2B5EF4-FFF2-40B4-BE49-F238E27FC236}">
                <a16:creationId xmlns:a16="http://schemas.microsoft.com/office/drawing/2014/main" id="{A16F2AC5-A6F6-4CD9-A615-81DFDBC05EB0}"/>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7" name="Footer Placeholder 4">
            <a:extLst>
              <a:ext uri="{FF2B5EF4-FFF2-40B4-BE49-F238E27FC236}">
                <a16:creationId xmlns:a16="http://schemas.microsoft.com/office/drawing/2014/main" id="{1A6BF901-9B3A-4D81-9A2F-A8C3C5524F87}"/>
              </a:ext>
            </a:extLst>
          </p:cNvPr>
          <p:cNvSpPr txBox="1">
            <a:spLocks/>
          </p:cNvSpPr>
          <p:nvPr userDrawn="1"/>
        </p:nvSpPr>
        <p:spPr>
          <a:xfrm>
            <a:off x="8077200" y="6580262"/>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lumMod val="50000"/>
                  </a:schemeClr>
                </a:solidFill>
              </a:rPr>
              <a:t>© CCS Fundraising</a:t>
            </a:r>
          </a:p>
        </p:txBody>
      </p:sp>
      <p:grpSp>
        <p:nvGrpSpPr>
          <p:cNvPr id="28" name="Group 27">
            <a:extLst>
              <a:ext uri="{FF2B5EF4-FFF2-40B4-BE49-F238E27FC236}">
                <a16:creationId xmlns:a16="http://schemas.microsoft.com/office/drawing/2014/main" id="{4B5B2991-CA84-4D24-BE43-965F2476774A}"/>
              </a:ext>
            </a:extLst>
          </p:cNvPr>
          <p:cNvGrpSpPr/>
          <p:nvPr userDrawn="1"/>
        </p:nvGrpSpPr>
        <p:grpSpPr>
          <a:xfrm>
            <a:off x="6655596" y="1372034"/>
            <a:ext cx="1780963" cy="2051709"/>
            <a:chOff x="573179" y="1722553"/>
            <a:chExt cx="2188722" cy="2521456"/>
          </a:xfrm>
        </p:grpSpPr>
        <p:sp>
          <p:nvSpPr>
            <p:cNvPr id="24" name="Rectangle 23">
              <a:extLst>
                <a:ext uri="{FF2B5EF4-FFF2-40B4-BE49-F238E27FC236}">
                  <a16:creationId xmlns:a16="http://schemas.microsoft.com/office/drawing/2014/main" id="{2DB57B9E-ED9E-49B2-88D4-1BB552681C15}"/>
                </a:ext>
              </a:extLst>
            </p:cNvPr>
            <p:cNvSpPr/>
            <p:nvPr userDrawn="1"/>
          </p:nvSpPr>
          <p:spPr>
            <a:xfrm>
              <a:off x="573179" y="2733540"/>
              <a:ext cx="2188722" cy="1510469"/>
            </a:xfrm>
            <a:prstGeom prst="rect">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Oval 4">
              <a:extLst>
                <a:ext uri="{FF2B5EF4-FFF2-40B4-BE49-F238E27FC236}">
                  <a16:creationId xmlns:a16="http://schemas.microsoft.com/office/drawing/2014/main" id="{8E1121F9-CC72-4C75-A34B-CB411042F895}"/>
                </a:ext>
              </a:extLst>
            </p:cNvPr>
            <p:cNvSpPr/>
            <p:nvPr userDrawn="1"/>
          </p:nvSpPr>
          <p:spPr>
            <a:xfrm>
              <a:off x="982888" y="1722553"/>
              <a:ext cx="1371600" cy="13716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7" name="TextBox 26">
              <a:extLst>
                <a:ext uri="{FF2B5EF4-FFF2-40B4-BE49-F238E27FC236}">
                  <a16:creationId xmlns:a16="http://schemas.microsoft.com/office/drawing/2014/main" id="{9B4C8BDE-92FC-4010-B64C-EE5C5A9C5336}"/>
                </a:ext>
              </a:extLst>
            </p:cNvPr>
            <p:cNvSpPr txBox="1"/>
            <p:nvPr userDrawn="1"/>
          </p:nvSpPr>
          <p:spPr>
            <a:xfrm>
              <a:off x="787126" y="3144785"/>
              <a:ext cx="1877951" cy="718662"/>
            </a:xfrm>
            <a:prstGeom prst="rect">
              <a:avLst/>
            </a:prstGeom>
            <a:noFill/>
          </p:spPr>
          <p:txBody>
            <a:bodyPr wrap="square" rtlCol="0">
              <a:spAutoFit/>
            </a:bodyPr>
            <a:lstStyle/>
            <a:p>
              <a:pPr algn="ctr"/>
              <a:r>
                <a:rPr lang="en-US" sz="1600" b="0">
                  <a:latin typeface="Karla Medium" panose="020B0004030503030003" pitchFamily="34" charset="77"/>
                </a:rPr>
                <a:t>INTERIM MANAGEMENT</a:t>
              </a:r>
            </a:p>
          </p:txBody>
        </p:sp>
      </p:grpSp>
      <p:grpSp>
        <p:nvGrpSpPr>
          <p:cNvPr id="29" name="Group 28">
            <a:extLst>
              <a:ext uri="{FF2B5EF4-FFF2-40B4-BE49-F238E27FC236}">
                <a16:creationId xmlns:a16="http://schemas.microsoft.com/office/drawing/2014/main" id="{F1E9705C-DEE6-4237-A4F6-B0273DF29801}"/>
              </a:ext>
            </a:extLst>
          </p:cNvPr>
          <p:cNvGrpSpPr/>
          <p:nvPr userDrawn="1"/>
        </p:nvGrpSpPr>
        <p:grpSpPr>
          <a:xfrm>
            <a:off x="3773667" y="1372034"/>
            <a:ext cx="1780963" cy="2051709"/>
            <a:chOff x="573179" y="1722553"/>
            <a:chExt cx="2188722" cy="2521456"/>
          </a:xfrm>
        </p:grpSpPr>
        <p:sp>
          <p:nvSpPr>
            <p:cNvPr id="30" name="Rectangle 29">
              <a:extLst>
                <a:ext uri="{FF2B5EF4-FFF2-40B4-BE49-F238E27FC236}">
                  <a16:creationId xmlns:a16="http://schemas.microsoft.com/office/drawing/2014/main" id="{6A0B279B-284B-4693-BD4B-93828E477BD9}"/>
                </a:ext>
              </a:extLst>
            </p:cNvPr>
            <p:cNvSpPr/>
            <p:nvPr userDrawn="1"/>
          </p:nvSpPr>
          <p:spPr>
            <a:xfrm>
              <a:off x="573179" y="2733540"/>
              <a:ext cx="2188722" cy="1510469"/>
            </a:xfrm>
            <a:prstGeom prst="rect">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3" name="Oval 32">
              <a:extLst>
                <a:ext uri="{FF2B5EF4-FFF2-40B4-BE49-F238E27FC236}">
                  <a16:creationId xmlns:a16="http://schemas.microsoft.com/office/drawing/2014/main" id="{F4633834-4955-4756-B420-C07BFA83E8AB}"/>
                </a:ext>
              </a:extLst>
            </p:cNvPr>
            <p:cNvSpPr/>
            <p:nvPr userDrawn="1"/>
          </p:nvSpPr>
          <p:spPr>
            <a:xfrm>
              <a:off x="982888" y="1722553"/>
              <a:ext cx="1371600" cy="13716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TextBox 31">
              <a:extLst>
                <a:ext uri="{FF2B5EF4-FFF2-40B4-BE49-F238E27FC236}">
                  <a16:creationId xmlns:a16="http://schemas.microsoft.com/office/drawing/2014/main" id="{BB1EE641-1B82-4584-BC78-528DDFB45371}"/>
                </a:ext>
              </a:extLst>
            </p:cNvPr>
            <p:cNvSpPr txBox="1"/>
            <p:nvPr userDrawn="1"/>
          </p:nvSpPr>
          <p:spPr>
            <a:xfrm>
              <a:off x="649990" y="3161117"/>
              <a:ext cx="2035099" cy="718662"/>
            </a:xfrm>
            <a:prstGeom prst="rect">
              <a:avLst/>
            </a:prstGeom>
            <a:noFill/>
          </p:spPr>
          <p:txBody>
            <a:bodyPr wrap="square" rtlCol="0">
              <a:spAutoFit/>
            </a:bodyPr>
            <a:lstStyle/>
            <a:p>
              <a:pPr algn="ctr"/>
              <a:r>
                <a:rPr lang="en-US" sz="1600" b="0">
                  <a:latin typeface="Karla Medium" panose="020B0004030503030003" pitchFamily="34" charset="77"/>
                </a:rPr>
                <a:t>FEASIBILITY STUDIES</a:t>
              </a:r>
            </a:p>
          </p:txBody>
        </p:sp>
      </p:grpSp>
      <p:grpSp>
        <p:nvGrpSpPr>
          <p:cNvPr id="35" name="Group 34">
            <a:extLst>
              <a:ext uri="{FF2B5EF4-FFF2-40B4-BE49-F238E27FC236}">
                <a16:creationId xmlns:a16="http://schemas.microsoft.com/office/drawing/2014/main" id="{EFAE5551-607C-4613-B18A-D76A97B81688}"/>
              </a:ext>
            </a:extLst>
          </p:cNvPr>
          <p:cNvGrpSpPr/>
          <p:nvPr userDrawn="1"/>
        </p:nvGrpSpPr>
        <p:grpSpPr>
          <a:xfrm>
            <a:off x="976724" y="1377291"/>
            <a:ext cx="1780963" cy="2051709"/>
            <a:chOff x="573179" y="1722553"/>
            <a:chExt cx="2188722" cy="2521456"/>
          </a:xfrm>
        </p:grpSpPr>
        <p:sp>
          <p:nvSpPr>
            <p:cNvPr id="36" name="Rectangle 35">
              <a:extLst>
                <a:ext uri="{FF2B5EF4-FFF2-40B4-BE49-F238E27FC236}">
                  <a16:creationId xmlns:a16="http://schemas.microsoft.com/office/drawing/2014/main" id="{E0A55E66-8E14-441F-A5F3-28F28F6D5851}"/>
                </a:ext>
              </a:extLst>
            </p:cNvPr>
            <p:cNvSpPr/>
            <p:nvPr userDrawn="1"/>
          </p:nvSpPr>
          <p:spPr>
            <a:xfrm>
              <a:off x="573179" y="2733540"/>
              <a:ext cx="2188722" cy="1510469"/>
            </a:xfrm>
            <a:prstGeom prst="rect">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9" name="Oval 38">
              <a:extLst>
                <a:ext uri="{FF2B5EF4-FFF2-40B4-BE49-F238E27FC236}">
                  <a16:creationId xmlns:a16="http://schemas.microsoft.com/office/drawing/2014/main" id="{FC9A7CD4-068E-4E73-9BE1-14E2A475275E}"/>
                </a:ext>
              </a:extLst>
            </p:cNvPr>
            <p:cNvSpPr/>
            <p:nvPr userDrawn="1"/>
          </p:nvSpPr>
          <p:spPr>
            <a:xfrm>
              <a:off x="982888" y="1722553"/>
              <a:ext cx="1371600" cy="13716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8" name="TextBox 37">
              <a:extLst>
                <a:ext uri="{FF2B5EF4-FFF2-40B4-BE49-F238E27FC236}">
                  <a16:creationId xmlns:a16="http://schemas.microsoft.com/office/drawing/2014/main" id="{AF976224-FAB3-4363-A624-65D5516ACD6B}"/>
                </a:ext>
              </a:extLst>
            </p:cNvPr>
            <p:cNvSpPr txBox="1"/>
            <p:nvPr userDrawn="1"/>
          </p:nvSpPr>
          <p:spPr>
            <a:xfrm>
              <a:off x="641816" y="3159770"/>
              <a:ext cx="2035099" cy="718662"/>
            </a:xfrm>
            <a:prstGeom prst="rect">
              <a:avLst/>
            </a:prstGeom>
            <a:noFill/>
          </p:spPr>
          <p:txBody>
            <a:bodyPr wrap="square" rtlCol="0">
              <a:spAutoFit/>
            </a:bodyPr>
            <a:lstStyle/>
            <a:p>
              <a:pPr algn="ctr"/>
              <a:r>
                <a:rPr lang="en-US" sz="1600" b="0">
                  <a:latin typeface="Karla Medium" panose="020B0004030503030003" pitchFamily="34" charset="77"/>
                </a:rPr>
                <a:t>CAMPAIGN MANAGEMENT</a:t>
              </a:r>
            </a:p>
          </p:txBody>
        </p:sp>
      </p:grpSp>
      <p:grpSp>
        <p:nvGrpSpPr>
          <p:cNvPr id="41" name="Group 40">
            <a:extLst>
              <a:ext uri="{FF2B5EF4-FFF2-40B4-BE49-F238E27FC236}">
                <a16:creationId xmlns:a16="http://schemas.microsoft.com/office/drawing/2014/main" id="{CAAC94DD-845A-4290-9436-54D1EB93B22A}"/>
              </a:ext>
            </a:extLst>
          </p:cNvPr>
          <p:cNvGrpSpPr/>
          <p:nvPr userDrawn="1"/>
        </p:nvGrpSpPr>
        <p:grpSpPr>
          <a:xfrm>
            <a:off x="9452538" y="1378298"/>
            <a:ext cx="1780963" cy="2051709"/>
            <a:chOff x="573179" y="1722553"/>
            <a:chExt cx="2188722" cy="2521456"/>
          </a:xfrm>
        </p:grpSpPr>
        <p:sp>
          <p:nvSpPr>
            <p:cNvPr id="42" name="Rectangle 41">
              <a:extLst>
                <a:ext uri="{FF2B5EF4-FFF2-40B4-BE49-F238E27FC236}">
                  <a16:creationId xmlns:a16="http://schemas.microsoft.com/office/drawing/2014/main" id="{94E5B604-2AF8-423A-A534-3026B23A94E5}"/>
                </a:ext>
              </a:extLst>
            </p:cNvPr>
            <p:cNvSpPr/>
            <p:nvPr userDrawn="1"/>
          </p:nvSpPr>
          <p:spPr>
            <a:xfrm>
              <a:off x="573179" y="2733540"/>
              <a:ext cx="2188722" cy="1510469"/>
            </a:xfrm>
            <a:prstGeom prst="rect">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5" name="Oval 44">
              <a:extLst>
                <a:ext uri="{FF2B5EF4-FFF2-40B4-BE49-F238E27FC236}">
                  <a16:creationId xmlns:a16="http://schemas.microsoft.com/office/drawing/2014/main" id="{5D55AA51-722D-4085-91C0-1B3FB9D3C1CA}"/>
                </a:ext>
              </a:extLst>
            </p:cNvPr>
            <p:cNvSpPr/>
            <p:nvPr userDrawn="1"/>
          </p:nvSpPr>
          <p:spPr>
            <a:xfrm>
              <a:off x="982888" y="1722553"/>
              <a:ext cx="1371600" cy="13716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 name="TextBox 43">
              <a:extLst>
                <a:ext uri="{FF2B5EF4-FFF2-40B4-BE49-F238E27FC236}">
                  <a16:creationId xmlns:a16="http://schemas.microsoft.com/office/drawing/2014/main" id="{1D51A67E-D32A-4AB7-B4A6-918935DB9DA5}"/>
                </a:ext>
              </a:extLst>
            </p:cNvPr>
            <p:cNvSpPr txBox="1"/>
            <p:nvPr userDrawn="1"/>
          </p:nvSpPr>
          <p:spPr>
            <a:xfrm>
              <a:off x="573179" y="3154853"/>
              <a:ext cx="2188722" cy="718662"/>
            </a:xfrm>
            <a:prstGeom prst="rect">
              <a:avLst/>
            </a:prstGeom>
            <a:noFill/>
          </p:spPr>
          <p:txBody>
            <a:bodyPr wrap="square" rtlCol="0">
              <a:spAutoFit/>
            </a:bodyPr>
            <a:lstStyle/>
            <a:p>
              <a:pPr algn="ctr"/>
              <a:r>
                <a:rPr lang="en-US" sz="1600" b="0">
                  <a:latin typeface="Karla Medium" panose="020B0004030503030003" pitchFamily="34" charset="77"/>
                </a:rPr>
                <a:t>ASSESSMENTS  AND AUDITS</a:t>
              </a:r>
            </a:p>
          </p:txBody>
        </p:sp>
      </p:grpSp>
      <p:grpSp>
        <p:nvGrpSpPr>
          <p:cNvPr id="47" name="Group 46">
            <a:extLst>
              <a:ext uri="{FF2B5EF4-FFF2-40B4-BE49-F238E27FC236}">
                <a16:creationId xmlns:a16="http://schemas.microsoft.com/office/drawing/2014/main" id="{6BC9138C-81C0-4A79-B560-CF3ED1B56CB7}"/>
              </a:ext>
            </a:extLst>
          </p:cNvPr>
          <p:cNvGrpSpPr/>
          <p:nvPr userDrawn="1"/>
        </p:nvGrpSpPr>
        <p:grpSpPr>
          <a:xfrm>
            <a:off x="976724" y="4010750"/>
            <a:ext cx="1780963" cy="2051709"/>
            <a:chOff x="573179" y="1722553"/>
            <a:chExt cx="2188722" cy="2521456"/>
          </a:xfrm>
        </p:grpSpPr>
        <p:sp>
          <p:nvSpPr>
            <p:cNvPr id="48" name="Rectangle 47">
              <a:extLst>
                <a:ext uri="{FF2B5EF4-FFF2-40B4-BE49-F238E27FC236}">
                  <a16:creationId xmlns:a16="http://schemas.microsoft.com/office/drawing/2014/main" id="{626BBC3A-D87B-448B-A613-E288ED3080D5}"/>
                </a:ext>
              </a:extLst>
            </p:cNvPr>
            <p:cNvSpPr/>
            <p:nvPr userDrawn="1"/>
          </p:nvSpPr>
          <p:spPr>
            <a:xfrm>
              <a:off x="573179" y="2733540"/>
              <a:ext cx="2188722" cy="1510469"/>
            </a:xfrm>
            <a:prstGeom prst="rect">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1" name="Oval 50">
              <a:extLst>
                <a:ext uri="{FF2B5EF4-FFF2-40B4-BE49-F238E27FC236}">
                  <a16:creationId xmlns:a16="http://schemas.microsoft.com/office/drawing/2014/main" id="{F8F60170-9B55-4B05-9A4D-3C34842A9B10}"/>
                </a:ext>
              </a:extLst>
            </p:cNvPr>
            <p:cNvSpPr/>
            <p:nvPr userDrawn="1"/>
          </p:nvSpPr>
          <p:spPr>
            <a:xfrm>
              <a:off x="982888" y="1722553"/>
              <a:ext cx="1371600" cy="13716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id="{3B4A453B-E08E-467C-9022-9DA667BC7234}"/>
                </a:ext>
              </a:extLst>
            </p:cNvPr>
            <p:cNvSpPr txBox="1"/>
            <p:nvPr userDrawn="1"/>
          </p:nvSpPr>
          <p:spPr>
            <a:xfrm>
              <a:off x="727887" y="3189464"/>
              <a:ext cx="1877951" cy="718662"/>
            </a:xfrm>
            <a:prstGeom prst="rect">
              <a:avLst/>
            </a:prstGeom>
            <a:noFill/>
          </p:spPr>
          <p:txBody>
            <a:bodyPr wrap="square" rtlCol="0">
              <a:spAutoFit/>
            </a:bodyPr>
            <a:lstStyle/>
            <a:p>
              <a:pPr algn="ctr"/>
              <a:r>
                <a:rPr lang="en-US" sz="1600" b="0">
                  <a:latin typeface="Karla Medium" panose="020B0004030503030003" pitchFamily="34" charset="77"/>
                </a:rPr>
                <a:t>STRATEGIC PLANNING</a:t>
              </a:r>
            </a:p>
          </p:txBody>
        </p:sp>
      </p:grpSp>
      <p:grpSp>
        <p:nvGrpSpPr>
          <p:cNvPr id="53" name="Group 52">
            <a:extLst>
              <a:ext uri="{FF2B5EF4-FFF2-40B4-BE49-F238E27FC236}">
                <a16:creationId xmlns:a16="http://schemas.microsoft.com/office/drawing/2014/main" id="{A5292825-52EF-437F-8158-477B8DD5F60B}"/>
              </a:ext>
            </a:extLst>
          </p:cNvPr>
          <p:cNvGrpSpPr/>
          <p:nvPr userDrawn="1"/>
        </p:nvGrpSpPr>
        <p:grpSpPr>
          <a:xfrm>
            <a:off x="3813598" y="4010750"/>
            <a:ext cx="1780963" cy="2051709"/>
            <a:chOff x="573179" y="1722553"/>
            <a:chExt cx="2188722" cy="2521456"/>
          </a:xfrm>
        </p:grpSpPr>
        <p:sp>
          <p:nvSpPr>
            <p:cNvPr id="54" name="Rectangle 53">
              <a:extLst>
                <a:ext uri="{FF2B5EF4-FFF2-40B4-BE49-F238E27FC236}">
                  <a16:creationId xmlns:a16="http://schemas.microsoft.com/office/drawing/2014/main" id="{D303BC89-112F-426B-9B00-7911CBB2C3B4}"/>
                </a:ext>
              </a:extLst>
            </p:cNvPr>
            <p:cNvSpPr/>
            <p:nvPr userDrawn="1"/>
          </p:nvSpPr>
          <p:spPr>
            <a:xfrm>
              <a:off x="573179" y="2733540"/>
              <a:ext cx="2188722" cy="1510469"/>
            </a:xfrm>
            <a:prstGeom prst="rect">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7" name="Oval 56">
              <a:extLst>
                <a:ext uri="{FF2B5EF4-FFF2-40B4-BE49-F238E27FC236}">
                  <a16:creationId xmlns:a16="http://schemas.microsoft.com/office/drawing/2014/main" id="{71309EE1-868C-4365-9119-9374E9F51E3C}"/>
                </a:ext>
              </a:extLst>
            </p:cNvPr>
            <p:cNvSpPr/>
            <p:nvPr userDrawn="1"/>
          </p:nvSpPr>
          <p:spPr>
            <a:xfrm>
              <a:off x="982888" y="1722553"/>
              <a:ext cx="1371600" cy="13716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6" name="TextBox 55">
              <a:extLst>
                <a:ext uri="{FF2B5EF4-FFF2-40B4-BE49-F238E27FC236}">
                  <a16:creationId xmlns:a16="http://schemas.microsoft.com/office/drawing/2014/main" id="{4FAE0F74-B932-43B1-9199-B4399B941230}"/>
                </a:ext>
              </a:extLst>
            </p:cNvPr>
            <p:cNvSpPr txBox="1"/>
            <p:nvPr userDrawn="1"/>
          </p:nvSpPr>
          <p:spPr>
            <a:xfrm>
              <a:off x="727886" y="3169329"/>
              <a:ext cx="1877951" cy="718662"/>
            </a:xfrm>
            <a:prstGeom prst="rect">
              <a:avLst/>
            </a:prstGeom>
            <a:noFill/>
          </p:spPr>
          <p:txBody>
            <a:bodyPr wrap="square" rtlCol="0">
              <a:spAutoFit/>
            </a:bodyPr>
            <a:lstStyle/>
            <a:p>
              <a:pPr algn="ctr"/>
              <a:r>
                <a:rPr lang="en-US" sz="1600" b="0">
                  <a:latin typeface="Karla Medium" panose="020B0004030503030003" pitchFamily="34" charset="77"/>
                </a:rPr>
                <a:t>SYSTEMS PROJECTS</a:t>
              </a:r>
            </a:p>
          </p:txBody>
        </p:sp>
      </p:grpSp>
      <p:grpSp>
        <p:nvGrpSpPr>
          <p:cNvPr id="59" name="Group 58">
            <a:extLst>
              <a:ext uri="{FF2B5EF4-FFF2-40B4-BE49-F238E27FC236}">
                <a16:creationId xmlns:a16="http://schemas.microsoft.com/office/drawing/2014/main" id="{FDC3A5C4-5C03-4ECF-B00B-7DC39653E855}"/>
              </a:ext>
            </a:extLst>
          </p:cNvPr>
          <p:cNvGrpSpPr/>
          <p:nvPr userDrawn="1"/>
        </p:nvGrpSpPr>
        <p:grpSpPr>
          <a:xfrm>
            <a:off x="6651828" y="4021339"/>
            <a:ext cx="1780963" cy="2051709"/>
            <a:chOff x="573179" y="1722553"/>
            <a:chExt cx="2188722" cy="2521456"/>
          </a:xfrm>
        </p:grpSpPr>
        <p:sp>
          <p:nvSpPr>
            <p:cNvPr id="60" name="Rectangle 59">
              <a:extLst>
                <a:ext uri="{FF2B5EF4-FFF2-40B4-BE49-F238E27FC236}">
                  <a16:creationId xmlns:a16="http://schemas.microsoft.com/office/drawing/2014/main" id="{65DC0D54-086C-461F-8577-8306EB0F9B36}"/>
                </a:ext>
              </a:extLst>
            </p:cNvPr>
            <p:cNvSpPr/>
            <p:nvPr userDrawn="1"/>
          </p:nvSpPr>
          <p:spPr>
            <a:xfrm>
              <a:off x="573179" y="2733540"/>
              <a:ext cx="2188722" cy="1510469"/>
            </a:xfrm>
            <a:prstGeom prst="rect">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3" name="Oval 62">
              <a:extLst>
                <a:ext uri="{FF2B5EF4-FFF2-40B4-BE49-F238E27FC236}">
                  <a16:creationId xmlns:a16="http://schemas.microsoft.com/office/drawing/2014/main" id="{C4BBD559-34A3-42A3-A262-EFBE1F5B7939}"/>
                </a:ext>
              </a:extLst>
            </p:cNvPr>
            <p:cNvSpPr/>
            <p:nvPr userDrawn="1"/>
          </p:nvSpPr>
          <p:spPr>
            <a:xfrm>
              <a:off x="982888" y="1722553"/>
              <a:ext cx="1371600" cy="13716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2" name="TextBox 61">
              <a:extLst>
                <a:ext uri="{FF2B5EF4-FFF2-40B4-BE49-F238E27FC236}">
                  <a16:creationId xmlns:a16="http://schemas.microsoft.com/office/drawing/2014/main" id="{C85D1BDC-DFB9-47CB-8C46-C9DCA72A3250}"/>
                </a:ext>
              </a:extLst>
            </p:cNvPr>
            <p:cNvSpPr txBox="1"/>
            <p:nvPr userDrawn="1"/>
          </p:nvSpPr>
          <p:spPr>
            <a:xfrm>
              <a:off x="573179" y="3178876"/>
              <a:ext cx="2188722" cy="416067"/>
            </a:xfrm>
            <a:prstGeom prst="rect">
              <a:avLst/>
            </a:prstGeom>
            <a:noFill/>
          </p:spPr>
          <p:txBody>
            <a:bodyPr wrap="square" rtlCol="0">
              <a:spAutoFit/>
            </a:bodyPr>
            <a:lstStyle/>
            <a:p>
              <a:pPr algn="ctr"/>
              <a:r>
                <a:rPr lang="en-US" sz="1600" b="0">
                  <a:latin typeface="Karla Medium" panose="020B0004030503030003" pitchFamily="34" charset="77"/>
                </a:rPr>
                <a:t>DATA ANALYTICS</a:t>
              </a:r>
            </a:p>
          </p:txBody>
        </p:sp>
      </p:grpSp>
      <p:grpSp>
        <p:nvGrpSpPr>
          <p:cNvPr id="83" name="Group 82">
            <a:extLst>
              <a:ext uri="{FF2B5EF4-FFF2-40B4-BE49-F238E27FC236}">
                <a16:creationId xmlns:a16="http://schemas.microsoft.com/office/drawing/2014/main" id="{CD006AA9-785C-4F7A-AB9A-E3C531341F33}"/>
              </a:ext>
            </a:extLst>
          </p:cNvPr>
          <p:cNvGrpSpPr/>
          <p:nvPr userDrawn="1"/>
        </p:nvGrpSpPr>
        <p:grpSpPr>
          <a:xfrm>
            <a:off x="4380334" y="1536604"/>
            <a:ext cx="530345" cy="729355"/>
            <a:chOff x="4256561" y="1246103"/>
            <a:chExt cx="651770" cy="896344"/>
          </a:xfrm>
          <a:solidFill>
            <a:schemeClr val="accent1"/>
          </a:solidFill>
        </p:grpSpPr>
        <p:sp>
          <p:nvSpPr>
            <p:cNvPr id="76" name="Freeform 182">
              <a:extLst>
                <a:ext uri="{FF2B5EF4-FFF2-40B4-BE49-F238E27FC236}">
                  <a16:creationId xmlns:a16="http://schemas.microsoft.com/office/drawing/2014/main" id="{37A1F45D-EFB5-4FB9-A444-4F4A82C31211}"/>
                </a:ext>
              </a:extLst>
            </p:cNvPr>
            <p:cNvSpPr>
              <a:spLocks noEditPoints="1"/>
            </p:cNvSpPr>
            <p:nvPr userDrawn="1"/>
          </p:nvSpPr>
          <p:spPr bwMode="auto">
            <a:xfrm>
              <a:off x="4256561" y="1246103"/>
              <a:ext cx="651770" cy="896344"/>
            </a:xfrm>
            <a:custGeom>
              <a:avLst/>
              <a:gdLst>
                <a:gd name="T0" fmla="*/ 199 w 215"/>
                <a:gd name="T1" fmla="*/ 38 h 296"/>
                <a:gd name="T2" fmla="*/ 164 w 215"/>
                <a:gd name="T3" fmla="*/ 38 h 296"/>
                <a:gd name="T4" fmla="*/ 150 w 215"/>
                <a:gd name="T5" fmla="*/ 28 h 296"/>
                <a:gd name="T6" fmla="*/ 125 w 215"/>
                <a:gd name="T7" fmla="*/ 17 h 296"/>
                <a:gd name="T8" fmla="*/ 108 w 215"/>
                <a:gd name="T9" fmla="*/ 0 h 296"/>
                <a:gd name="T10" fmla="*/ 108 w 215"/>
                <a:gd name="T11" fmla="*/ 0 h 296"/>
                <a:gd name="T12" fmla="*/ 91 w 215"/>
                <a:gd name="T13" fmla="*/ 17 h 296"/>
                <a:gd name="T14" fmla="*/ 66 w 215"/>
                <a:gd name="T15" fmla="*/ 28 h 296"/>
                <a:gd name="T16" fmla="*/ 51 w 215"/>
                <a:gd name="T17" fmla="*/ 38 h 296"/>
                <a:gd name="T18" fmla="*/ 17 w 215"/>
                <a:gd name="T19" fmla="*/ 38 h 296"/>
                <a:gd name="T20" fmla="*/ 0 w 215"/>
                <a:gd name="T21" fmla="*/ 54 h 296"/>
                <a:gd name="T22" fmla="*/ 0 w 215"/>
                <a:gd name="T23" fmla="*/ 280 h 296"/>
                <a:gd name="T24" fmla="*/ 17 w 215"/>
                <a:gd name="T25" fmla="*/ 296 h 296"/>
                <a:gd name="T26" fmla="*/ 199 w 215"/>
                <a:gd name="T27" fmla="*/ 296 h 296"/>
                <a:gd name="T28" fmla="*/ 215 w 215"/>
                <a:gd name="T29" fmla="*/ 280 h 296"/>
                <a:gd name="T30" fmla="*/ 215 w 215"/>
                <a:gd name="T31" fmla="*/ 54 h 296"/>
                <a:gd name="T32" fmla="*/ 199 w 215"/>
                <a:gd name="T33" fmla="*/ 38 h 296"/>
                <a:gd name="T34" fmla="*/ 108 w 215"/>
                <a:gd name="T35" fmla="*/ 7 h 296"/>
                <a:gd name="T36" fmla="*/ 117 w 215"/>
                <a:gd name="T37" fmla="*/ 17 h 296"/>
                <a:gd name="T38" fmla="*/ 108 w 215"/>
                <a:gd name="T39" fmla="*/ 27 h 296"/>
                <a:gd name="T40" fmla="*/ 98 w 215"/>
                <a:gd name="T41" fmla="*/ 17 h 296"/>
                <a:gd name="T42" fmla="*/ 108 w 215"/>
                <a:gd name="T43" fmla="*/ 7 h 296"/>
                <a:gd name="T44" fmla="*/ 147 w 215"/>
                <a:gd name="T45" fmla="*/ 272 h 296"/>
                <a:gd name="T46" fmla="*/ 147 w 215"/>
                <a:gd name="T47" fmla="*/ 235 h 296"/>
                <a:gd name="T48" fmla="*/ 156 w 215"/>
                <a:gd name="T49" fmla="*/ 226 h 296"/>
                <a:gd name="T50" fmla="*/ 194 w 215"/>
                <a:gd name="T51" fmla="*/ 226 h 296"/>
                <a:gd name="T52" fmla="*/ 147 w 215"/>
                <a:gd name="T53" fmla="*/ 272 h 296"/>
                <a:gd name="T54" fmla="*/ 194 w 215"/>
                <a:gd name="T55" fmla="*/ 217 h 296"/>
                <a:gd name="T56" fmla="*/ 194 w 215"/>
                <a:gd name="T57" fmla="*/ 217 h 296"/>
                <a:gd name="T58" fmla="*/ 156 w 215"/>
                <a:gd name="T59" fmla="*/ 217 h 296"/>
                <a:gd name="T60" fmla="*/ 138 w 215"/>
                <a:gd name="T61" fmla="*/ 235 h 296"/>
                <a:gd name="T62" fmla="*/ 138 w 215"/>
                <a:gd name="T63" fmla="*/ 272 h 296"/>
                <a:gd name="T64" fmla="*/ 31 w 215"/>
                <a:gd name="T65" fmla="*/ 272 h 296"/>
                <a:gd name="T66" fmla="*/ 22 w 215"/>
                <a:gd name="T67" fmla="*/ 264 h 296"/>
                <a:gd name="T68" fmla="*/ 22 w 215"/>
                <a:gd name="T69" fmla="*/ 61 h 296"/>
                <a:gd name="T70" fmla="*/ 31 w 215"/>
                <a:gd name="T71" fmla="*/ 52 h 296"/>
                <a:gd name="T72" fmla="*/ 52 w 215"/>
                <a:gd name="T73" fmla="*/ 52 h 296"/>
                <a:gd name="T74" fmla="*/ 66 w 215"/>
                <a:gd name="T75" fmla="*/ 59 h 296"/>
                <a:gd name="T76" fmla="*/ 150 w 215"/>
                <a:gd name="T77" fmla="*/ 59 h 296"/>
                <a:gd name="T78" fmla="*/ 163 w 215"/>
                <a:gd name="T79" fmla="*/ 52 h 296"/>
                <a:gd name="T80" fmla="*/ 185 w 215"/>
                <a:gd name="T81" fmla="*/ 52 h 296"/>
                <a:gd name="T82" fmla="*/ 194 w 215"/>
                <a:gd name="T83" fmla="*/ 61 h 296"/>
                <a:gd name="T84" fmla="*/ 194 w 215"/>
                <a:gd name="T85" fmla="*/ 21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5" h="296">
                  <a:moveTo>
                    <a:pt x="199" y="38"/>
                  </a:moveTo>
                  <a:cubicBezTo>
                    <a:pt x="164" y="38"/>
                    <a:pt x="164" y="38"/>
                    <a:pt x="164" y="38"/>
                  </a:cubicBezTo>
                  <a:cubicBezTo>
                    <a:pt x="162" y="32"/>
                    <a:pt x="156" y="28"/>
                    <a:pt x="150" y="28"/>
                  </a:cubicBezTo>
                  <a:cubicBezTo>
                    <a:pt x="133" y="28"/>
                    <a:pt x="125" y="26"/>
                    <a:pt x="125" y="17"/>
                  </a:cubicBezTo>
                  <a:cubicBezTo>
                    <a:pt x="125" y="7"/>
                    <a:pt x="117" y="0"/>
                    <a:pt x="108" y="0"/>
                  </a:cubicBezTo>
                  <a:cubicBezTo>
                    <a:pt x="108" y="0"/>
                    <a:pt x="108" y="0"/>
                    <a:pt x="108" y="0"/>
                  </a:cubicBezTo>
                  <a:cubicBezTo>
                    <a:pt x="98" y="0"/>
                    <a:pt x="91" y="7"/>
                    <a:pt x="91" y="17"/>
                  </a:cubicBezTo>
                  <a:cubicBezTo>
                    <a:pt x="91" y="26"/>
                    <a:pt x="83" y="28"/>
                    <a:pt x="66" y="28"/>
                  </a:cubicBezTo>
                  <a:cubicBezTo>
                    <a:pt x="59" y="28"/>
                    <a:pt x="54" y="32"/>
                    <a:pt x="51" y="38"/>
                  </a:cubicBezTo>
                  <a:cubicBezTo>
                    <a:pt x="17" y="38"/>
                    <a:pt x="17" y="38"/>
                    <a:pt x="17" y="38"/>
                  </a:cubicBezTo>
                  <a:cubicBezTo>
                    <a:pt x="8" y="38"/>
                    <a:pt x="0" y="45"/>
                    <a:pt x="0" y="54"/>
                  </a:cubicBezTo>
                  <a:cubicBezTo>
                    <a:pt x="0" y="280"/>
                    <a:pt x="0" y="280"/>
                    <a:pt x="0" y="280"/>
                  </a:cubicBezTo>
                  <a:cubicBezTo>
                    <a:pt x="0" y="289"/>
                    <a:pt x="8" y="296"/>
                    <a:pt x="17" y="296"/>
                  </a:cubicBezTo>
                  <a:cubicBezTo>
                    <a:pt x="199" y="296"/>
                    <a:pt x="199" y="296"/>
                    <a:pt x="199" y="296"/>
                  </a:cubicBezTo>
                  <a:cubicBezTo>
                    <a:pt x="208" y="296"/>
                    <a:pt x="215" y="289"/>
                    <a:pt x="215" y="280"/>
                  </a:cubicBezTo>
                  <a:cubicBezTo>
                    <a:pt x="215" y="54"/>
                    <a:pt x="215" y="54"/>
                    <a:pt x="215" y="54"/>
                  </a:cubicBezTo>
                  <a:cubicBezTo>
                    <a:pt x="215" y="45"/>
                    <a:pt x="208" y="38"/>
                    <a:pt x="199" y="38"/>
                  </a:cubicBezTo>
                  <a:close/>
                  <a:moveTo>
                    <a:pt x="108" y="7"/>
                  </a:moveTo>
                  <a:cubicBezTo>
                    <a:pt x="113" y="7"/>
                    <a:pt x="117" y="12"/>
                    <a:pt x="117" y="17"/>
                  </a:cubicBezTo>
                  <a:cubicBezTo>
                    <a:pt x="117" y="22"/>
                    <a:pt x="113" y="27"/>
                    <a:pt x="108" y="27"/>
                  </a:cubicBezTo>
                  <a:cubicBezTo>
                    <a:pt x="102" y="27"/>
                    <a:pt x="98" y="22"/>
                    <a:pt x="98" y="17"/>
                  </a:cubicBezTo>
                  <a:cubicBezTo>
                    <a:pt x="98" y="12"/>
                    <a:pt x="102" y="7"/>
                    <a:pt x="108" y="7"/>
                  </a:cubicBezTo>
                  <a:close/>
                  <a:moveTo>
                    <a:pt x="147" y="272"/>
                  </a:moveTo>
                  <a:cubicBezTo>
                    <a:pt x="147" y="235"/>
                    <a:pt x="147" y="235"/>
                    <a:pt x="147" y="235"/>
                  </a:cubicBezTo>
                  <a:cubicBezTo>
                    <a:pt x="147" y="230"/>
                    <a:pt x="151" y="226"/>
                    <a:pt x="156" y="226"/>
                  </a:cubicBezTo>
                  <a:cubicBezTo>
                    <a:pt x="194" y="226"/>
                    <a:pt x="194" y="226"/>
                    <a:pt x="194" y="226"/>
                  </a:cubicBezTo>
                  <a:lnTo>
                    <a:pt x="147" y="272"/>
                  </a:lnTo>
                  <a:close/>
                  <a:moveTo>
                    <a:pt x="194" y="217"/>
                  </a:moveTo>
                  <a:cubicBezTo>
                    <a:pt x="194" y="217"/>
                    <a:pt x="194" y="217"/>
                    <a:pt x="194" y="217"/>
                  </a:cubicBezTo>
                  <a:cubicBezTo>
                    <a:pt x="156" y="217"/>
                    <a:pt x="156" y="217"/>
                    <a:pt x="156" y="217"/>
                  </a:cubicBezTo>
                  <a:cubicBezTo>
                    <a:pt x="146" y="217"/>
                    <a:pt x="138" y="225"/>
                    <a:pt x="138" y="235"/>
                  </a:cubicBezTo>
                  <a:cubicBezTo>
                    <a:pt x="138" y="272"/>
                    <a:pt x="138" y="272"/>
                    <a:pt x="138" y="272"/>
                  </a:cubicBezTo>
                  <a:cubicBezTo>
                    <a:pt x="31" y="272"/>
                    <a:pt x="31" y="272"/>
                    <a:pt x="31" y="272"/>
                  </a:cubicBezTo>
                  <a:cubicBezTo>
                    <a:pt x="26" y="272"/>
                    <a:pt x="22" y="268"/>
                    <a:pt x="22" y="264"/>
                  </a:cubicBezTo>
                  <a:cubicBezTo>
                    <a:pt x="22" y="61"/>
                    <a:pt x="22" y="61"/>
                    <a:pt x="22" y="61"/>
                  </a:cubicBezTo>
                  <a:cubicBezTo>
                    <a:pt x="22" y="56"/>
                    <a:pt x="26" y="52"/>
                    <a:pt x="31" y="52"/>
                  </a:cubicBezTo>
                  <a:cubicBezTo>
                    <a:pt x="52" y="52"/>
                    <a:pt x="52" y="52"/>
                    <a:pt x="52" y="52"/>
                  </a:cubicBezTo>
                  <a:cubicBezTo>
                    <a:pt x="55" y="56"/>
                    <a:pt x="60" y="59"/>
                    <a:pt x="66" y="59"/>
                  </a:cubicBezTo>
                  <a:cubicBezTo>
                    <a:pt x="150" y="59"/>
                    <a:pt x="150" y="59"/>
                    <a:pt x="150" y="59"/>
                  </a:cubicBezTo>
                  <a:cubicBezTo>
                    <a:pt x="156" y="59"/>
                    <a:pt x="160" y="56"/>
                    <a:pt x="163" y="52"/>
                  </a:cubicBezTo>
                  <a:cubicBezTo>
                    <a:pt x="185" y="52"/>
                    <a:pt x="185" y="52"/>
                    <a:pt x="185" y="52"/>
                  </a:cubicBezTo>
                  <a:cubicBezTo>
                    <a:pt x="190" y="52"/>
                    <a:pt x="194" y="56"/>
                    <a:pt x="194" y="61"/>
                  </a:cubicBezTo>
                  <a:lnTo>
                    <a:pt x="194" y="217"/>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a:p>
          </p:txBody>
        </p:sp>
        <p:sp>
          <p:nvSpPr>
            <p:cNvPr id="77" name="Rectangle 183">
              <a:extLst>
                <a:ext uri="{FF2B5EF4-FFF2-40B4-BE49-F238E27FC236}">
                  <a16:creationId xmlns:a16="http://schemas.microsoft.com/office/drawing/2014/main" id="{1DB4172C-B659-4383-B7F9-8B0C432A38BA}"/>
                </a:ext>
              </a:extLst>
            </p:cNvPr>
            <p:cNvSpPr>
              <a:spLocks noChangeArrowheads="1"/>
            </p:cNvSpPr>
            <p:nvPr userDrawn="1"/>
          </p:nvSpPr>
          <p:spPr bwMode="auto">
            <a:xfrm>
              <a:off x="4360445" y="1667367"/>
              <a:ext cx="526770" cy="4572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1600"/>
            </a:p>
          </p:txBody>
        </p:sp>
        <p:sp>
          <p:nvSpPr>
            <p:cNvPr id="78" name="Freeform 184">
              <a:extLst>
                <a:ext uri="{FF2B5EF4-FFF2-40B4-BE49-F238E27FC236}">
                  <a16:creationId xmlns:a16="http://schemas.microsoft.com/office/drawing/2014/main" id="{1BF6ADFB-E5BF-4002-AEE7-C8E480A99CBC}"/>
                </a:ext>
              </a:extLst>
            </p:cNvPr>
            <p:cNvSpPr>
              <a:spLocks noEditPoints="1"/>
            </p:cNvSpPr>
            <p:nvPr userDrawn="1"/>
          </p:nvSpPr>
          <p:spPr bwMode="auto">
            <a:xfrm>
              <a:off x="4412424" y="1651171"/>
              <a:ext cx="75550" cy="78110"/>
            </a:xfrm>
            <a:custGeom>
              <a:avLst/>
              <a:gdLst>
                <a:gd name="T0" fmla="*/ 5 w 59"/>
                <a:gd name="T1" fmla="*/ 0 h 61"/>
                <a:gd name="T2" fmla="*/ 0 w 59"/>
                <a:gd name="T3" fmla="*/ 0 h 61"/>
                <a:gd name="T4" fmla="*/ 0 w 59"/>
                <a:gd name="T5" fmla="*/ 7 h 61"/>
                <a:gd name="T6" fmla="*/ 0 w 59"/>
                <a:gd name="T7" fmla="*/ 54 h 61"/>
                <a:gd name="T8" fmla="*/ 0 w 59"/>
                <a:gd name="T9" fmla="*/ 61 h 61"/>
                <a:gd name="T10" fmla="*/ 5 w 59"/>
                <a:gd name="T11" fmla="*/ 61 h 61"/>
                <a:gd name="T12" fmla="*/ 55 w 59"/>
                <a:gd name="T13" fmla="*/ 61 h 61"/>
                <a:gd name="T14" fmla="*/ 59 w 59"/>
                <a:gd name="T15" fmla="*/ 61 h 61"/>
                <a:gd name="T16" fmla="*/ 59 w 59"/>
                <a:gd name="T17" fmla="*/ 54 h 61"/>
                <a:gd name="T18" fmla="*/ 59 w 59"/>
                <a:gd name="T19" fmla="*/ 7 h 61"/>
                <a:gd name="T20" fmla="*/ 59 w 59"/>
                <a:gd name="T21" fmla="*/ 0 h 61"/>
                <a:gd name="T22" fmla="*/ 55 w 59"/>
                <a:gd name="T23" fmla="*/ 0 h 61"/>
                <a:gd name="T24" fmla="*/ 5 w 59"/>
                <a:gd name="T25" fmla="*/ 0 h 61"/>
                <a:gd name="T26" fmla="*/ 48 w 59"/>
                <a:gd name="T27" fmla="*/ 49 h 61"/>
                <a:gd name="T28" fmla="*/ 12 w 59"/>
                <a:gd name="T29" fmla="*/ 49 h 61"/>
                <a:gd name="T30" fmla="*/ 12 w 59"/>
                <a:gd name="T31" fmla="*/ 11 h 61"/>
                <a:gd name="T32" fmla="*/ 48 w 59"/>
                <a:gd name="T33" fmla="*/ 14 h 61"/>
                <a:gd name="T34" fmla="*/ 48 w 59"/>
                <a:gd name="T3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61">
                  <a:moveTo>
                    <a:pt x="5" y="0"/>
                  </a:moveTo>
                  <a:lnTo>
                    <a:pt x="0" y="0"/>
                  </a:lnTo>
                  <a:lnTo>
                    <a:pt x="0" y="7"/>
                  </a:lnTo>
                  <a:lnTo>
                    <a:pt x="0" y="54"/>
                  </a:lnTo>
                  <a:lnTo>
                    <a:pt x="0" y="61"/>
                  </a:lnTo>
                  <a:lnTo>
                    <a:pt x="5" y="61"/>
                  </a:lnTo>
                  <a:lnTo>
                    <a:pt x="55" y="61"/>
                  </a:lnTo>
                  <a:lnTo>
                    <a:pt x="59" y="61"/>
                  </a:lnTo>
                  <a:lnTo>
                    <a:pt x="59" y="54"/>
                  </a:lnTo>
                  <a:lnTo>
                    <a:pt x="59" y="7"/>
                  </a:lnTo>
                  <a:lnTo>
                    <a:pt x="59" y="0"/>
                  </a:lnTo>
                  <a:lnTo>
                    <a:pt x="55" y="0"/>
                  </a:lnTo>
                  <a:lnTo>
                    <a:pt x="5" y="0"/>
                  </a:lnTo>
                  <a:close/>
                  <a:moveTo>
                    <a:pt x="48" y="49"/>
                  </a:moveTo>
                  <a:lnTo>
                    <a:pt x="12" y="49"/>
                  </a:lnTo>
                  <a:lnTo>
                    <a:pt x="12" y="11"/>
                  </a:lnTo>
                  <a:lnTo>
                    <a:pt x="48" y="14"/>
                  </a:lnTo>
                  <a:lnTo>
                    <a:pt x="48" y="49"/>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a:p>
          </p:txBody>
        </p:sp>
        <p:sp>
          <p:nvSpPr>
            <p:cNvPr id="79" name="Rectangle 185">
              <a:extLst>
                <a:ext uri="{FF2B5EF4-FFF2-40B4-BE49-F238E27FC236}">
                  <a16:creationId xmlns:a16="http://schemas.microsoft.com/office/drawing/2014/main" id="{E11B9E64-4768-4B54-8D0C-5F5171F1B58E}"/>
                </a:ext>
              </a:extLst>
            </p:cNvPr>
            <p:cNvSpPr>
              <a:spLocks noChangeArrowheads="1"/>
            </p:cNvSpPr>
            <p:nvPr userDrawn="1"/>
          </p:nvSpPr>
          <p:spPr bwMode="auto">
            <a:xfrm>
              <a:off x="4360445" y="1569306"/>
              <a:ext cx="526770" cy="4572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1600"/>
            </a:p>
          </p:txBody>
        </p:sp>
        <p:sp>
          <p:nvSpPr>
            <p:cNvPr id="80" name="Freeform 186">
              <a:extLst>
                <a:ext uri="{FF2B5EF4-FFF2-40B4-BE49-F238E27FC236}">
                  <a16:creationId xmlns:a16="http://schemas.microsoft.com/office/drawing/2014/main" id="{8DA10DF7-B3AB-4901-94C0-96DD783A8C1C}"/>
                </a:ext>
              </a:extLst>
            </p:cNvPr>
            <p:cNvSpPr>
              <a:spLocks noEditPoints="1"/>
            </p:cNvSpPr>
            <p:nvPr userDrawn="1"/>
          </p:nvSpPr>
          <p:spPr bwMode="auto">
            <a:xfrm>
              <a:off x="4412424" y="1553110"/>
              <a:ext cx="75550" cy="78110"/>
            </a:xfrm>
            <a:custGeom>
              <a:avLst/>
              <a:gdLst>
                <a:gd name="T0" fmla="*/ 5 w 59"/>
                <a:gd name="T1" fmla="*/ 0 h 61"/>
                <a:gd name="T2" fmla="*/ 0 w 59"/>
                <a:gd name="T3" fmla="*/ 0 h 61"/>
                <a:gd name="T4" fmla="*/ 0 w 59"/>
                <a:gd name="T5" fmla="*/ 7 h 61"/>
                <a:gd name="T6" fmla="*/ 0 w 59"/>
                <a:gd name="T7" fmla="*/ 54 h 61"/>
                <a:gd name="T8" fmla="*/ 0 w 59"/>
                <a:gd name="T9" fmla="*/ 61 h 61"/>
                <a:gd name="T10" fmla="*/ 5 w 59"/>
                <a:gd name="T11" fmla="*/ 61 h 61"/>
                <a:gd name="T12" fmla="*/ 55 w 59"/>
                <a:gd name="T13" fmla="*/ 61 h 61"/>
                <a:gd name="T14" fmla="*/ 59 w 59"/>
                <a:gd name="T15" fmla="*/ 61 h 61"/>
                <a:gd name="T16" fmla="*/ 59 w 59"/>
                <a:gd name="T17" fmla="*/ 54 h 61"/>
                <a:gd name="T18" fmla="*/ 59 w 59"/>
                <a:gd name="T19" fmla="*/ 7 h 61"/>
                <a:gd name="T20" fmla="*/ 59 w 59"/>
                <a:gd name="T21" fmla="*/ 0 h 61"/>
                <a:gd name="T22" fmla="*/ 55 w 59"/>
                <a:gd name="T23" fmla="*/ 0 h 61"/>
                <a:gd name="T24" fmla="*/ 5 w 59"/>
                <a:gd name="T25" fmla="*/ 0 h 61"/>
                <a:gd name="T26" fmla="*/ 48 w 59"/>
                <a:gd name="T27" fmla="*/ 49 h 61"/>
                <a:gd name="T28" fmla="*/ 12 w 59"/>
                <a:gd name="T29" fmla="*/ 49 h 61"/>
                <a:gd name="T30" fmla="*/ 12 w 59"/>
                <a:gd name="T31" fmla="*/ 12 h 61"/>
                <a:gd name="T32" fmla="*/ 48 w 59"/>
                <a:gd name="T33" fmla="*/ 12 h 61"/>
                <a:gd name="T34" fmla="*/ 48 w 59"/>
                <a:gd name="T3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61">
                  <a:moveTo>
                    <a:pt x="5" y="0"/>
                  </a:moveTo>
                  <a:lnTo>
                    <a:pt x="0" y="0"/>
                  </a:lnTo>
                  <a:lnTo>
                    <a:pt x="0" y="7"/>
                  </a:lnTo>
                  <a:lnTo>
                    <a:pt x="0" y="54"/>
                  </a:lnTo>
                  <a:lnTo>
                    <a:pt x="0" y="61"/>
                  </a:lnTo>
                  <a:lnTo>
                    <a:pt x="5" y="61"/>
                  </a:lnTo>
                  <a:lnTo>
                    <a:pt x="55" y="61"/>
                  </a:lnTo>
                  <a:lnTo>
                    <a:pt x="59" y="61"/>
                  </a:lnTo>
                  <a:lnTo>
                    <a:pt x="59" y="54"/>
                  </a:lnTo>
                  <a:lnTo>
                    <a:pt x="59" y="7"/>
                  </a:lnTo>
                  <a:lnTo>
                    <a:pt x="59" y="0"/>
                  </a:lnTo>
                  <a:lnTo>
                    <a:pt x="55" y="0"/>
                  </a:lnTo>
                  <a:lnTo>
                    <a:pt x="5" y="0"/>
                  </a:lnTo>
                  <a:close/>
                  <a:moveTo>
                    <a:pt x="48" y="49"/>
                  </a:moveTo>
                  <a:lnTo>
                    <a:pt x="12" y="49"/>
                  </a:lnTo>
                  <a:lnTo>
                    <a:pt x="12" y="12"/>
                  </a:lnTo>
                  <a:lnTo>
                    <a:pt x="48" y="12"/>
                  </a:lnTo>
                  <a:lnTo>
                    <a:pt x="48" y="49"/>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a:p>
          </p:txBody>
        </p:sp>
        <p:sp>
          <p:nvSpPr>
            <p:cNvPr id="81" name="Rectangle 187">
              <a:extLst>
                <a:ext uri="{FF2B5EF4-FFF2-40B4-BE49-F238E27FC236}">
                  <a16:creationId xmlns:a16="http://schemas.microsoft.com/office/drawing/2014/main" id="{F1318140-1506-40CD-A54D-1C9B5C16850C}"/>
                </a:ext>
              </a:extLst>
            </p:cNvPr>
            <p:cNvSpPr>
              <a:spLocks noChangeArrowheads="1"/>
            </p:cNvSpPr>
            <p:nvPr userDrawn="1"/>
          </p:nvSpPr>
          <p:spPr bwMode="auto">
            <a:xfrm>
              <a:off x="4371423" y="1764978"/>
              <a:ext cx="504814" cy="4572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1600"/>
            </a:p>
          </p:txBody>
        </p:sp>
        <p:sp>
          <p:nvSpPr>
            <p:cNvPr id="82" name="Freeform 188">
              <a:extLst>
                <a:ext uri="{FF2B5EF4-FFF2-40B4-BE49-F238E27FC236}">
                  <a16:creationId xmlns:a16="http://schemas.microsoft.com/office/drawing/2014/main" id="{E65A9EA9-A744-4AB0-B126-7F7C2EABB1F6}"/>
                </a:ext>
              </a:extLst>
            </p:cNvPr>
            <p:cNvSpPr>
              <a:spLocks noEditPoints="1"/>
            </p:cNvSpPr>
            <p:nvPr userDrawn="1"/>
          </p:nvSpPr>
          <p:spPr bwMode="auto">
            <a:xfrm>
              <a:off x="4412424" y="1751413"/>
              <a:ext cx="75550" cy="75550"/>
            </a:xfrm>
            <a:custGeom>
              <a:avLst/>
              <a:gdLst>
                <a:gd name="T0" fmla="*/ 5 w 59"/>
                <a:gd name="T1" fmla="*/ 0 h 59"/>
                <a:gd name="T2" fmla="*/ 0 w 59"/>
                <a:gd name="T3" fmla="*/ 0 h 59"/>
                <a:gd name="T4" fmla="*/ 0 w 59"/>
                <a:gd name="T5" fmla="*/ 4 h 59"/>
                <a:gd name="T6" fmla="*/ 0 w 59"/>
                <a:gd name="T7" fmla="*/ 54 h 59"/>
                <a:gd name="T8" fmla="*/ 0 w 59"/>
                <a:gd name="T9" fmla="*/ 59 h 59"/>
                <a:gd name="T10" fmla="*/ 5 w 59"/>
                <a:gd name="T11" fmla="*/ 59 h 59"/>
                <a:gd name="T12" fmla="*/ 55 w 59"/>
                <a:gd name="T13" fmla="*/ 59 h 59"/>
                <a:gd name="T14" fmla="*/ 59 w 59"/>
                <a:gd name="T15" fmla="*/ 59 h 59"/>
                <a:gd name="T16" fmla="*/ 59 w 59"/>
                <a:gd name="T17" fmla="*/ 54 h 59"/>
                <a:gd name="T18" fmla="*/ 59 w 59"/>
                <a:gd name="T19" fmla="*/ 4 h 59"/>
                <a:gd name="T20" fmla="*/ 59 w 59"/>
                <a:gd name="T21" fmla="*/ 0 h 59"/>
                <a:gd name="T22" fmla="*/ 55 w 59"/>
                <a:gd name="T23" fmla="*/ 0 h 59"/>
                <a:gd name="T24" fmla="*/ 5 w 59"/>
                <a:gd name="T25" fmla="*/ 0 h 59"/>
                <a:gd name="T26" fmla="*/ 48 w 59"/>
                <a:gd name="T27" fmla="*/ 47 h 59"/>
                <a:gd name="T28" fmla="*/ 12 w 59"/>
                <a:gd name="T29" fmla="*/ 47 h 59"/>
                <a:gd name="T30" fmla="*/ 12 w 59"/>
                <a:gd name="T31" fmla="*/ 12 h 59"/>
                <a:gd name="T32" fmla="*/ 48 w 59"/>
                <a:gd name="T33" fmla="*/ 12 h 59"/>
                <a:gd name="T34" fmla="*/ 48 w 59"/>
                <a:gd name="T35" fmla="*/ 4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59">
                  <a:moveTo>
                    <a:pt x="5" y="0"/>
                  </a:moveTo>
                  <a:lnTo>
                    <a:pt x="0" y="0"/>
                  </a:lnTo>
                  <a:lnTo>
                    <a:pt x="0" y="4"/>
                  </a:lnTo>
                  <a:lnTo>
                    <a:pt x="0" y="54"/>
                  </a:lnTo>
                  <a:lnTo>
                    <a:pt x="0" y="59"/>
                  </a:lnTo>
                  <a:lnTo>
                    <a:pt x="5" y="59"/>
                  </a:lnTo>
                  <a:lnTo>
                    <a:pt x="55" y="59"/>
                  </a:lnTo>
                  <a:lnTo>
                    <a:pt x="59" y="59"/>
                  </a:lnTo>
                  <a:lnTo>
                    <a:pt x="59" y="54"/>
                  </a:lnTo>
                  <a:lnTo>
                    <a:pt x="59" y="4"/>
                  </a:lnTo>
                  <a:lnTo>
                    <a:pt x="59" y="0"/>
                  </a:lnTo>
                  <a:lnTo>
                    <a:pt x="55" y="0"/>
                  </a:lnTo>
                  <a:lnTo>
                    <a:pt x="5" y="0"/>
                  </a:lnTo>
                  <a:close/>
                  <a:moveTo>
                    <a:pt x="48" y="47"/>
                  </a:moveTo>
                  <a:lnTo>
                    <a:pt x="12" y="47"/>
                  </a:lnTo>
                  <a:lnTo>
                    <a:pt x="12" y="12"/>
                  </a:lnTo>
                  <a:lnTo>
                    <a:pt x="48" y="12"/>
                  </a:lnTo>
                  <a:lnTo>
                    <a:pt x="48" y="47"/>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a:p>
          </p:txBody>
        </p:sp>
      </p:grpSp>
      <p:sp>
        <p:nvSpPr>
          <p:cNvPr id="85" name="Freeform 87">
            <a:extLst>
              <a:ext uri="{FF2B5EF4-FFF2-40B4-BE49-F238E27FC236}">
                <a16:creationId xmlns:a16="http://schemas.microsoft.com/office/drawing/2014/main" id="{170D9AD7-6197-4A12-8FE0-26FB65C7EA21}"/>
              </a:ext>
            </a:extLst>
          </p:cNvPr>
          <p:cNvSpPr>
            <a:spLocks noEditPoints="1"/>
          </p:cNvSpPr>
          <p:nvPr userDrawn="1"/>
        </p:nvSpPr>
        <p:spPr bwMode="auto">
          <a:xfrm>
            <a:off x="7309268" y="4242043"/>
            <a:ext cx="452112" cy="592913"/>
          </a:xfrm>
          <a:custGeom>
            <a:avLst/>
            <a:gdLst>
              <a:gd name="T0" fmla="*/ 142 w 148"/>
              <a:gd name="T1" fmla="*/ 0 h 194"/>
              <a:gd name="T2" fmla="*/ 41 w 148"/>
              <a:gd name="T3" fmla="*/ 0 h 194"/>
              <a:gd name="T4" fmla="*/ 37 w 148"/>
              <a:gd name="T5" fmla="*/ 2 h 194"/>
              <a:gd name="T6" fmla="*/ 2 w 148"/>
              <a:gd name="T7" fmla="*/ 36 h 194"/>
              <a:gd name="T8" fmla="*/ 0 w 148"/>
              <a:gd name="T9" fmla="*/ 40 h 194"/>
              <a:gd name="T10" fmla="*/ 0 w 148"/>
              <a:gd name="T11" fmla="*/ 187 h 194"/>
              <a:gd name="T12" fmla="*/ 6 w 148"/>
              <a:gd name="T13" fmla="*/ 194 h 194"/>
              <a:gd name="T14" fmla="*/ 142 w 148"/>
              <a:gd name="T15" fmla="*/ 194 h 194"/>
              <a:gd name="T16" fmla="*/ 148 w 148"/>
              <a:gd name="T17" fmla="*/ 187 h 194"/>
              <a:gd name="T18" fmla="*/ 148 w 148"/>
              <a:gd name="T19" fmla="*/ 6 h 194"/>
              <a:gd name="T20" fmla="*/ 142 w 148"/>
              <a:gd name="T21" fmla="*/ 0 h 194"/>
              <a:gd name="T22" fmla="*/ 136 w 148"/>
              <a:gd name="T23" fmla="*/ 181 h 194"/>
              <a:gd name="T24" fmla="*/ 12 w 148"/>
              <a:gd name="T25" fmla="*/ 181 h 194"/>
              <a:gd name="T26" fmla="*/ 12 w 148"/>
              <a:gd name="T27" fmla="*/ 43 h 194"/>
              <a:gd name="T28" fmla="*/ 40 w 148"/>
              <a:gd name="T29" fmla="*/ 43 h 194"/>
              <a:gd name="T30" fmla="*/ 44 w 148"/>
              <a:gd name="T31" fmla="*/ 40 h 194"/>
              <a:gd name="T32" fmla="*/ 44 w 148"/>
              <a:gd name="T33" fmla="*/ 12 h 194"/>
              <a:gd name="T34" fmla="*/ 136 w 148"/>
              <a:gd name="T35" fmla="*/ 12 h 194"/>
              <a:gd name="T36" fmla="*/ 136 w 148"/>
              <a:gd name="T37" fmla="*/ 181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94">
                <a:moveTo>
                  <a:pt x="142" y="0"/>
                </a:moveTo>
                <a:cubicBezTo>
                  <a:pt x="41" y="0"/>
                  <a:pt x="41" y="0"/>
                  <a:pt x="41" y="0"/>
                </a:cubicBezTo>
                <a:cubicBezTo>
                  <a:pt x="40" y="0"/>
                  <a:pt x="38" y="1"/>
                  <a:pt x="37" y="2"/>
                </a:cubicBezTo>
                <a:cubicBezTo>
                  <a:pt x="2" y="36"/>
                  <a:pt x="2" y="36"/>
                  <a:pt x="2" y="36"/>
                </a:cubicBezTo>
                <a:cubicBezTo>
                  <a:pt x="1" y="37"/>
                  <a:pt x="0" y="39"/>
                  <a:pt x="0" y="40"/>
                </a:cubicBezTo>
                <a:cubicBezTo>
                  <a:pt x="0" y="187"/>
                  <a:pt x="0" y="187"/>
                  <a:pt x="0" y="187"/>
                </a:cubicBezTo>
                <a:cubicBezTo>
                  <a:pt x="0" y="191"/>
                  <a:pt x="3" y="194"/>
                  <a:pt x="6" y="194"/>
                </a:cubicBezTo>
                <a:cubicBezTo>
                  <a:pt x="142" y="194"/>
                  <a:pt x="142" y="194"/>
                  <a:pt x="142" y="194"/>
                </a:cubicBezTo>
                <a:cubicBezTo>
                  <a:pt x="146" y="194"/>
                  <a:pt x="148" y="191"/>
                  <a:pt x="148" y="187"/>
                </a:cubicBezTo>
                <a:cubicBezTo>
                  <a:pt x="148" y="6"/>
                  <a:pt x="148" y="6"/>
                  <a:pt x="148" y="6"/>
                </a:cubicBezTo>
                <a:cubicBezTo>
                  <a:pt x="148" y="3"/>
                  <a:pt x="146" y="0"/>
                  <a:pt x="142" y="0"/>
                </a:cubicBezTo>
                <a:close/>
                <a:moveTo>
                  <a:pt x="136" y="181"/>
                </a:moveTo>
                <a:cubicBezTo>
                  <a:pt x="12" y="181"/>
                  <a:pt x="12" y="181"/>
                  <a:pt x="12" y="181"/>
                </a:cubicBezTo>
                <a:cubicBezTo>
                  <a:pt x="12" y="43"/>
                  <a:pt x="12" y="43"/>
                  <a:pt x="12" y="43"/>
                </a:cubicBezTo>
                <a:cubicBezTo>
                  <a:pt x="40" y="43"/>
                  <a:pt x="40" y="43"/>
                  <a:pt x="40" y="43"/>
                </a:cubicBezTo>
                <a:cubicBezTo>
                  <a:pt x="42" y="43"/>
                  <a:pt x="44" y="42"/>
                  <a:pt x="44" y="40"/>
                </a:cubicBezTo>
                <a:cubicBezTo>
                  <a:pt x="44" y="12"/>
                  <a:pt x="44" y="12"/>
                  <a:pt x="44" y="12"/>
                </a:cubicBezTo>
                <a:cubicBezTo>
                  <a:pt x="136" y="12"/>
                  <a:pt x="136" y="12"/>
                  <a:pt x="136" y="12"/>
                </a:cubicBezTo>
                <a:lnTo>
                  <a:pt x="136" y="181"/>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1600"/>
          </a:p>
        </p:txBody>
      </p:sp>
      <p:sp>
        <p:nvSpPr>
          <p:cNvPr id="86" name="Freeform 88">
            <a:extLst>
              <a:ext uri="{FF2B5EF4-FFF2-40B4-BE49-F238E27FC236}">
                <a16:creationId xmlns:a16="http://schemas.microsoft.com/office/drawing/2014/main" id="{E511B7C8-CF6D-4D0E-90DE-8E01329D7077}"/>
              </a:ext>
            </a:extLst>
          </p:cNvPr>
          <p:cNvSpPr>
            <a:spLocks noEditPoints="1"/>
          </p:cNvSpPr>
          <p:nvPr userDrawn="1"/>
        </p:nvSpPr>
        <p:spPr bwMode="auto">
          <a:xfrm>
            <a:off x="7356078" y="4362935"/>
            <a:ext cx="330688" cy="369440"/>
          </a:xfrm>
          <a:custGeom>
            <a:avLst/>
            <a:gdLst>
              <a:gd name="T0" fmla="*/ 17 w 108"/>
              <a:gd name="T1" fmla="*/ 60 h 121"/>
              <a:gd name="T2" fmla="*/ 0 w 108"/>
              <a:gd name="T3" fmla="*/ 62 h 121"/>
              <a:gd name="T4" fmla="*/ 17 w 108"/>
              <a:gd name="T5" fmla="*/ 64 h 121"/>
              <a:gd name="T6" fmla="*/ 1 w 108"/>
              <a:gd name="T7" fmla="*/ 94 h 121"/>
              <a:gd name="T8" fmla="*/ 1 w 108"/>
              <a:gd name="T9" fmla="*/ 97 h 121"/>
              <a:gd name="T10" fmla="*/ 20 w 108"/>
              <a:gd name="T11" fmla="*/ 65 h 121"/>
              <a:gd name="T12" fmla="*/ 29 w 108"/>
              <a:gd name="T13" fmla="*/ 93 h 121"/>
              <a:gd name="T14" fmla="*/ 31 w 108"/>
              <a:gd name="T15" fmla="*/ 98 h 121"/>
              <a:gd name="T16" fmla="*/ 34 w 108"/>
              <a:gd name="T17" fmla="*/ 93 h 121"/>
              <a:gd name="T18" fmla="*/ 59 w 108"/>
              <a:gd name="T19" fmla="*/ 115 h 121"/>
              <a:gd name="T20" fmla="*/ 61 w 108"/>
              <a:gd name="T21" fmla="*/ 121 h 121"/>
              <a:gd name="T22" fmla="*/ 63 w 108"/>
              <a:gd name="T23" fmla="*/ 115 h 121"/>
              <a:gd name="T24" fmla="*/ 89 w 108"/>
              <a:gd name="T25" fmla="*/ 64 h 121"/>
              <a:gd name="T26" fmla="*/ 92 w 108"/>
              <a:gd name="T27" fmla="*/ 64 h 121"/>
              <a:gd name="T28" fmla="*/ 108 w 108"/>
              <a:gd name="T29" fmla="*/ 62 h 121"/>
              <a:gd name="T30" fmla="*/ 94 w 108"/>
              <a:gd name="T31" fmla="*/ 60 h 121"/>
              <a:gd name="T32" fmla="*/ 103 w 108"/>
              <a:gd name="T33" fmla="*/ 7 h 121"/>
              <a:gd name="T34" fmla="*/ 102 w 108"/>
              <a:gd name="T35" fmla="*/ 0 h 121"/>
              <a:gd name="T36" fmla="*/ 100 w 108"/>
              <a:gd name="T37" fmla="*/ 6 h 121"/>
              <a:gd name="T38" fmla="*/ 81 w 108"/>
              <a:gd name="T39" fmla="*/ 33 h 121"/>
              <a:gd name="T40" fmla="*/ 78 w 108"/>
              <a:gd name="T41" fmla="*/ 28 h 121"/>
              <a:gd name="T42" fmla="*/ 76 w 108"/>
              <a:gd name="T43" fmla="*/ 33 h 121"/>
              <a:gd name="T44" fmla="*/ 45 w 108"/>
              <a:gd name="T45" fmla="*/ 60 h 121"/>
              <a:gd name="T46" fmla="*/ 39 w 108"/>
              <a:gd name="T47" fmla="*/ 60 h 121"/>
              <a:gd name="T48" fmla="*/ 20 w 108"/>
              <a:gd name="T49" fmla="*/ 59 h 121"/>
              <a:gd name="T50" fmla="*/ 88 w 108"/>
              <a:gd name="T51" fmla="*/ 58 h 121"/>
              <a:gd name="T52" fmla="*/ 75 w 108"/>
              <a:gd name="T53" fmla="*/ 60 h 121"/>
              <a:gd name="T54" fmla="*/ 45 w 108"/>
              <a:gd name="T55" fmla="*/ 64 h 121"/>
              <a:gd name="T56" fmla="*/ 61 w 108"/>
              <a:gd name="T57" fmla="*/ 112 h 121"/>
              <a:gd name="T58" fmla="*/ 45 w 108"/>
              <a:gd name="T59" fmla="*/ 64 h 121"/>
              <a:gd name="T60" fmla="*/ 39 w 108"/>
              <a:gd name="T61" fmla="*/ 64 h 121"/>
              <a:gd name="T62" fmla="*/ 23 w 108"/>
              <a:gd name="T63" fmla="*/ 64 h 121"/>
              <a:gd name="T64" fmla="*/ 39 w 108"/>
              <a:gd name="T65" fmla="*/ 6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 h="121">
                <a:moveTo>
                  <a:pt x="20" y="59"/>
                </a:moveTo>
                <a:cubicBezTo>
                  <a:pt x="19" y="59"/>
                  <a:pt x="18" y="59"/>
                  <a:pt x="17" y="60"/>
                </a:cubicBezTo>
                <a:cubicBezTo>
                  <a:pt x="2" y="60"/>
                  <a:pt x="2" y="60"/>
                  <a:pt x="2" y="60"/>
                </a:cubicBezTo>
                <a:cubicBezTo>
                  <a:pt x="1" y="60"/>
                  <a:pt x="0" y="61"/>
                  <a:pt x="0" y="62"/>
                </a:cubicBezTo>
                <a:cubicBezTo>
                  <a:pt x="0" y="63"/>
                  <a:pt x="1" y="64"/>
                  <a:pt x="2" y="64"/>
                </a:cubicBezTo>
                <a:cubicBezTo>
                  <a:pt x="17" y="64"/>
                  <a:pt x="17" y="64"/>
                  <a:pt x="17" y="64"/>
                </a:cubicBezTo>
                <a:cubicBezTo>
                  <a:pt x="18" y="64"/>
                  <a:pt x="18" y="64"/>
                  <a:pt x="18" y="64"/>
                </a:cubicBezTo>
                <a:cubicBezTo>
                  <a:pt x="1" y="94"/>
                  <a:pt x="1" y="94"/>
                  <a:pt x="1" y="94"/>
                </a:cubicBezTo>
                <a:cubicBezTo>
                  <a:pt x="1" y="94"/>
                  <a:pt x="1" y="94"/>
                  <a:pt x="1" y="94"/>
                </a:cubicBezTo>
                <a:cubicBezTo>
                  <a:pt x="0" y="95"/>
                  <a:pt x="1" y="96"/>
                  <a:pt x="1" y="97"/>
                </a:cubicBezTo>
                <a:cubicBezTo>
                  <a:pt x="2" y="97"/>
                  <a:pt x="3" y="97"/>
                  <a:pt x="4" y="96"/>
                </a:cubicBezTo>
                <a:cubicBezTo>
                  <a:pt x="20" y="65"/>
                  <a:pt x="20" y="65"/>
                  <a:pt x="20" y="65"/>
                </a:cubicBezTo>
                <a:cubicBezTo>
                  <a:pt x="20" y="65"/>
                  <a:pt x="20" y="65"/>
                  <a:pt x="20" y="65"/>
                </a:cubicBezTo>
                <a:cubicBezTo>
                  <a:pt x="29" y="93"/>
                  <a:pt x="29" y="93"/>
                  <a:pt x="29" y="93"/>
                </a:cubicBezTo>
                <a:cubicBezTo>
                  <a:pt x="28" y="93"/>
                  <a:pt x="28" y="94"/>
                  <a:pt x="28" y="95"/>
                </a:cubicBezTo>
                <a:cubicBezTo>
                  <a:pt x="28" y="97"/>
                  <a:pt x="29" y="98"/>
                  <a:pt x="31" y="98"/>
                </a:cubicBezTo>
                <a:cubicBezTo>
                  <a:pt x="33" y="98"/>
                  <a:pt x="34" y="97"/>
                  <a:pt x="34" y="95"/>
                </a:cubicBezTo>
                <a:cubicBezTo>
                  <a:pt x="34" y="94"/>
                  <a:pt x="34" y="94"/>
                  <a:pt x="34" y="93"/>
                </a:cubicBezTo>
                <a:cubicBezTo>
                  <a:pt x="42" y="66"/>
                  <a:pt x="42" y="66"/>
                  <a:pt x="42" y="66"/>
                </a:cubicBezTo>
                <a:cubicBezTo>
                  <a:pt x="59" y="115"/>
                  <a:pt x="59" y="115"/>
                  <a:pt x="59" y="115"/>
                </a:cubicBezTo>
                <a:cubicBezTo>
                  <a:pt x="58" y="116"/>
                  <a:pt x="57" y="117"/>
                  <a:pt x="57" y="118"/>
                </a:cubicBezTo>
                <a:cubicBezTo>
                  <a:pt x="57" y="120"/>
                  <a:pt x="59" y="121"/>
                  <a:pt x="61" y="121"/>
                </a:cubicBezTo>
                <a:cubicBezTo>
                  <a:pt x="63" y="121"/>
                  <a:pt x="64" y="120"/>
                  <a:pt x="64" y="118"/>
                </a:cubicBezTo>
                <a:cubicBezTo>
                  <a:pt x="64" y="117"/>
                  <a:pt x="64" y="116"/>
                  <a:pt x="63" y="115"/>
                </a:cubicBezTo>
                <a:cubicBezTo>
                  <a:pt x="74" y="64"/>
                  <a:pt x="74" y="64"/>
                  <a:pt x="74" y="64"/>
                </a:cubicBezTo>
                <a:cubicBezTo>
                  <a:pt x="89" y="64"/>
                  <a:pt x="89" y="64"/>
                  <a:pt x="89" y="64"/>
                </a:cubicBezTo>
                <a:cubicBezTo>
                  <a:pt x="89" y="64"/>
                  <a:pt x="90" y="64"/>
                  <a:pt x="90" y="64"/>
                </a:cubicBezTo>
                <a:cubicBezTo>
                  <a:pt x="91" y="64"/>
                  <a:pt x="91" y="64"/>
                  <a:pt x="92" y="64"/>
                </a:cubicBezTo>
                <a:cubicBezTo>
                  <a:pt x="106" y="64"/>
                  <a:pt x="106" y="64"/>
                  <a:pt x="106" y="64"/>
                </a:cubicBezTo>
                <a:cubicBezTo>
                  <a:pt x="107" y="64"/>
                  <a:pt x="108" y="63"/>
                  <a:pt x="108" y="62"/>
                </a:cubicBezTo>
                <a:cubicBezTo>
                  <a:pt x="108" y="61"/>
                  <a:pt x="107" y="60"/>
                  <a:pt x="106" y="60"/>
                </a:cubicBezTo>
                <a:cubicBezTo>
                  <a:pt x="94" y="60"/>
                  <a:pt x="94" y="60"/>
                  <a:pt x="94" y="60"/>
                </a:cubicBezTo>
                <a:cubicBezTo>
                  <a:pt x="94" y="59"/>
                  <a:pt x="93" y="58"/>
                  <a:pt x="92" y="58"/>
                </a:cubicBezTo>
                <a:cubicBezTo>
                  <a:pt x="103" y="7"/>
                  <a:pt x="103" y="7"/>
                  <a:pt x="103" y="7"/>
                </a:cubicBezTo>
                <a:cubicBezTo>
                  <a:pt x="104" y="6"/>
                  <a:pt x="105" y="5"/>
                  <a:pt x="105" y="4"/>
                </a:cubicBezTo>
                <a:cubicBezTo>
                  <a:pt x="105" y="2"/>
                  <a:pt x="104" y="0"/>
                  <a:pt x="102" y="0"/>
                </a:cubicBezTo>
                <a:cubicBezTo>
                  <a:pt x="100" y="0"/>
                  <a:pt x="99" y="2"/>
                  <a:pt x="99" y="4"/>
                </a:cubicBezTo>
                <a:cubicBezTo>
                  <a:pt x="99" y="5"/>
                  <a:pt x="99" y="5"/>
                  <a:pt x="100" y="6"/>
                </a:cubicBezTo>
                <a:cubicBezTo>
                  <a:pt x="90" y="54"/>
                  <a:pt x="90" y="54"/>
                  <a:pt x="90" y="54"/>
                </a:cubicBezTo>
                <a:cubicBezTo>
                  <a:pt x="81" y="33"/>
                  <a:pt x="81" y="33"/>
                  <a:pt x="81" y="33"/>
                </a:cubicBezTo>
                <a:cubicBezTo>
                  <a:pt x="82" y="33"/>
                  <a:pt x="82" y="32"/>
                  <a:pt x="82" y="32"/>
                </a:cubicBezTo>
                <a:cubicBezTo>
                  <a:pt x="82" y="30"/>
                  <a:pt x="80" y="28"/>
                  <a:pt x="78" y="28"/>
                </a:cubicBezTo>
                <a:cubicBezTo>
                  <a:pt x="77" y="28"/>
                  <a:pt x="75" y="30"/>
                  <a:pt x="75" y="32"/>
                </a:cubicBezTo>
                <a:cubicBezTo>
                  <a:pt x="75" y="32"/>
                  <a:pt x="75" y="33"/>
                  <a:pt x="76" y="33"/>
                </a:cubicBezTo>
                <a:cubicBezTo>
                  <a:pt x="71" y="60"/>
                  <a:pt x="71" y="60"/>
                  <a:pt x="71" y="60"/>
                </a:cubicBezTo>
                <a:cubicBezTo>
                  <a:pt x="45" y="60"/>
                  <a:pt x="45" y="60"/>
                  <a:pt x="45" y="60"/>
                </a:cubicBezTo>
                <a:cubicBezTo>
                  <a:pt x="44" y="59"/>
                  <a:pt x="43" y="59"/>
                  <a:pt x="42" y="59"/>
                </a:cubicBezTo>
                <a:cubicBezTo>
                  <a:pt x="41" y="59"/>
                  <a:pt x="40" y="59"/>
                  <a:pt x="39" y="60"/>
                </a:cubicBezTo>
                <a:cubicBezTo>
                  <a:pt x="23" y="60"/>
                  <a:pt x="23" y="60"/>
                  <a:pt x="23" y="60"/>
                </a:cubicBezTo>
                <a:cubicBezTo>
                  <a:pt x="23" y="59"/>
                  <a:pt x="22" y="59"/>
                  <a:pt x="20" y="59"/>
                </a:cubicBezTo>
                <a:close/>
                <a:moveTo>
                  <a:pt x="79" y="39"/>
                </a:moveTo>
                <a:cubicBezTo>
                  <a:pt x="88" y="58"/>
                  <a:pt x="88" y="58"/>
                  <a:pt x="88" y="58"/>
                </a:cubicBezTo>
                <a:cubicBezTo>
                  <a:pt x="88" y="59"/>
                  <a:pt x="87" y="60"/>
                  <a:pt x="87" y="60"/>
                </a:cubicBezTo>
                <a:cubicBezTo>
                  <a:pt x="75" y="60"/>
                  <a:pt x="75" y="60"/>
                  <a:pt x="75" y="60"/>
                </a:cubicBezTo>
                <a:lnTo>
                  <a:pt x="79" y="39"/>
                </a:lnTo>
                <a:close/>
                <a:moveTo>
                  <a:pt x="45" y="64"/>
                </a:moveTo>
                <a:cubicBezTo>
                  <a:pt x="70" y="64"/>
                  <a:pt x="70" y="64"/>
                  <a:pt x="70" y="64"/>
                </a:cubicBezTo>
                <a:cubicBezTo>
                  <a:pt x="61" y="112"/>
                  <a:pt x="61" y="112"/>
                  <a:pt x="61" y="112"/>
                </a:cubicBezTo>
                <a:cubicBezTo>
                  <a:pt x="44" y="64"/>
                  <a:pt x="44" y="64"/>
                  <a:pt x="44" y="64"/>
                </a:cubicBezTo>
                <a:cubicBezTo>
                  <a:pt x="44" y="64"/>
                  <a:pt x="44" y="64"/>
                  <a:pt x="45" y="64"/>
                </a:cubicBezTo>
                <a:close/>
                <a:moveTo>
                  <a:pt x="39" y="64"/>
                </a:moveTo>
                <a:cubicBezTo>
                  <a:pt x="39" y="64"/>
                  <a:pt x="39" y="64"/>
                  <a:pt x="39" y="64"/>
                </a:cubicBezTo>
                <a:cubicBezTo>
                  <a:pt x="31" y="90"/>
                  <a:pt x="31" y="90"/>
                  <a:pt x="31" y="90"/>
                </a:cubicBezTo>
                <a:cubicBezTo>
                  <a:pt x="23" y="64"/>
                  <a:pt x="23" y="64"/>
                  <a:pt x="23" y="64"/>
                </a:cubicBezTo>
                <a:cubicBezTo>
                  <a:pt x="23" y="64"/>
                  <a:pt x="23" y="64"/>
                  <a:pt x="23" y="64"/>
                </a:cubicBezTo>
                <a:lnTo>
                  <a:pt x="39" y="6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1600"/>
          </a:p>
        </p:txBody>
      </p:sp>
      <p:grpSp>
        <p:nvGrpSpPr>
          <p:cNvPr id="106" name="Gruppieren 241">
            <a:extLst>
              <a:ext uri="{FF2B5EF4-FFF2-40B4-BE49-F238E27FC236}">
                <a16:creationId xmlns:a16="http://schemas.microsoft.com/office/drawing/2014/main" id="{6F811C5B-0268-4629-B922-ACB1761F0992}"/>
              </a:ext>
            </a:extLst>
          </p:cNvPr>
          <p:cNvGrpSpPr/>
          <p:nvPr userDrawn="1"/>
        </p:nvGrpSpPr>
        <p:grpSpPr bwMode="gray">
          <a:xfrm>
            <a:off x="9966868" y="1586223"/>
            <a:ext cx="730678" cy="708345"/>
            <a:chOff x="98696" y="3961668"/>
            <a:chExt cx="510841" cy="495227"/>
          </a:xfrm>
          <a:solidFill>
            <a:schemeClr val="accent3"/>
          </a:solidFill>
        </p:grpSpPr>
        <p:sp>
          <p:nvSpPr>
            <p:cNvPr id="107" name="Freeform 1091">
              <a:extLst>
                <a:ext uri="{FF2B5EF4-FFF2-40B4-BE49-F238E27FC236}">
                  <a16:creationId xmlns:a16="http://schemas.microsoft.com/office/drawing/2014/main" id="{BC182C57-4513-4369-A735-D9FAE11F67CD}"/>
                </a:ext>
              </a:extLst>
            </p:cNvPr>
            <p:cNvSpPr>
              <a:spLocks/>
            </p:cNvSpPr>
            <p:nvPr/>
          </p:nvSpPr>
          <p:spPr bwMode="gray">
            <a:xfrm>
              <a:off x="98696" y="3961668"/>
              <a:ext cx="497458" cy="495227"/>
            </a:xfrm>
            <a:custGeom>
              <a:avLst/>
              <a:gdLst>
                <a:gd name="T0" fmla="*/ 290 w 313"/>
                <a:gd name="T1" fmla="*/ 104 h 311"/>
                <a:gd name="T2" fmla="*/ 227 w 313"/>
                <a:gd name="T3" fmla="*/ 278 h 311"/>
                <a:gd name="T4" fmla="*/ 48 w 313"/>
                <a:gd name="T5" fmla="*/ 243 h 311"/>
                <a:gd name="T6" fmla="*/ 59 w 313"/>
                <a:gd name="T7" fmla="*/ 54 h 311"/>
                <a:gd name="T8" fmla="*/ 245 w 313"/>
                <a:gd name="T9" fmla="*/ 43 h 311"/>
                <a:gd name="T10" fmla="*/ 242 w 313"/>
                <a:gd name="T11" fmla="*/ 46 h 311"/>
                <a:gd name="T12" fmla="*/ 224 w 313"/>
                <a:gd name="T13" fmla="*/ 61 h 311"/>
                <a:gd name="T14" fmla="*/ 217 w 313"/>
                <a:gd name="T15" fmla="*/ 61 h 311"/>
                <a:gd name="T16" fmla="*/ 144 w 313"/>
                <a:gd name="T17" fmla="*/ 45 h 311"/>
                <a:gd name="T18" fmla="*/ 53 w 313"/>
                <a:gd name="T19" fmla="*/ 119 h 311"/>
                <a:gd name="T20" fmla="*/ 81 w 313"/>
                <a:gd name="T21" fmla="*/ 234 h 311"/>
                <a:gd name="T22" fmla="*/ 190 w 313"/>
                <a:gd name="T23" fmla="*/ 260 h 311"/>
                <a:gd name="T24" fmla="*/ 265 w 313"/>
                <a:gd name="T25" fmla="*/ 182 h 311"/>
                <a:gd name="T26" fmla="*/ 267 w 313"/>
                <a:gd name="T27" fmla="*/ 137 h 311"/>
                <a:gd name="T28" fmla="*/ 269 w 313"/>
                <a:gd name="T29" fmla="*/ 131 h 311"/>
                <a:gd name="T30" fmla="*/ 290 w 313"/>
                <a:gd name="T31" fmla="*/ 10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3" h="311">
                  <a:moveTo>
                    <a:pt x="290" y="104"/>
                  </a:moveTo>
                  <a:cubicBezTo>
                    <a:pt x="313" y="163"/>
                    <a:pt x="294" y="240"/>
                    <a:pt x="227" y="278"/>
                  </a:cubicBezTo>
                  <a:cubicBezTo>
                    <a:pt x="167" y="311"/>
                    <a:pt x="92" y="298"/>
                    <a:pt x="48" y="243"/>
                  </a:cubicBezTo>
                  <a:cubicBezTo>
                    <a:pt x="0" y="184"/>
                    <a:pt x="8" y="103"/>
                    <a:pt x="59" y="54"/>
                  </a:cubicBezTo>
                  <a:cubicBezTo>
                    <a:pt x="113" y="0"/>
                    <a:pt x="194" y="2"/>
                    <a:pt x="245" y="43"/>
                  </a:cubicBezTo>
                  <a:cubicBezTo>
                    <a:pt x="244" y="44"/>
                    <a:pt x="243" y="45"/>
                    <a:pt x="242" y="46"/>
                  </a:cubicBezTo>
                  <a:cubicBezTo>
                    <a:pt x="236" y="51"/>
                    <a:pt x="230" y="56"/>
                    <a:pt x="224" y="61"/>
                  </a:cubicBezTo>
                  <a:cubicBezTo>
                    <a:pt x="221" y="63"/>
                    <a:pt x="220" y="63"/>
                    <a:pt x="217" y="61"/>
                  </a:cubicBezTo>
                  <a:cubicBezTo>
                    <a:pt x="195" y="47"/>
                    <a:pt x="170" y="41"/>
                    <a:pt x="144" y="45"/>
                  </a:cubicBezTo>
                  <a:cubicBezTo>
                    <a:pt x="99" y="51"/>
                    <a:pt x="68" y="76"/>
                    <a:pt x="53" y="119"/>
                  </a:cubicBezTo>
                  <a:cubicBezTo>
                    <a:pt x="38" y="162"/>
                    <a:pt x="48" y="202"/>
                    <a:pt x="81" y="234"/>
                  </a:cubicBezTo>
                  <a:cubicBezTo>
                    <a:pt x="112" y="264"/>
                    <a:pt x="149" y="272"/>
                    <a:pt x="190" y="260"/>
                  </a:cubicBezTo>
                  <a:cubicBezTo>
                    <a:pt x="229" y="249"/>
                    <a:pt x="254" y="221"/>
                    <a:pt x="265" y="182"/>
                  </a:cubicBezTo>
                  <a:cubicBezTo>
                    <a:pt x="269" y="167"/>
                    <a:pt x="269" y="152"/>
                    <a:pt x="267" y="137"/>
                  </a:cubicBezTo>
                  <a:cubicBezTo>
                    <a:pt x="267" y="135"/>
                    <a:pt x="268" y="132"/>
                    <a:pt x="269" y="131"/>
                  </a:cubicBezTo>
                  <a:cubicBezTo>
                    <a:pt x="275" y="122"/>
                    <a:pt x="282" y="113"/>
                    <a:pt x="290"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08" name="Freeform 1092">
              <a:extLst>
                <a:ext uri="{FF2B5EF4-FFF2-40B4-BE49-F238E27FC236}">
                  <a16:creationId xmlns:a16="http://schemas.microsoft.com/office/drawing/2014/main" id="{ABA6DD75-80F7-48CD-9A1F-9512DC304939}"/>
                </a:ext>
              </a:extLst>
            </p:cNvPr>
            <p:cNvSpPr>
              <a:spLocks/>
            </p:cNvSpPr>
            <p:nvPr/>
          </p:nvSpPr>
          <p:spPr bwMode="gray">
            <a:xfrm>
              <a:off x="221386" y="3999591"/>
              <a:ext cx="388151" cy="336843"/>
            </a:xfrm>
            <a:custGeom>
              <a:avLst/>
              <a:gdLst>
                <a:gd name="T0" fmla="*/ 0 w 245"/>
                <a:gd name="T1" fmla="*/ 106 h 211"/>
                <a:gd name="T2" fmla="*/ 20 w 245"/>
                <a:gd name="T3" fmla="*/ 88 h 211"/>
                <a:gd name="T4" fmla="*/ 24 w 245"/>
                <a:gd name="T5" fmla="*/ 88 h 211"/>
                <a:gd name="T6" fmla="*/ 83 w 245"/>
                <a:gd name="T7" fmla="*/ 123 h 211"/>
                <a:gd name="T8" fmla="*/ 89 w 245"/>
                <a:gd name="T9" fmla="*/ 128 h 211"/>
                <a:gd name="T10" fmla="*/ 239 w 245"/>
                <a:gd name="T11" fmla="*/ 0 h 211"/>
                <a:gd name="T12" fmla="*/ 244 w 245"/>
                <a:gd name="T13" fmla="*/ 13 h 211"/>
                <a:gd name="T14" fmla="*/ 243 w 245"/>
                <a:gd name="T15" fmla="*/ 17 h 211"/>
                <a:gd name="T16" fmla="*/ 200 w 245"/>
                <a:gd name="T17" fmla="*/ 60 h 211"/>
                <a:gd name="T18" fmla="*/ 133 w 245"/>
                <a:gd name="T19" fmla="*/ 153 h 211"/>
                <a:gd name="T20" fmla="*/ 99 w 245"/>
                <a:gd name="T21" fmla="*/ 211 h 211"/>
                <a:gd name="T22" fmla="*/ 0 w 245"/>
                <a:gd name="T23" fmla="*/ 10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5" h="211">
                  <a:moveTo>
                    <a:pt x="0" y="106"/>
                  </a:moveTo>
                  <a:cubicBezTo>
                    <a:pt x="7" y="100"/>
                    <a:pt x="13" y="94"/>
                    <a:pt x="20" y="88"/>
                  </a:cubicBezTo>
                  <a:cubicBezTo>
                    <a:pt x="21" y="88"/>
                    <a:pt x="23" y="88"/>
                    <a:pt x="24" y="88"/>
                  </a:cubicBezTo>
                  <a:cubicBezTo>
                    <a:pt x="45" y="98"/>
                    <a:pt x="65" y="110"/>
                    <a:pt x="83" y="123"/>
                  </a:cubicBezTo>
                  <a:cubicBezTo>
                    <a:pt x="85" y="125"/>
                    <a:pt x="87" y="126"/>
                    <a:pt x="89" y="128"/>
                  </a:cubicBezTo>
                  <a:cubicBezTo>
                    <a:pt x="132" y="77"/>
                    <a:pt x="181" y="33"/>
                    <a:pt x="239" y="0"/>
                  </a:cubicBezTo>
                  <a:cubicBezTo>
                    <a:pt x="240" y="4"/>
                    <a:pt x="243" y="9"/>
                    <a:pt x="244" y="13"/>
                  </a:cubicBezTo>
                  <a:cubicBezTo>
                    <a:pt x="245" y="14"/>
                    <a:pt x="244" y="16"/>
                    <a:pt x="243" y="17"/>
                  </a:cubicBezTo>
                  <a:cubicBezTo>
                    <a:pt x="228" y="32"/>
                    <a:pt x="214" y="45"/>
                    <a:pt x="200" y="60"/>
                  </a:cubicBezTo>
                  <a:cubicBezTo>
                    <a:pt x="174" y="89"/>
                    <a:pt x="153" y="120"/>
                    <a:pt x="133" y="153"/>
                  </a:cubicBezTo>
                  <a:cubicBezTo>
                    <a:pt x="122" y="172"/>
                    <a:pt x="110" y="191"/>
                    <a:pt x="99" y="211"/>
                  </a:cubicBezTo>
                  <a:cubicBezTo>
                    <a:pt x="68" y="174"/>
                    <a:pt x="36" y="139"/>
                    <a:pt x="0" y="1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grpSp>
        <p:nvGrpSpPr>
          <p:cNvPr id="109" name="Group 4">
            <a:extLst>
              <a:ext uri="{FF2B5EF4-FFF2-40B4-BE49-F238E27FC236}">
                <a16:creationId xmlns:a16="http://schemas.microsoft.com/office/drawing/2014/main" id="{D3100E8D-966D-4691-84A6-D66359071071}"/>
              </a:ext>
            </a:extLst>
          </p:cNvPr>
          <p:cNvGrpSpPr>
            <a:grpSpLocks noChangeAspect="1"/>
          </p:cNvGrpSpPr>
          <p:nvPr userDrawn="1"/>
        </p:nvGrpSpPr>
        <p:grpSpPr bwMode="auto">
          <a:xfrm>
            <a:off x="1491417" y="4293482"/>
            <a:ext cx="721819" cy="510555"/>
            <a:chOff x="2228" y="493"/>
            <a:chExt cx="1148" cy="812"/>
          </a:xfrm>
        </p:grpSpPr>
        <p:sp>
          <p:nvSpPr>
            <p:cNvPr id="110" name="AutoShape 3">
              <a:extLst>
                <a:ext uri="{FF2B5EF4-FFF2-40B4-BE49-F238E27FC236}">
                  <a16:creationId xmlns:a16="http://schemas.microsoft.com/office/drawing/2014/main" id="{C5D85192-CFF3-4D77-A2D4-DB7541FA28BB}"/>
                </a:ext>
              </a:extLst>
            </p:cNvPr>
            <p:cNvSpPr>
              <a:spLocks noChangeAspect="1" noChangeArrowheads="1" noTextEdit="1"/>
            </p:cNvSpPr>
            <p:nvPr/>
          </p:nvSpPr>
          <p:spPr bwMode="auto">
            <a:xfrm>
              <a:off x="2228" y="493"/>
              <a:ext cx="1148" cy="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5">
              <a:extLst>
                <a:ext uri="{FF2B5EF4-FFF2-40B4-BE49-F238E27FC236}">
                  <a16:creationId xmlns:a16="http://schemas.microsoft.com/office/drawing/2014/main" id="{BDA1D9A6-4703-4247-A819-54188B2BAB7E}"/>
                </a:ext>
              </a:extLst>
            </p:cNvPr>
            <p:cNvSpPr>
              <a:spLocks/>
            </p:cNvSpPr>
            <p:nvPr/>
          </p:nvSpPr>
          <p:spPr bwMode="auto">
            <a:xfrm>
              <a:off x="2229" y="492"/>
              <a:ext cx="1148" cy="814"/>
            </a:xfrm>
            <a:custGeom>
              <a:avLst/>
              <a:gdLst>
                <a:gd name="T0" fmla="*/ 1830 w 1830"/>
                <a:gd name="T1" fmla="*/ 917 h 1295"/>
                <a:gd name="T2" fmla="*/ 1719 w 1830"/>
                <a:gd name="T3" fmla="*/ 726 h 1295"/>
                <a:gd name="T4" fmla="*/ 1719 w 1830"/>
                <a:gd name="T5" fmla="*/ 547 h 1295"/>
                <a:gd name="T6" fmla="*/ 1606 w 1830"/>
                <a:gd name="T7" fmla="*/ 410 h 1295"/>
                <a:gd name="T8" fmla="*/ 1569 w 1830"/>
                <a:gd name="T9" fmla="*/ 373 h 1295"/>
                <a:gd name="T10" fmla="*/ 1591 w 1830"/>
                <a:gd name="T11" fmla="*/ 329 h 1295"/>
                <a:gd name="T12" fmla="*/ 1628 w 1830"/>
                <a:gd name="T13" fmla="*/ 232 h 1295"/>
                <a:gd name="T14" fmla="*/ 1506 w 1830"/>
                <a:gd name="T15" fmla="*/ 77 h 1295"/>
                <a:gd name="T16" fmla="*/ 1384 w 1830"/>
                <a:gd name="T17" fmla="*/ 213 h 1295"/>
                <a:gd name="T18" fmla="*/ 1419 w 1830"/>
                <a:gd name="T19" fmla="*/ 326 h 1295"/>
                <a:gd name="T20" fmla="*/ 1419 w 1830"/>
                <a:gd name="T21" fmla="*/ 326 h 1295"/>
                <a:gd name="T22" fmla="*/ 1442 w 1830"/>
                <a:gd name="T23" fmla="*/ 371 h 1295"/>
                <a:gd name="T24" fmla="*/ 1394 w 1830"/>
                <a:gd name="T25" fmla="*/ 405 h 1295"/>
                <a:gd name="T26" fmla="*/ 1293 w 1830"/>
                <a:gd name="T27" fmla="*/ 507 h 1295"/>
                <a:gd name="T28" fmla="*/ 1293 w 1830"/>
                <a:gd name="T29" fmla="*/ 554 h 1295"/>
                <a:gd name="T30" fmla="*/ 1166 w 1830"/>
                <a:gd name="T31" fmla="*/ 534 h 1295"/>
                <a:gd name="T32" fmla="*/ 1166 w 1830"/>
                <a:gd name="T33" fmla="*/ 449 h 1295"/>
                <a:gd name="T34" fmla="*/ 1058 w 1830"/>
                <a:gd name="T35" fmla="*/ 346 h 1295"/>
                <a:gd name="T36" fmla="*/ 981 w 1830"/>
                <a:gd name="T37" fmla="*/ 303 h 1295"/>
                <a:gd name="T38" fmla="*/ 1002 w 1830"/>
                <a:gd name="T39" fmla="*/ 258 h 1295"/>
                <a:gd name="T40" fmla="*/ 1039 w 1830"/>
                <a:gd name="T41" fmla="*/ 158 h 1295"/>
                <a:gd name="T42" fmla="*/ 915 w 1830"/>
                <a:gd name="T43" fmla="*/ 0 h 1295"/>
                <a:gd name="T44" fmla="*/ 790 w 1830"/>
                <a:gd name="T45" fmla="*/ 140 h 1295"/>
                <a:gd name="T46" fmla="*/ 826 w 1830"/>
                <a:gd name="T47" fmla="*/ 255 h 1295"/>
                <a:gd name="T48" fmla="*/ 826 w 1830"/>
                <a:gd name="T49" fmla="*/ 255 h 1295"/>
                <a:gd name="T50" fmla="*/ 849 w 1830"/>
                <a:gd name="T51" fmla="*/ 303 h 1295"/>
                <a:gd name="T52" fmla="*/ 770 w 1830"/>
                <a:gd name="T53" fmla="*/ 347 h 1295"/>
                <a:gd name="T54" fmla="*/ 665 w 1830"/>
                <a:gd name="T55" fmla="*/ 449 h 1295"/>
                <a:gd name="T56" fmla="*/ 665 w 1830"/>
                <a:gd name="T57" fmla="*/ 534 h 1295"/>
                <a:gd name="T58" fmla="*/ 537 w 1830"/>
                <a:gd name="T59" fmla="*/ 554 h 1295"/>
                <a:gd name="T60" fmla="*/ 537 w 1830"/>
                <a:gd name="T61" fmla="*/ 507 h 1295"/>
                <a:gd name="T62" fmla="*/ 437 w 1830"/>
                <a:gd name="T63" fmla="*/ 405 h 1295"/>
                <a:gd name="T64" fmla="*/ 388 w 1830"/>
                <a:gd name="T65" fmla="*/ 371 h 1295"/>
                <a:gd name="T66" fmla="*/ 411 w 1830"/>
                <a:gd name="T67" fmla="*/ 326 h 1295"/>
                <a:gd name="T68" fmla="*/ 411 w 1830"/>
                <a:gd name="T69" fmla="*/ 326 h 1295"/>
                <a:gd name="T70" fmla="*/ 446 w 1830"/>
                <a:gd name="T71" fmla="*/ 213 h 1295"/>
                <a:gd name="T72" fmla="*/ 324 w 1830"/>
                <a:gd name="T73" fmla="*/ 77 h 1295"/>
                <a:gd name="T74" fmla="*/ 203 w 1830"/>
                <a:gd name="T75" fmla="*/ 232 h 1295"/>
                <a:gd name="T76" fmla="*/ 239 w 1830"/>
                <a:gd name="T77" fmla="*/ 329 h 1295"/>
                <a:gd name="T78" fmla="*/ 261 w 1830"/>
                <a:gd name="T79" fmla="*/ 373 h 1295"/>
                <a:gd name="T80" fmla="*/ 224 w 1830"/>
                <a:gd name="T81" fmla="*/ 410 h 1295"/>
                <a:gd name="T82" fmla="*/ 111 w 1830"/>
                <a:gd name="T83" fmla="*/ 547 h 1295"/>
                <a:gd name="T84" fmla="*/ 111 w 1830"/>
                <a:gd name="T85" fmla="*/ 726 h 1295"/>
                <a:gd name="T86" fmla="*/ 0 w 1830"/>
                <a:gd name="T87" fmla="*/ 917 h 1295"/>
                <a:gd name="T88" fmla="*/ 633 w 1830"/>
                <a:gd name="T89" fmla="*/ 1295 h 1295"/>
                <a:gd name="T90" fmla="*/ 633 w 1830"/>
                <a:gd name="T91" fmla="*/ 1204 h 1295"/>
                <a:gd name="T92" fmla="*/ 751 w 1830"/>
                <a:gd name="T93" fmla="*/ 1089 h 1295"/>
                <a:gd name="T94" fmla="*/ 841 w 1830"/>
                <a:gd name="T95" fmla="*/ 1039 h 1295"/>
                <a:gd name="T96" fmla="*/ 815 w 1830"/>
                <a:gd name="T97" fmla="*/ 986 h 1295"/>
                <a:gd name="T98" fmla="*/ 815 w 1830"/>
                <a:gd name="T99" fmla="*/ 986 h 1295"/>
                <a:gd name="T100" fmla="*/ 774 w 1830"/>
                <a:gd name="T101" fmla="*/ 855 h 1295"/>
                <a:gd name="T102" fmla="*/ 915 w 1830"/>
                <a:gd name="T103" fmla="*/ 698 h 1295"/>
                <a:gd name="T104" fmla="*/ 1055 w 1830"/>
                <a:gd name="T105" fmla="*/ 877 h 1295"/>
                <a:gd name="T106" fmla="*/ 1013 w 1830"/>
                <a:gd name="T107" fmla="*/ 989 h 1295"/>
                <a:gd name="T108" fmla="*/ 989 w 1830"/>
                <a:gd name="T109" fmla="*/ 1039 h 1295"/>
                <a:gd name="T110" fmla="*/ 1077 w 1830"/>
                <a:gd name="T111" fmla="*/ 1089 h 1295"/>
                <a:gd name="T112" fmla="*/ 1197 w 1830"/>
                <a:gd name="T113" fmla="*/ 1204 h 1295"/>
                <a:gd name="T114" fmla="*/ 1197 w 1830"/>
                <a:gd name="T115" fmla="*/ 1295 h 1295"/>
                <a:gd name="T116" fmla="*/ 1830 w 1830"/>
                <a:gd name="T117" fmla="*/ 917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30" h="1295">
                  <a:moveTo>
                    <a:pt x="1830" y="917"/>
                  </a:moveTo>
                  <a:cubicBezTo>
                    <a:pt x="1830" y="848"/>
                    <a:pt x="1790" y="783"/>
                    <a:pt x="1719" y="726"/>
                  </a:cubicBezTo>
                  <a:cubicBezTo>
                    <a:pt x="1719" y="547"/>
                    <a:pt x="1719" y="547"/>
                    <a:pt x="1719" y="547"/>
                  </a:cubicBezTo>
                  <a:cubicBezTo>
                    <a:pt x="1719" y="481"/>
                    <a:pt x="1686" y="448"/>
                    <a:pt x="1606" y="410"/>
                  </a:cubicBezTo>
                  <a:cubicBezTo>
                    <a:pt x="1572" y="394"/>
                    <a:pt x="1569" y="384"/>
                    <a:pt x="1569" y="373"/>
                  </a:cubicBezTo>
                  <a:cubicBezTo>
                    <a:pt x="1569" y="359"/>
                    <a:pt x="1577" y="349"/>
                    <a:pt x="1591" y="329"/>
                  </a:cubicBezTo>
                  <a:cubicBezTo>
                    <a:pt x="1611" y="303"/>
                    <a:pt x="1624" y="268"/>
                    <a:pt x="1628" y="232"/>
                  </a:cubicBezTo>
                  <a:cubicBezTo>
                    <a:pt x="1636" y="142"/>
                    <a:pt x="1583" y="77"/>
                    <a:pt x="1506" y="77"/>
                  </a:cubicBezTo>
                  <a:cubicBezTo>
                    <a:pt x="1439" y="77"/>
                    <a:pt x="1384" y="130"/>
                    <a:pt x="1384" y="213"/>
                  </a:cubicBezTo>
                  <a:cubicBezTo>
                    <a:pt x="1384" y="255"/>
                    <a:pt x="1398" y="295"/>
                    <a:pt x="1419" y="326"/>
                  </a:cubicBezTo>
                  <a:cubicBezTo>
                    <a:pt x="1419" y="326"/>
                    <a:pt x="1419" y="326"/>
                    <a:pt x="1419" y="326"/>
                  </a:cubicBezTo>
                  <a:cubicBezTo>
                    <a:pt x="1434" y="348"/>
                    <a:pt x="1445" y="357"/>
                    <a:pt x="1442" y="371"/>
                  </a:cubicBezTo>
                  <a:cubicBezTo>
                    <a:pt x="1438" y="386"/>
                    <a:pt x="1421" y="396"/>
                    <a:pt x="1394" y="405"/>
                  </a:cubicBezTo>
                  <a:cubicBezTo>
                    <a:pt x="1337" y="422"/>
                    <a:pt x="1293" y="446"/>
                    <a:pt x="1293" y="507"/>
                  </a:cubicBezTo>
                  <a:cubicBezTo>
                    <a:pt x="1293" y="554"/>
                    <a:pt x="1293" y="554"/>
                    <a:pt x="1293" y="554"/>
                  </a:cubicBezTo>
                  <a:cubicBezTo>
                    <a:pt x="1252" y="546"/>
                    <a:pt x="1210" y="539"/>
                    <a:pt x="1166" y="534"/>
                  </a:cubicBezTo>
                  <a:cubicBezTo>
                    <a:pt x="1166" y="449"/>
                    <a:pt x="1166" y="449"/>
                    <a:pt x="1166" y="449"/>
                  </a:cubicBezTo>
                  <a:cubicBezTo>
                    <a:pt x="1166" y="393"/>
                    <a:pt x="1099" y="360"/>
                    <a:pt x="1058" y="346"/>
                  </a:cubicBezTo>
                  <a:cubicBezTo>
                    <a:pt x="1017" y="332"/>
                    <a:pt x="985" y="319"/>
                    <a:pt x="981" y="303"/>
                  </a:cubicBezTo>
                  <a:cubicBezTo>
                    <a:pt x="977" y="288"/>
                    <a:pt x="987" y="279"/>
                    <a:pt x="1002" y="258"/>
                  </a:cubicBezTo>
                  <a:cubicBezTo>
                    <a:pt x="1022" y="231"/>
                    <a:pt x="1035" y="196"/>
                    <a:pt x="1039" y="158"/>
                  </a:cubicBezTo>
                  <a:cubicBezTo>
                    <a:pt x="1047" y="74"/>
                    <a:pt x="998" y="0"/>
                    <a:pt x="915" y="0"/>
                  </a:cubicBezTo>
                  <a:cubicBezTo>
                    <a:pt x="846" y="0"/>
                    <a:pt x="790" y="54"/>
                    <a:pt x="790" y="140"/>
                  </a:cubicBezTo>
                  <a:cubicBezTo>
                    <a:pt x="790" y="182"/>
                    <a:pt x="804" y="224"/>
                    <a:pt x="826" y="255"/>
                  </a:cubicBezTo>
                  <a:cubicBezTo>
                    <a:pt x="826" y="255"/>
                    <a:pt x="826" y="255"/>
                    <a:pt x="826" y="255"/>
                  </a:cubicBezTo>
                  <a:cubicBezTo>
                    <a:pt x="842" y="278"/>
                    <a:pt x="854" y="287"/>
                    <a:pt x="849" y="303"/>
                  </a:cubicBezTo>
                  <a:cubicBezTo>
                    <a:pt x="845" y="319"/>
                    <a:pt x="770" y="347"/>
                    <a:pt x="770" y="347"/>
                  </a:cubicBezTo>
                  <a:cubicBezTo>
                    <a:pt x="728" y="361"/>
                    <a:pt x="665" y="394"/>
                    <a:pt x="665" y="449"/>
                  </a:cubicBezTo>
                  <a:cubicBezTo>
                    <a:pt x="665" y="534"/>
                    <a:pt x="665" y="534"/>
                    <a:pt x="665" y="534"/>
                  </a:cubicBezTo>
                  <a:cubicBezTo>
                    <a:pt x="620" y="539"/>
                    <a:pt x="578" y="546"/>
                    <a:pt x="537" y="554"/>
                  </a:cubicBezTo>
                  <a:cubicBezTo>
                    <a:pt x="537" y="507"/>
                    <a:pt x="537" y="507"/>
                    <a:pt x="537" y="507"/>
                  </a:cubicBezTo>
                  <a:cubicBezTo>
                    <a:pt x="537" y="446"/>
                    <a:pt x="493" y="422"/>
                    <a:pt x="437" y="405"/>
                  </a:cubicBezTo>
                  <a:cubicBezTo>
                    <a:pt x="409" y="396"/>
                    <a:pt x="392" y="386"/>
                    <a:pt x="388" y="371"/>
                  </a:cubicBezTo>
                  <a:cubicBezTo>
                    <a:pt x="385" y="357"/>
                    <a:pt x="396" y="348"/>
                    <a:pt x="411" y="326"/>
                  </a:cubicBezTo>
                  <a:cubicBezTo>
                    <a:pt x="411" y="326"/>
                    <a:pt x="411" y="326"/>
                    <a:pt x="411" y="326"/>
                  </a:cubicBezTo>
                  <a:cubicBezTo>
                    <a:pt x="432" y="295"/>
                    <a:pt x="446" y="255"/>
                    <a:pt x="446" y="213"/>
                  </a:cubicBezTo>
                  <a:cubicBezTo>
                    <a:pt x="446" y="130"/>
                    <a:pt x="391" y="77"/>
                    <a:pt x="324" y="77"/>
                  </a:cubicBezTo>
                  <a:cubicBezTo>
                    <a:pt x="250" y="77"/>
                    <a:pt x="194" y="142"/>
                    <a:pt x="203" y="232"/>
                  </a:cubicBezTo>
                  <a:cubicBezTo>
                    <a:pt x="206" y="268"/>
                    <a:pt x="219" y="303"/>
                    <a:pt x="239" y="329"/>
                  </a:cubicBezTo>
                  <a:cubicBezTo>
                    <a:pt x="253" y="349"/>
                    <a:pt x="261" y="359"/>
                    <a:pt x="261" y="373"/>
                  </a:cubicBezTo>
                  <a:cubicBezTo>
                    <a:pt x="261" y="384"/>
                    <a:pt x="259" y="394"/>
                    <a:pt x="224" y="410"/>
                  </a:cubicBezTo>
                  <a:cubicBezTo>
                    <a:pt x="144" y="448"/>
                    <a:pt x="111" y="481"/>
                    <a:pt x="111" y="547"/>
                  </a:cubicBezTo>
                  <a:cubicBezTo>
                    <a:pt x="111" y="726"/>
                    <a:pt x="111" y="726"/>
                    <a:pt x="111" y="726"/>
                  </a:cubicBezTo>
                  <a:cubicBezTo>
                    <a:pt x="40" y="783"/>
                    <a:pt x="0" y="848"/>
                    <a:pt x="0" y="917"/>
                  </a:cubicBezTo>
                  <a:cubicBezTo>
                    <a:pt x="0" y="1093"/>
                    <a:pt x="266" y="1243"/>
                    <a:pt x="633" y="1295"/>
                  </a:cubicBezTo>
                  <a:cubicBezTo>
                    <a:pt x="633" y="1204"/>
                    <a:pt x="633" y="1204"/>
                    <a:pt x="633" y="1204"/>
                  </a:cubicBezTo>
                  <a:cubicBezTo>
                    <a:pt x="633" y="1142"/>
                    <a:pt x="705" y="1105"/>
                    <a:pt x="751" y="1089"/>
                  </a:cubicBezTo>
                  <a:cubicBezTo>
                    <a:pt x="768" y="1083"/>
                    <a:pt x="835" y="1061"/>
                    <a:pt x="841" y="1039"/>
                  </a:cubicBezTo>
                  <a:cubicBezTo>
                    <a:pt x="846" y="1022"/>
                    <a:pt x="833" y="1011"/>
                    <a:pt x="815" y="986"/>
                  </a:cubicBezTo>
                  <a:cubicBezTo>
                    <a:pt x="815" y="986"/>
                    <a:pt x="815" y="986"/>
                    <a:pt x="815" y="986"/>
                  </a:cubicBezTo>
                  <a:cubicBezTo>
                    <a:pt x="790" y="950"/>
                    <a:pt x="774" y="903"/>
                    <a:pt x="774" y="855"/>
                  </a:cubicBezTo>
                  <a:cubicBezTo>
                    <a:pt x="774" y="759"/>
                    <a:pt x="837" y="698"/>
                    <a:pt x="915" y="698"/>
                  </a:cubicBezTo>
                  <a:cubicBezTo>
                    <a:pt x="1009" y="698"/>
                    <a:pt x="1064" y="781"/>
                    <a:pt x="1055" y="877"/>
                  </a:cubicBezTo>
                  <a:cubicBezTo>
                    <a:pt x="1051" y="919"/>
                    <a:pt x="1035" y="959"/>
                    <a:pt x="1013" y="989"/>
                  </a:cubicBezTo>
                  <a:cubicBezTo>
                    <a:pt x="996" y="1012"/>
                    <a:pt x="985" y="1023"/>
                    <a:pt x="989" y="1039"/>
                  </a:cubicBezTo>
                  <a:cubicBezTo>
                    <a:pt x="994" y="1057"/>
                    <a:pt x="1030" y="1072"/>
                    <a:pt x="1077" y="1089"/>
                  </a:cubicBezTo>
                  <a:cubicBezTo>
                    <a:pt x="1123" y="1104"/>
                    <a:pt x="1197" y="1141"/>
                    <a:pt x="1197" y="1204"/>
                  </a:cubicBezTo>
                  <a:cubicBezTo>
                    <a:pt x="1197" y="1295"/>
                    <a:pt x="1197" y="1295"/>
                    <a:pt x="1197" y="1295"/>
                  </a:cubicBezTo>
                  <a:cubicBezTo>
                    <a:pt x="1565" y="1243"/>
                    <a:pt x="1830" y="1093"/>
                    <a:pt x="1830" y="917"/>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grpSp>
        <p:nvGrpSpPr>
          <p:cNvPr id="112" name="Group 111">
            <a:extLst>
              <a:ext uri="{FF2B5EF4-FFF2-40B4-BE49-F238E27FC236}">
                <a16:creationId xmlns:a16="http://schemas.microsoft.com/office/drawing/2014/main" id="{F93A619F-2FE6-408D-A220-ED8CC1AA32D1}"/>
              </a:ext>
            </a:extLst>
          </p:cNvPr>
          <p:cNvGrpSpPr/>
          <p:nvPr userDrawn="1"/>
        </p:nvGrpSpPr>
        <p:grpSpPr>
          <a:xfrm>
            <a:off x="1515624" y="1595745"/>
            <a:ext cx="685919" cy="671709"/>
            <a:chOff x="1690688" y="5378584"/>
            <a:chExt cx="842963" cy="825500"/>
          </a:xfrm>
          <a:solidFill>
            <a:schemeClr val="tx1"/>
          </a:solidFill>
        </p:grpSpPr>
        <p:sp>
          <p:nvSpPr>
            <p:cNvPr id="113" name="Freeform 139">
              <a:extLst>
                <a:ext uri="{FF2B5EF4-FFF2-40B4-BE49-F238E27FC236}">
                  <a16:creationId xmlns:a16="http://schemas.microsoft.com/office/drawing/2014/main" id="{89C9632B-1806-4626-91E8-D20F825A23DB}"/>
                </a:ext>
              </a:extLst>
            </p:cNvPr>
            <p:cNvSpPr>
              <a:spLocks/>
            </p:cNvSpPr>
            <p:nvPr/>
          </p:nvSpPr>
          <p:spPr bwMode="auto">
            <a:xfrm>
              <a:off x="2197100" y="5537334"/>
              <a:ext cx="107950" cy="138113"/>
            </a:xfrm>
            <a:custGeom>
              <a:avLst/>
              <a:gdLst>
                <a:gd name="T0" fmla="*/ 28 w 29"/>
                <a:gd name="T1" fmla="*/ 16 h 37"/>
                <a:gd name="T2" fmla="*/ 27 w 29"/>
                <a:gd name="T3" fmla="*/ 17 h 37"/>
                <a:gd name="T4" fmla="*/ 26 w 29"/>
                <a:gd name="T5" fmla="*/ 18 h 37"/>
                <a:gd name="T6" fmla="*/ 27 w 29"/>
                <a:gd name="T7" fmla="*/ 17 h 37"/>
                <a:gd name="T8" fmla="*/ 27 w 29"/>
                <a:gd name="T9" fmla="*/ 15 h 37"/>
                <a:gd name="T10" fmla="*/ 14 w 29"/>
                <a:gd name="T11" fmla="*/ 0 h 37"/>
                <a:gd name="T12" fmla="*/ 2 w 29"/>
                <a:gd name="T13" fmla="*/ 15 h 37"/>
                <a:gd name="T14" fmla="*/ 2 w 29"/>
                <a:gd name="T15" fmla="*/ 17 h 37"/>
                <a:gd name="T16" fmla="*/ 2 w 29"/>
                <a:gd name="T17" fmla="*/ 18 h 37"/>
                <a:gd name="T18" fmla="*/ 2 w 29"/>
                <a:gd name="T19" fmla="*/ 17 h 37"/>
                <a:gd name="T20" fmla="*/ 1 w 29"/>
                <a:gd name="T21" fmla="*/ 16 h 37"/>
                <a:gd name="T22" fmla="*/ 0 w 29"/>
                <a:gd name="T23" fmla="*/ 16 h 37"/>
                <a:gd name="T24" fmla="*/ 0 w 29"/>
                <a:gd name="T25" fmla="*/ 22 h 37"/>
                <a:gd name="T26" fmla="*/ 3 w 29"/>
                <a:gd name="T27" fmla="*/ 27 h 37"/>
                <a:gd name="T28" fmla="*/ 3 w 29"/>
                <a:gd name="T29" fmla="*/ 27 h 37"/>
                <a:gd name="T30" fmla="*/ 3 w 29"/>
                <a:gd name="T31" fmla="*/ 27 h 37"/>
                <a:gd name="T32" fmla="*/ 4 w 29"/>
                <a:gd name="T33" fmla="*/ 27 h 37"/>
                <a:gd name="T34" fmla="*/ 14 w 29"/>
                <a:gd name="T35" fmla="*/ 37 h 37"/>
                <a:gd name="T36" fmla="*/ 25 w 29"/>
                <a:gd name="T37" fmla="*/ 27 h 37"/>
                <a:gd name="T38" fmla="*/ 25 w 29"/>
                <a:gd name="T39" fmla="*/ 27 h 37"/>
                <a:gd name="T40" fmla="*/ 25 w 29"/>
                <a:gd name="T41" fmla="*/ 27 h 37"/>
                <a:gd name="T42" fmla="*/ 26 w 29"/>
                <a:gd name="T43" fmla="*/ 27 h 37"/>
                <a:gd name="T44" fmla="*/ 28 w 29"/>
                <a:gd name="T45" fmla="*/ 22 h 37"/>
                <a:gd name="T46" fmla="*/ 28 w 29"/>
                <a:gd name="T47" fmla="*/ 16 h 37"/>
                <a:gd name="T48" fmla="*/ 28 w 29"/>
                <a:gd name="T49" fmla="*/ 1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37">
                  <a:moveTo>
                    <a:pt x="28" y="16"/>
                  </a:moveTo>
                  <a:cubicBezTo>
                    <a:pt x="28" y="16"/>
                    <a:pt x="27" y="17"/>
                    <a:pt x="27" y="17"/>
                  </a:cubicBezTo>
                  <a:cubicBezTo>
                    <a:pt x="26" y="18"/>
                    <a:pt x="26" y="18"/>
                    <a:pt x="26" y="18"/>
                  </a:cubicBezTo>
                  <a:cubicBezTo>
                    <a:pt x="27" y="17"/>
                    <a:pt x="27" y="17"/>
                    <a:pt x="27" y="17"/>
                  </a:cubicBezTo>
                  <a:cubicBezTo>
                    <a:pt x="27" y="16"/>
                    <a:pt x="27" y="15"/>
                    <a:pt x="27" y="15"/>
                  </a:cubicBezTo>
                  <a:cubicBezTo>
                    <a:pt x="27" y="7"/>
                    <a:pt x="21" y="0"/>
                    <a:pt x="14" y="0"/>
                  </a:cubicBezTo>
                  <a:cubicBezTo>
                    <a:pt x="7" y="0"/>
                    <a:pt x="2" y="7"/>
                    <a:pt x="2" y="15"/>
                  </a:cubicBezTo>
                  <a:cubicBezTo>
                    <a:pt x="2" y="15"/>
                    <a:pt x="2" y="16"/>
                    <a:pt x="2" y="17"/>
                  </a:cubicBezTo>
                  <a:cubicBezTo>
                    <a:pt x="2" y="18"/>
                    <a:pt x="2" y="18"/>
                    <a:pt x="2" y="18"/>
                  </a:cubicBezTo>
                  <a:cubicBezTo>
                    <a:pt x="2" y="17"/>
                    <a:pt x="2" y="17"/>
                    <a:pt x="2" y="17"/>
                  </a:cubicBezTo>
                  <a:cubicBezTo>
                    <a:pt x="1" y="17"/>
                    <a:pt x="1" y="16"/>
                    <a:pt x="1" y="16"/>
                  </a:cubicBezTo>
                  <a:cubicBezTo>
                    <a:pt x="1" y="16"/>
                    <a:pt x="1" y="16"/>
                    <a:pt x="0" y="16"/>
                  </a:cubicBezTo>
                  <a:cubicBezTo>
                    <a:pt x="0" y="17"/>
                    <a:pt x="0" y="18"/>
                    <a:pt x="0" y="22"/>
                  </a:cubicBezTo>
                  <a:cubicBezTo>
                    <a:pt x="0" y="24"/>
                    <a:pt x="2" y="27"/>
                    <a:pt x="3" y="27"/>
                  </a:cubicBezTo>
                  <a:cubicBezTo>
                    <a:pt x="3" y="27"/>
                    <a:pt x="3" y="27"/>
                    <a:pt x="3" y="27"/>
                  </a:cubicBezTo>
                  <a:cubicBezTo>
                    <a:pt x="3" y="27"/>
                    <a:pt x="3" y="27"/>
                    <a:pt x="3" y="27"/>
                  </a:cubicBezTo>
                  <a:cubicBezTo>
                    <a:pt x="4" y="27"/>
                    <a:pt x="4" y="27"/>
                    <a:pt x="4" y="27"/>
                  </a:cubicBezTo>
                  <a:cubicBezTo>
                    <a:pt x="5" y="33"/>
                    <a:pt x="9" y="37"/>
                    <a:pt x="14" y="37"/>
                  </a:cubicBezTo>
                  <a:cubicBezTo>
                    <a:pt x="20" y="37"/>
                    <a:pt x="24" y="33"/>
                    <a:pt x="25" y="27"/>
                  </a:cubicBezTo>
                  <a:cubicBezTo>
                    <a:pt x="25" y="27"/>
                    <a:pt x="25" y="27"/>
                    <a:pt x="25" y="27"/>
                  </a:cubicBezTo>
                  <a:cubicBezTo>
                    <a:pt x="25" y="27"/>
                    <a:pt x="25" y="27"/>
                    <a:pt x="25" y="27"/>
                  </a:cubicBezTo>
                  <a:cubicBezTo>
                    <a:pt x="26" y="27"/>
                    <a:pt x="26" y="27"/>
                    <a:pt x="26" y="27"/>
                  </a:cubicBezTo>
                  <a:cubicBezTo>
                    <a:pt x="27" y="27"/>
                    <a:pt x="28" y="24"/>
                    <a:pt x="28" y="22"/>
                  </a:cubicBezTo>
                  <a:cubicBezTo>
                    <a:pt x="29" y="18"/>
                    <a:pt x="29" y="17"/>
                    <a:pt x="28" y="16"/>
                  </a:cubicBezTo>
                  <a:cubicBezTo>
                    <a:pt x="28" y="16"/>
                    <a:pt x="28" y="16"/>
                    <a:pt x="28" y="1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114" name="Freeform 140">
              <a:extLst>
                <a:ext uri="{FF2B5EF4-FFF2-40B4-BE49-F238E27FC236}">
                  <a16:creationId xmlns:a16="http://schemas.microsoft.com/office/drawing/2014/main" id="{D2CEC9BE-7134-4203-B4B1-BEE95390FB74}"/>
                </a:ext>
              </a:extLst>
            </p:cNvPr>
            <p:cNvSpPr>
              <a:spLocks/>
            </p:cNvSpPr>
            <p:nvPr/>
          </p:nvSpPr>
          <p:spPr bwMode="auto">
            <a:xfrm>
              <a:off x="2139950" y="5678622"/>
              <a:ext cx="222250" cy="112713"/>
            </a:xfrm>
            <a:custGeom>
              <a:avLst/>
              <a:gdLst>
                <a:gd name="T0" fmla="*/ 42 w 59"/>
                <a:gd name="T1" fmla="*/ 1 h 30"/>
                <a:gd name="T2" fmla="*/ 42 w 59"/>
                <a:gd name="T3" fmla="*/ 1 h 30"/>
                <a:gd name="T4" fmla="*/ 41 w 59"/>
                <a:gd name="T5" fmla="*/ 1 h 30"/>
                <a:gd name="T6" fmla="*/ 32 w 59"/>
                <a:gd name="T7" fmla="*/ 14 h 30"/>
                <a:gd name="T8" fmla="*/ 32 w 59"/>
                <a:gd name="T9" fmla="*/ 14 h 30"/>
                <a:gd name="T10" fmla="*/ 31 w 59"/>
                <a:gd name="T11" fmla="*/ 6 h 30"/>
                <a:gd name="T12" fmla="*/ 33 w 59"/>
                <a:gd name="T13" fmla="*/ 1 h 30"/>
                <a:gd name="T14" fmla="*/ 33 w 59"/>
                <a:gd name="T15" fmla="*/ 0 h 30"/>
                <a:gd name="T16" fmla="*/ 29 w 59"/>
                <a:gd name="T17" fmla="*/ 1 h 30"/>
                <a:gd name="T18" fmla="*/ 25 w 59"/>
                <a:gd name="T19" fmla="*/ 0 h 30"/>
                <a:gd name="T20" fmla="*/ 26 w 59"/>
                <a:gd name="T21" fmla="*/ 1 h 30"/>
                <a:gd name="T22" fmla="*/ 28 w 59"/>
                <a:gd name="T23" fmla="*/ 6 h 30"/>
                <a:gd name="T24" fmla="*/ 26 w 59"/>
                <a:gd name="T25" fmla="*/ 14 h 30"/>
                <a:gd name="T26" fmla="*/ 18 w 59"/>
                <a:gd name="T27" fmla="*/ 1 h 30"/>
                <a:gd name="T28" fmla="*/ 18 w 59"/>
                <a:gd name="T29" fmla="*/ 1 h 30"/>
                <a:gd name="T30" fmla="*/ 18 w 59"/>
                <a:gd name="T31" fmla="*/ 1 h 30"/>
                <a:gd name="T32" fmla="*/ 1 w 59"/>
                <a:gd name="T33" fmla="*/ 8 h 30"/>
                <a:gd name="T34" fmla="*/ 0 w 59"/>
                <a:gd name="T35" fmla="*/ 15 h 30"/>
                <a:gd name="T36" fmla="*/ 29 w 59"/>
                <a:gd name="T37" fmla="*/ 30 h 30"/>
                <a:gd name="T38" fmla="*/ 59 w 59"/>
                <a:gd name="T39" fmla="*/ 14 h 30"/>
                <a:gd name="T40" fmla="*/ 58 w 59"/>
                <a:gd name="T41" fmla="*/ 8 h 30"/>
                <a:gd name="T42" fmla="*/ 42 w 59"/>
                <a:gd name="T43"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 h="30">
                  <a:moveTo>
                    <a:pt x="42" y="1"/>
                  </a:moveTo>
                  <a:cubicBezTo>
                    <a:pt x="42" y="1"/>
                    <a:pt x="42" y="1"/>
                    <a:pt x="42" y="1"/>
                  </a:cubicBezTo>
                  <a:cubicBezTo>
                    <a:pt x="41" y="1"/>
                    <a:pt x="41" y="1"/>
                    <a:pt x="41" y="1"/>
                  </a:cubicBezTo>
                  <a:cubicBezTo>
                    <a:pt x="32" y="14"/>
                    <a:pt x="32" y="14"/>
                    <a:pt x="32" y="14"/>
                  </a:cubicBezTo>
                  <a:cubicBezTo>
                    <a:pt x="32" y="14"/>
                    <a:pt x="32" y="14"/>
                    <a:pt x="32" y="14"/>
                  </a:cubicBezTo>
                  <a:cubicBezTo>
                    <a:pt x="31" y="6"/>
                    <a:pt x="31" y="6"/>
                    <a:pt x="31" y="6"/>
                  </a:cubicBezTo>
                  <a:cubicBezTo>
                    <a:pt x="33" y="1"/>
                    <a:pt x="33" y="1"/>
                    <a:pt x="33" y="1"/>
                  </a:cubicBezTo>
                  <a:cubicBezTo>
                    <a:pt x="33" y="0"/>
                    <a:pt x="33" y="0"/>
                    <a:pt x="33" y="0"/>
                  </a:cubicBezTo>
                  <a:cubicBezTo>
                    <a:pt x="32" y="1"/>
                    <a:pt x="31" y="1"/>
                    <a:pt x="29" y="1"/>
                  </a:cubicBezTo>
                  <a:cubicBezTo>
                    <a:pt x="28" y="1"/>
                    <a:pt x="27" y="1"/>
                    <a:pt x="25" y="0"/>
                  </a:cubicBezTo>
                  <a:cubicBezTo>
                    <a:pt x="26" y="1"/>
                    <a:pt x="26" y="1"/>
                    <a:pt x="26" y="1"/>
                  </a:cubicBezTo>
                  <a:cubicBezTo>
                    <a:pt x="28" y="6"/>
                    <a:pt x="28" y="6"/>
                    <a:pt x="28" y="6"/>
                  </a:cubicBezTo>
                  <a:cubicBezTo>
                    <a:pt x="26" y="14"/>
                    <a:pt x="26" y="14"/>
                    <a:pt x="26" y="14"/>
                  </a:cubicBezTo>
                  <a:cubicBezTo>
                    <a:pt x="18" y="1"/>
                    <a:pt x="18" y="1"/>
                    <a:pt x="18" y="1"/>
                  </a:cubicBezTo>
                  <a:cubicBezTo>
                    <a:pt x="18" y="1"/>
                    <a:pt x="18" y="1"/>
                    <a:pt x="18" y="1"/>
                  </a:cubicBezTo>
                  <a:cubicBezTo>
                    <a:pt x="18" y="1"/>
                    <a:pt x="18" y="1"/>
                    <a:pt x="18" y="1"/>
                  </a:cubicBezTo>
                  <a:cubicBezTo>
                    <a:pt x="1" y="8"/>
                    <a:pt x="1" y="8"/>
                    <a:pt x="1" y="8"/>
                  </a:cubicBezTo>
                  <a:cubicBezTo>
                    <a:pt x="0" y="15"/>
                    <a:pt x="0" y="15"/>
                    <a:pt x="0" y="15"/>
                  </a:cubicBezTo>
                  <a:cubicBezTo>
                    <a:pt x="6" y="24"/>
                    <a:pt x="17" y="30"/>
                    <a:pt x="29" y="30"/>
                  </a:cubicBezTo>
                  <a:cubicBezTo>
                    <a:pt x="42" y="30"/>
                    <a:pt x="53" y="23"/>
                    <a:pt x="59" y="14"/>
                  </a:cubicBezTo>
                  <a:cubicBezTo>
                    <a:pt x="58" y="8"/>
                    <a:pt x="58" y="8"/>
                    <a:pt x="58" y="8"/>
                  </a:cubicBezTo>
                  <a:lnTo>
                    <a:pt x="42" y="1"/>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115" name="Freeform 141">
              <a:extLst>
                <a:ext uri="{FF2B5EF4-FFF2-40B4-BE49-F238E27FC236}">
                  <a16:creationId xmlns:a16="http://schemas.microsoft.com/office/drawing/2014/main" id="{1520D920-C841-463D-B020-DFC6AFD1B248}"/>
                </a:ext>
              </a:extLst>
            </p:cNvPr>
            <p:cNvSpPr>
              <a:spLocks noEditPoints="1"/>
            </p:cNvSpPr>
            <p:nvPr/>
          </p:nvSpPr>
          <p:spPr bwMode="auto">
            <a:xfrm>
              <a:off x="1963738" y="5378584"/>
              <a:ext cx="569913" cy="563563"/>
            </a:xfrm>
            <a:custGeom>
              <a:avLst/>
              <a:gdLst>
                <a:gd name="T0" fmla="*/ 152 w 152"/>
                <a:gd name="T1" fmla="*/ 82 h 150"/>
                <a:gd name="T2" fmla="*/ 152 w 152"/>
                <a:gd name="T3" fmla="*/ 62 h 150"/>
                <a:gd name="T4" fmla="*/ 136 w 152"/>
                <a:gd name="T5" fmla="*/ 62 h 150"/>
                <a:gd name="T6" fmla="*/ 132 w 152"/>
                <a:gd name="T7" fmla="*/ 52 h 150"/>
                <a:gd name="T8" fmla="*/ 146 w 152"/>
                <a:gd name="T9" fmla="*/ 44 h 150"/>
                <a:gd name="T10" fmla="*/ 136 w 152"/>
                <a:gd name="T11" fmla="*/ 26 h 150"/>
                <a:gd name="T12" fmla="*/ 121 w 152"/>
                <a:gd name="T13" fmla="*/ 34 h 150"/>
                <a:gd name="T14" fmla="*/ 113 w 152"/>
                <a:gd name="T15" fmla="*/ 27 h 150"/>
                <a:gd name="T16" fmla="*/ 121 w 152"/>
                <a:gd name="T17" fmla="*/ 13 h 150"/>
                <a:gd name="T18" fmla="*/ 103 w 152"/>
                <a:gd name="T19" fmla="*/ 3 h 150"/>
                <a:gd name="T20" fmla="*/ 95 w 152"/>
                <a:gd name="T21" fmla="*/ 18 h 150"/>
                <a:gd name="T22" fmla="*/ 84 w 152"/>
                <a:gd name="T23" fmla="*/ 15 h 150"/>
                <a:gd name="T24" fmla="*/ 84 w 152"/>
                <a:gd name="T25" fmla="*/ 0 h 150"/>
                <a:gd name="T26" fmla="*/ 64 w 152"/>
                <a:gd name="T27" fmla="*/ 0 h 150"/>
                <a:gd name="T28" fmla="*/ 64 w 152"/>
                <a:gd name="T29" fmla="*/ 16 h 150"/>
                <a:gd name="T30" fmla="*/ 53 w 152"/>
                <a:gd name="T31" fmla="*/ 19 h 150"/>
                <a:gd name="T32" fmla="*/ 45 w 152"/>
                <a:gd name="T33" fmla="*/ 6 h 150"/>
                <a:gd name="T34" fmla="*/ 27 w 152"/>
                <a:gd name="T35" fmla="*/ 16 h 150"/>
                <a:gd name="T36" fmla="*/ 36 w 152"/>
                <a:gd name="T37" fmla="*/ 30 h 150"/>
                <a:gd name="T38" fmla="*/ 28 w 152"/>
                <a:gd name="T39" fmla="*/ 38 h 150"/>
                <a:gd name="T40" fmla="*/ 14 w 152"/>
                <a:gd name="T41" fmla="*/ 31 h 150"/>
                <a:gd name="T42" fmla="*/ 4 w 152"/>
                <a:gd name="T43" fmla="*/ 48 h 150"/>
                <a:gd name="T44" fmla="*/ 19 w 152"/>
                <a:gd name="T45" fmla="*/ 56 h 150"/>
                <a:gd name="T46" fmla="*/ 16 w 152"/>
                <a:gd name="T47" fmla="*/ 67 h 150"/>
                <a:gd name="T48" fmla="*/ 0 w 152"/>
                <a:gd name="T49" fmla="*/ 67 h 150"/>
                <a:gd name="T50" fmla="*/ 0 w 152"/>
                <a:gd name="T51" fmla="*/ 87 h 150"/>
                <a:gd name="T52" fmla="*/ 17 w 152"/>
                <a:gd name="T53" fmla="*/ 87 h 150"/>
                <a:gd name="T54" fmla="*/ 20 w 152"/>
                <a:gd name="T55" fmla="*/ 98 h 150"/>
                <a:gd name="T56" fmla="*/ 7 w 152"/>
                <a:gd name="T57" fmla="*/ 106 h 150"/>
                <a:gd name="T58" fmla="*/ 17 w 152"/>
                <a:gd name="T59" fmla="*/ 123 h 150"/>
                <a:gd name="T60" fmla="*/ 32 w 152"/>
                <a:gd name="T61" fmla="*/ 115 h 150"/>
                <a:gd name="T62" fmla="*/ 40 w 152"/>
                <a:gd name="T63" fmla="*/ 122 h 150"/>
                <a:gd name="T64" fmla="*/ 32 w 152"/>
                <a:gd name="T65" fmla="*/ 136 h 150"/>
                <a:gd name="T66" fmla="*/ 49 w 152"/>
                <a:gd name="T67" fmla="*/ 146 h 150"/>
                <a:gd name="T68" fmla="*/ 58 w 152"/>
                <a:gd name="T69" fmla="*/ 132 h 150"/>
                <a:gd name="T70" fmla="*/ 69 w 152"/>
                <a:gd name="T71" fmla="*/ 134 h 150"/>
                <a:gd name="T72" fmla="*/ 69 w 152"/>
                <a:gd name="T73" fmla="*/ 150 h 150"/>
                <a:gd name="T74" fmla="*/ 89 w 152"/>
                <a:gd name="T75" fmla="*/ 150 h 150"/>
                <a:gd name="T76" fmla="*/ 89 w 152"/>
                <a:gd name="T77" fmla="*/ 133 h 150"/>
                <a:gd name="T78" fmla="*/ 100 w 152"/>
                <a:gd name="T79" fmla="*/ 130 h 150"/>
                <a:gd name="T80" fmla="*/ 108 w 152"/>
                <a:gd name="T81" fmla="*/ 143 h 150"/>
                <a:gd name="T82" fmla="*/ 125 w 152"/>
                <a:gd name="T83" fmla="*/ 133 h 150"/>
                <a:gd name="T84" fmla="*/ 117 w 152"/>
                <a:gd name="T85" fmla="*/ 119 h 150"/>
                <a:gd name="T86" fmla="*/ 124 w 152"/>
                <a:gd name="T87" fmla="*/ 111 h 150"/>
                <a:gd name="T88" fmla="*/ 138 w 152"/>
                <a:gd name="T89" fmla="*/ 119 h 150"/>
                <a:gd name="T90" fmla="*/ 148 w 152"/>
                <a:gd name="T91" fmla="*/ 101 h 150"/>
                <a:gd name="T92" fmla="*/ 134 w 152"/>
                <a:gd name="T93" fmla="*/ 93 h 150"/>
                <a:gd name="T94" fmla="*/ 136 w 152"/>
                <a:gd name="T95" fmla="*/ 82 h 150"/>
                <a:gd name="T96" fmla="*/ 152 w 152"/>
                <a:gd name="T97" fmla="*/ 82 h 150"/>
                <a:gd name="T98" fmla="*/ 76 w 152"/>
                <a:gd name="T99" fmla="*/ 113 h 150"/>
                <a:gd name="T100" fmla="*/ 38 w 152"/>
                <a:gd name="T101" fmla="*/ 75 h 150"/>
                <a:gd name="T102" fmla="*/ 76 w 152"/>
                <a:gd name="T103" fmla="*/ 36 h 150"/>
                <a:gd name="T104" fmla="*/ 115 w 152"/>
                <a:gd name="T105" fmla="*/ 75 h 150"/>
                <a:gd name="T106" fmla="*/ 76 w 152"/>
                <a:gd name="T107" fmla="*/ 11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2" h="150">
                  <a:moveTo>
                    <a:pt x="152" y="82"/>
                  </a:moveTo>
                  <a:cubicBezTo>
                    <a:pt x="152" y="62"/>
                    <a:pt x="152" y="62"/>
                    <a:pt x="152" y="62"/>
                  </a:cubicBezTo>
                  <a:cubicBezTo>
                    <a:pt x="136" y="62"/>
                    <a:pt x="136" y="62"/>
                    <a:pt x="136" y="62"/>
                  </a:cubicBezTo>
                  <a:cubicBezTo>
                    <a:pt x="135" y="58"/>
                    <a:pt x="134" y="55"/>
                    <a:pt x="132" y="52"/>
                  </a:cubicBezTo>
                  <a:cubicBezTo>
                    <a:pt x="146" y="44"/>
                    <a:pt x="146" y="44"/>
                    <a:pt x="146" y="44"/>
                  </a:cubicBezTo>
                  <a:cubicBezTo>
                    <a:pt x="136" y="26"/>
                    <a:pt x="136" y="26"/>
                    <a:pt x="136" y="26"/>
                  </a:cubicBezTo>
                  <a:cubicBezTo>
                    <a:pt x="121" y="34"/>
                    <a:pt x="121" y="34"/>
                    <a:pt x="121" y="34"/>
                  </a:cubicBezTo>
                  <a:cubicBezTo>
                    <a:pt x="119" y="32"/>
                    <a:pt x="116" y="29"/>
                    <a:pt x="113" y="27"/>
                  </a:cubicBezTo>
                  <a:cubicBezTo>
                    <a:pt x="121" y="13"/>
                    <a:pt x="121" y="13"/>
                    <a:pt x="121" y="13"/>
                  </a:cubicBezTo>
                  <a:cubicBezTo>
                    <a:pt x="103" y="3"/>
                    <a:pt x="103" y="3"/>
                    <a:pt x="103" y="3"/>
                  </a:cubicBezTo>
                  <a:cubicBezTo>
                    <a:pt x="95" y="18"/>
                    <a:pt x="95" y="18"/>
                    <a:pt x="95" y="18"/>
                  </a:cubicBezTo>
                  <a:cubicBezTo>
                    <a:pt x="91" y="17"/>
                    <a:pt x="88" y="16"/>
                    <a:pt x="84" y="15"/>
                  </a:cubicBezTo>
                  <a:cubicBezTo>
                    <a:pt x="84" y="0"/>
                    <a:pt x="84" y="0"/>
                    <a:pt x="84" y="0"/>
                  </a:cubicBezTo>
                  <a:cubicBezTo>
                    <a:pt x="64" y="0"/>
                    <a:pt x="64" y="0"/>
                    <a:pt x="64" y="0"/>
                  </a:cubicBezTo>
                  <a:cubicBezTo>
                    <a:pt x="64" y="16"/>
                    <a:pt x="64" y="16"/>
                    <a:pt x="64" y="16"/>
                  </a:cubicBezTo>
                  <a:cubicBezTo>
                    <a:pt x="60" y="17"/>
                    <a:pt x="56" y="18"/>
                    <a:pt x="53" y="19"/>
                  </a:cubicBezTo>
                  <a:cubicBezTo>
                    <a:pt x="45" y="6"/>
                    <a:pt x="45" y="6"/>
                    <a:pt x="45" y="6"/>
                  </a:cubicBezTo>
                  <a:cubicBezTo>
                    <a:pt x="27" y="16"/>
                    <a:pt x="27" y="16"/>
                    <a:pt x="27" y="16"/>
                  </a:cubicBezTo>
                  <a:cubicBezTo>
                    <a:pt x="36" y="30"/>
                    <a:pt x="36" y="30"/>
                    <a:pt x="36" y="30"/>
                  </a:cubicBezTo>
                  <a:cubicBezTo>
                    <a:pt x="33" y="33"/>
                    <a:pt x="30" y="35"/>
                    <a:pt x="28" y="38"/>
                  </a:cubicBezTo>
                  <a:cubicBezTo>
                    <a:pt x="14" y="31"/>
                    <a:pt x="14" y="31"/>
                    <a:pt x="14" y="31"/>
                  </a:cubicBezTo>
                  <a:cubicBezTo>
                    <a:pt x="4" y="48"/>
                    <a:pt x="4" y="48"/>
                    <a:pt x="4" y="48"/>
                  </a:cubicBezTo>
                  <a:cubicBezTo>
                    <a:pt x="19" y="56"/>
                    <a:pt x="19" y="56"/>
                    <a:pt x="19" y="56"/>
                  </a:cubicBezTo>
                  <a:cubicBezTo>
                    <a:pt x="18" y="60"/>
                    <a:pt x="17" y="63"/>
                    <a:pt x="16" y="67"/>
                  </a:cubicBezTo>
                  <a:cubicBezTo>
                    <a:pt x="0" y="67"/>
                    <a:pt x="0" y="67"/>
                    <a:pt x="0" y="67"/>
                  </a:cubicBezTo>
                  <a:cubicBezTo>
                    <a:pt x="0" y="87"/>
                    <a:pt x="0" y="87"/>
                    <a:pt x="0" y="87"/>
                  </a:cubicBezTo>
                  <a:cubicBezTo>
                    <a:pt x="17" y="87"/>
                    <a:pt x="17" y="87"/>
                    <a:pt x="17" y="87"/>
                  </a:cubicBezTo>
                  <a:cubicBezTo>
                    <a:pt x="18" y="91"/>
                    <a:pt x="19" y="94"/>
                    <a:pt x="20" y="98"/>
                  </a:cubicBezTo>
                  <a:cubicBezTo>
                    <a:pt x="7" y="106"/>
                    <a:pt x="7" y="106"/>
                    <a:pt x="7" y="106"/>
                  </a:cubicBezTo>
                  <a:cubicBezTo>
                    <a:pt x="17" y="123"/>
                    <a:pt x="17" y="123"/>
                    <a:pt x="17" y="123"/>
                  </a:cubicBezTo>
                  <a:cubicBezTo>
                    <a:pt x="32" y="115"/>
                    <a:pt x="32" y="115"/>
                    <a:pt x="32" y="115"/>
                  </a:cubicBezTo>
                  <a:cubicBezTo>
                    <a:pt x="34" y="117"/>
                    <a:pt x="37" y="120"/>
                    <a:pt x="40" y="122"/>
                  </a:cubicBezTo>
                  <a:cubicBezTo>
                    <a:pt x="32" y="136"/>
                    <a:pt x="32" y="136"/>
                    <a:pt x="32" y="136"/>
                  </a:cubicBezTo>
                  <a:cubicBezTo>
                    <a:pt x="49" y="146"/>
                    <a:pt x="49" y="146"/>
                    <a:pt x="49" y="146"/>
                  </a:cubicBezTo>
                  <a:cubicBezTo>
                    <a:pt x="58" y="132"/>
                    <a:pt x="58" y="132"/>
                    <a:pt x="58" y="132"/>
                  </a:cubicBezTo>
                  <a:cubicBezTo>
                    <a:pt x="61" y="133"/>
                    <a:pt x="65" y="133"/>
                    <a:pt x="69" y="134"/>
                  </a:cubicBezTo>
                  <a:cubicBezTo>
                    <a:pt x="69" y="150"/>
                    <a:pt x="69" y="150"/>
                    <a:pt x="69" y="150"/>
                  </a:cubicBezTo>
                  <a:cubicBezTo>
                    <a:pt x="89" y="150"/>
                    <a:pt x="89" y="150"/>
                    <a:pt x="89" y="150"/>
                  </a:cubicBezTo>
                  <a:cubicBezTo>
                    <a:pt x="89" y="133"/>
                    <a:pt x="89" y="133"/>
                    <a:pt x="89" y="133"/>
                  </a:cubicBezTo>
                  <a:cubicBezTo>
                    <a:pt x="93" y="132"/>
                    <a:pt x="96" y="131"/>
                    <a:pt x="100" y="130"/>
                  </a:cubicBezTo>
                  <a:cubicBezTo>
                    <a:pt x="108" y="143"/>
                    <a:pt x="108" y="143"/>
                    <a:pt x="108" y="143"/>
                  </a:cubicBezTo>
                  <a:cubicBezTo>
                    <a:pt x="125" y="133"/>
                    <a:pt x="125" y="133"/>
                    <a:pt x="125" y="133"/>
                  </a:cubicBezTo>
                  <a:cubicBezTo>
                    <a:pt x="117" y="119"/>
                    <a:pt x="117" y="119"/>
                    <a:pt x="117" y="119"/>
                  </a:cubicBezTo>
                  <a:cubicBezTo>
                    <a:pt x="120" y="116"/>
                    <a:pt x="122" y="114"/>
                    <a:pt x="124" y="111"/>
                  </a:cubicBezTo>
                  <a:cubicBezTo>
                    <a:pt x="138" y="119"/>
                    <a:pt x="138" y="119"/>
                    <a:pt x="138" y="119"/>
                  </a:cubicBezTo>
                  <a:cubicBezTo>
                    <a:pt x="148" y="101"/>
                    <a:pt x="148" y="101"/>
                    <a:pt x="148" y="101"/>
                  </a:cubicBezTo>
                  <a:cubicBezTo>
                    <a:pt x="134" y="93"/>
                    <a:pt x="134" y="93"/>
                    <a:pt x="134" y="93"/>
                  </a:cubicBezTo>
                  <a:cubicBezTo>
                    <a:pt x="135" y="89"/>
                    <a:pt x="136" y="86"/>
                    <a:pt x="136" y="82"/>
                  </a:cubicBezTo>
                  <a:lnTo>
                    <a:pt x="152" y="82"/>
                  </a:lnTo>
                  <a:close/>
                  <a:moveTo>
                    <a:pt x="76" y="113"/>
                  </a:moveTo>
                  <a:cubicBezTo>
                    <a:pt x="55" y="113"/>
                    <a:pt x="38" y="96"/>
                    <a:pt x="38" y="75"/>
                  </a:cubicBezTo>
                  <a:cubicBezTo>
                    <a:pt x="38" y="53"/>
                    <a:pt x="55" y="36"/>
                    <a:pt x="76" y="36"/>
                  </a:cubicBezTo>
                  <a:cubicBezTo>
                    <a:pt x="98" y="36"/>
                    <a:pt x="115" y="53"/>
                    <a:pt x="115" y="75"/>
                  </a:cubicBezTo>
                  <a:cubicBezTo>
                    <a:pt x="115" y="96"/>
                    <a:pt x="98" y="113"/>
                    <a:pt x="76" y="11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116" name="Freeform 142">
              <a:extLst>
                <a:ext uri="{FF2B5EF4-FFF2-40B4-BE49-F238E27FC236}">
                  <a16:creationId xmlns:a16="http://schemas.microsoft.com/office/drawing/2014/main" id="{672BA57A-0595-47B1-B4C1-C70F2E0D3001}"/>
                </a:ext>
              </a:extLst>
            </p:cNvPr>
            <p:cNvSpPr>
              <a:spLocks/>
            </p:cNvSpPr>
            <p:nvPr/>
          </p:nvSpPr>
          <p:spPr bwMode="auto">
            <a:xfrm>
              <a:off x="1897063" y="5961197"/>
              <a:ext cx="131763" cy="146050"/>
            </a:xfrm>
            <a:custGeom>
              <a:avLst/>
              <a:gdLst>
                <a:gd name="T0" fmla="*/ 34 w 35"/>
                <a:gd name="T1" fmla="*/ 26 h 39"/>
                <a:gd name="T2" fmla="*/ 23 w 35"/>
                <a:gd name="T3" fmla="*/ 22 h 39"/>
                <a:gd name="T4" fmla="*/ 23 w 35"/>
                <a:gd name="T5" fmla="*/ 22 h 39"/>
                <a:gd name="T6" fmla="*/ 23 w 35"/>
                <a:gd name="T7" fmla="*/ 22 h 39"/>
                <a:gd name="T8" fmla="*/ 23 w 35"/>
                <a:gd name="T9" fmla="*/ 22 h 39"/>
                <a:gd name="T10" fmla="*/ 22 w 35"/>
                <a:gd name="T11" fmla="*/ 19 h 39"/>
                <a:gd name="T12" fmla="*/ 25 w 35"/>
                <a:gd name="T13" fmla="*/ 14 h 39"/>
                <a:gd name="T14" fmla="*/ 25 w 35"/>
                <a:gd name="T15" fmla="*/ 14 h 39"/>
                <a:gd name="T16" fmla="*/ 25 w 35"/>
                <a:gd name="T17" fmla="*/ 14 h 39"/>
                <a:gd name="T18" fmla="*/ 25 w 35"/>
                <a:gd name="T19" fmla="*/ 14 h 39"/>
                <a:gd name="T20" fmla="*/ 26 w 35"/>
                <a:gd name="T21" fmla="*/ 12 h 39"/>
                <a:gd name="T22" fmla="*/ 26 w 35"/>
                <a:gd name="T23" fmla="*/ 9 h 39"/>
                <a:gd name="T24" fmla="*/ 26 w 35"/>
                <a:gd name="T25" fmla="*/ 9 h 39"/>
                <a:gd name="T26" fmla="*/ 25 w 35"/>
                <a:gd name="T27" fmla="*/ 9 h 39"/>
                <a:gd name="T28" fmla="*/ 25 w 35"/>
                <a:gd name="T29" fmla="*/ 10 h 39"/>
                <a:gd name="T30" fmla="*/ 25 w 35"/>
                <a:gd name="T31" fmla="*/ 9 h 39"/>
                <a:gd name="T32" fmla="*/ 25 w 35"/>
                <a:gd name="T33" fmla="*/ 8 h 39"/>
                <a:gd name="T34" fmla="*/ 18 w 35"/>
                <a:gd name="T35" fmla="*/ 0 h 39"/>
                <a:gd name="T36" fmla="*/ 10 w 35"/>
                <a:gd name="T37" fmla="*/ 8 h 39"/>
                <a:gd name="T38" fmla="*/ 11 w 35"/>
                <a:gd name="T39" fmla="*/ 9 h 39"/>
                <a:gd name="T40" fmla="*/ 11 w 35"/>
                <a:gd name="T41" fmla="*/ 10 h 39"/>
                <a:gd name="T42" fmla="*/ 11 w 35"/>
                <a:gd name="T43" fmla="*/ 9 h 39"/>
                <a:gd name="T44" fmla="*/ 10 w 35"/>
                <a:gd name="T45" fmla="*/ 9 h 39"/>
                <a:gd name="T46" fmla="*/ 10 w 35"/>
                <a:gd name="T47" fmla="*/ 9 h 39"/>
                <a:gd name="T48" fmla="*/ 10 w 35"/>
                <a:gd name="T49" fmla="*/ 12 h 39"/>
                <a:gd name="T50" fmla="*/ 10 w 35"/>
                <a:gd name="T51" fmla="*/ 14 h 39"/>
                <a:gd name="T52" fmla="*/ 10 w 35"/>
                <a:gd name="T53" fmla="*/ 14 h 39"/>
                <a:gd name="T54" fmla="*/ 10 w 35"/>
                <a:gd name="T55" fmla="*/ 14 h 39"/>
                <a:gd name="T56" fmla="*/ 10 w 35"/>
                <a:gd name="T57" fmla="*/ 14 h 39"/>
                <a:gd name="T58" fmla="*/ 14 w 35"/>
                <a:gd name="T59" fmla="*/ 19 h 39"/>
                <a:gd name="T60" fmla="*/ 12 w 35"/>
                <a:gd name="T61" fmla="*/ 22 h 39"/>
                <a:gd name="T62" fmla="*/ 1 w 35"/>
                <a:gd name="T63" fmla="*/ 26 h 39"/>
                <a:gd name="T64" fmla="*/ 0 w 35"/>
                <a:gd name="T65" fmla="*/ 29 h 39"/>
                <a:gd name="T66" fmla="*/ 18 w 35"/>
                <a:gd name="T67" fmla="*/ 39 h 39"/>
                <a:gd name="T68" fmla="*/ 23 w 35"/>
                <a:gd name="T69" fmla="*/ 38 h 39"/>
                <a:gd name="T70" fmla="*/ 35 w 35"/>
                <a:gd name="T71" fmla="*/ 30 h 39"/>
                <a:gd name="T72" fmla="*/ 34 w 35"/>
                <a:gd name="T73"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9">
                  <a:moveTo>
                    <a:pt x="34" y="26"/>
                  </a:moveTo>
                  <a:cubicBezTo>
                    <a:pt x="23" y="22"/>
                    <a:pt x="23" y="22"/>
                    <a:pt x="23" y="22"/>
                  </a:cubicBezTo>
                  <a:cubicBezTo>
                    <a:pt x="23" y="22"/>
                    <a:pt x="23" y="22"/>
                    <a:pt x="23" y="22"/>
                  </a:cubicBezTo>
                  <a:cubicBezTo>
                    <a:pt x="23" y="22"/>
                    <a:pt x="23" y="22"/>
                    <a:pt x="23" y="22"/>
                  </a:cubicBezTo>
                  <a:cubicBezTo>
                    <a:pt x="23" y="22"/>
                    <a:pt x="23" y="22"/>
                    <a:pt x="23" y="22"/>
                  </a:cubicBezTo>
                  <a:cubicBezTo>
                    <a:pt x="22" y="19"/>
                    <a:pt x="22" y="19"/>
                    <a:pt x="22" y="19"/>
                  </a:cubicBezTo>
                  <a:cubicBezTo>
                    <a:pt x="23" y="17"/>
                    <a:pt x="25" y="16"/>
                    <a:pt x="25" y="14"/>
                  </a:cubicBezTo>
                  <a:cubicBezTo>
                    <a:pt x="25" y="14"/>
                    <a:pt x="25" y="14"/>
                    <a:pt x="25" y="14"/>
                  </a:cubicBezTo>
                  <a:cubicBezTo>
                    <a:pt x="25" y="14"/>
                    <a:pt x="25" y="14"/>
                    <a:pt x="25" y="14"/>
                  </a:cubicBezTo>
                  <a:cubicBezTo>
                    <a:pt x="25" y="14"/>
                    <a:pt x="25" y="14"/>
                    <a:pt x="25" y="14"/>
                  </a:cubicBezTo>
                  <a:cubicBezTo>
                    <a:pt x="26" y="14"/>
                    <a:pt x="26" y="13"/>
                    <a:pt x="26" y="12"/>
                  </a:cubicBezTo>
                  <a:cubicBezTo>
                    <a:pt x="26" y="10"/>
                    <a:pt x="26" y="9"/>
                    <a:pt x="26" y="9"/>
                  </a:cubicBezTo>
                  <a:cubicBezTo>
                    <a:pt x="26" y="9"/>
                    <a:pt x="26" y="9"/>
                    <a:pt x="26" y="9"/>
                  </a:cubicBezTo>
                  <a:cubicBezTo>
                    <a:pt x="25" y="9"/>
                    <a:pt x="25" y="9"/>
                    <a:pt x="25" y="9"/>
                  </a:cubicBezTo>
                  <a:cubicBezTo>
                    <a:pt x="25" y="10"/>
                    <a:pt x="25" y="10"/>
                    <a:pt x="25" y="10"/>
                  </a:cubicBezTo>
                  <a:cubicBezTo>
                    <a:pt x="25" y="9"/>
                    <a:pt x="25" y="9"/>
                    <a:pt x="25" y="9"/>
                  </a:cubicBezTo>
                  <a:cubicBezTo>
                    <a:pt x="25" y="9"/>
                    <a:pt x="25" y="8"/>
                    <a:pt x="25" y="8"/>
                  </a:cubicBezTo>
                  <a:cubicBezTo>
                    <a:pt x="25" y="3"/>
                    <a:pt x="22" y="0"/>
                    <a:pt x="18" y="0"/>
                  </a:cubicBezTo>
                  <a:cubicBezTo>
                    <a:pt x="14" y="0"/>
                    <a:pt x="10" y="3"/>
                    <a:pt x="10" y="8"/>
                  </a:cubicBezTo>
                  <a:cubicBezTo>
                    <a:pt x="10" y="8"/>
                    <a:pt x="11" y="9"/>
                    <a:pt x="11" y="9"/>
                  </a:cubicBezTo>
                  <a:cubicBezTo>
                    <a:pt x="11" y="10"/>
                    <a:pt x="11" y="10"/>
                    <a:pt x="11" y="10"/>
                  </a:cubicBezTo>
                  <a:cubicBezTo>
                    <a:pt x="11" y="9"/>
                    <a:pt x="11" y="9"/>
                    <a:pt x="11" y="9"/>
                  </a:cubicBezTo>
                  <a:cubicBezTo>
                    <a:pt x="10" y="9"/>
                    <a:pt x="10" y="9"/>
                    <a:pt x="10" y="9"/>
                  </a:cubicBezTo>
                  <a:cubicBezTo>
                    <a:pt x="10" y="9"/>
                    <a:pt x="10" y="9"/>
                    <a:pt x="10" y="9"/>
                  </a:cubicBezTo>
                  <a:cubicBezTo>
                    <a:pt x="10" y="9"/>
                    <a:pt x="10" y="10"/>
                    <a:pt x="10" y="12"/>
                  </a:cubicBezTo>
                  <a:cubicBezTo>
                    <a:pt x="10" y="13"/>
                    <a:pt x="10" y="14"/>
                    <a:pt x="10" y="14"/>
                  </a:cubicBezTo>
                  <a:cubicBezTo>
                    <a:pt x="10" y="14"/>
                    <a:pt x="10" y="14"/>
                    <a:pt x="10" y="14"/>
                  </a:cubicBezTo>
                  <a:cubicBezTo>
                    <a:pt x="10" y="14"/>
                    <a:pt x="10" y="14"/>
                    <a:pt x="10" y="14"/>
                  </a:cubicBezTo>
                  <a:cubicBezTo>
                    <a:pt x="10" y="14"/>
                    <a:pt x="10" y="14"/>
                    <a:pt x="10" y="14"/>
                  </a:cubicBezTo>
                  <a:cubicBezTo>
                    <a:pt x="11" y="16"/>
                    <a:pt x="12" y="17"/>
                    <a:pt x="14" y="19"/>
                  </a:cubicBezTo>
                  <a:cubicBezTo>
                    <a:pt x="12" y="22"/>
                    <a:pt x="12" y="22"/>
                    <a:pt x="12" y="22"/>
                  </a:cubicBezTo>
                  <a:cubicBezTo>
                    <a:pt x="1" y="26"/>
                    <a:pt x="1" y="26"/>
                    <a:pt x="1" y="26"/>
                  </a:cubicBezTo>
                  <a:cubicBezTo>
                    <a:pt x="0" y="29"/>
                    <a:pt x="0" y="29"/>
                    <a:pt x="0" y="29"/>
                  </a:cubicBezTo>
                  <a:cubicBezTo>
                    <a:pt x="4" y="35"/>
                    <a:pt x="11" y="39"/>
                    <a:pt x="18" y="39"/>
                  </a:cubicBezTo>
                  <a:cubicBezTo>
                    <a:pt x="20" y="39"/>
                    <a:pt x="21" y="39"/>
                    <a:pt x="23" y="38"/>
                  </a:cubicBezTo>
                  <a:cubicBezTo>
                    <a:pt x="28" y="37"/>
                    <a:pt x="32" y="34"/>
                    <a:pt x="35" y="30"/>
                  </a:cubicBezTo>
                  <a:lnTo>
                    <a:pt x="34" y="26"/>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117" name="Freeform 143">
              <a:extLst>
                <a:ext uri="{FF2B5EF4-FFF2-40B4-BE49-F238E27FC236}">
                  <a16:creationId xmlns:a16="http://schemas.microsoft.com/office/drawing/2014/main" id="{BBCF89B2-E18F-44AE-9A5D-E14CF5EC81F8}"/>
                </a:ext>
              </a:extLst>
            </p:cNvPr>
            <p:cNvSpPr>
              <a:spLocks noEditPoints="1"/>
            </p:cNvSpPr>
            <p:nvPr/>
          </p:nvSpPr>
          <p:spPr bwMode="auto">
            <a:xfrm>
              <a:off x="1787525" y="5851659"/>
              <a:ext cx="352425" cy="352425"/>
            </a:xfrm>
            <a:custGeom>
              <a:avLst/>
              <a:gdLst>
                <a:gd name="T0" fmla="*/ 91 w 94"/>
                <a:gd name="T1" fmla="*/ 65 h 94"/>
                <a:gd name="T2" fmla="*/ 94 w 94"/>
                <a:gd name="T3" fmla="*/ 53 h 94"/>
                <a:gd name="T4" fmla="*/ 84 w 94"/>
                <a:gd name="T5" fmla="*/ 50 h 94"/>
                <a:gd name="T6" fmla="*/ 84 w 94"/>
                <a:gd name="T7" fmla="*/ 43 h 94"/>
                <a:gd name="T8" fmla="*/ 94 w 94"/>
                <a:gd name="T9" fmla="*/ 41 h 94"/>
                <a:gd name="T10" fmla="*/ 91 w 94"/>
                <a:gd name="T11" fmla="*/ 29 h 94"/>
                <a:gd name="T12" fmla="*/ 81 w 94"/>
                <a:gd name="T13" fmla="*/ 31 h 94"/>
                <a:gd name="T14" fmla="*/ 77 w 94"/>
                <a:gd name="T15" fmla="*/ 25 h 94"/>
                <a:gd name="T16" fmla="*/ 85 w 94"/>
                <a:gd name="T17" fmla="*/ 19 h 94"/>
                <a:gd name="T18" fmla="*/ 76 w 94"/>
                <a:gd name="T19" fmla="*/ 10 h 94"/>
                <a:gd name="T20" fmla="*/ 74 w 94"/>
                <a:gd name="T21" fmla="*/ 12 h 94"/>
                <a:gd name="T22" fmla="*/ 68 w 94"/>
                <a:gd name="T23" fmla="*/ 17 h 94"/>
                <a:gd name="T24" fmla="*/ 62 w 94"/>
                <a:gd name="T25" fmla="*/ 13 h 94"/>
                <a:gd name="T26" fmla="*/ 65 w 94"/>
                <a:gd name="T27" fmla="*/ 4 h 94"/>
                <a:gd name="T28" fmla="*/ 53 w 94"/>
                <a:gd name="T29" fmla="*/ 0 h 94"/>
                <a:gd name="T30" fmla="*/ 50 w 94"/>
                <a:gd name="T31" fmla="*/ 10 h 94"/>
                <a:gd name="T32" fmla="*/ 43 w 94"/>
                <a:gd name="T33" fmla="*/ 10 h 94"/>
                <a:gd name="T34" fmla="*/ 41 w 94"/>
                <a:gd name="T35" fmla="*/ 1 h 94"/>
                <a:gd name="T36" fmla="*/ 29 w 94"/>
                <a:gd name="T37" fmla="*/ 4 h 94"/>
                <a:gd name="T38" fmla="*/ 31 w 94"/>
                <a:gd name="T39" fmla="*/ 14 h 94"/>
                <a:gd name="T40" fmla="*/ 25 w 94"/>
                <a:gd name="T41" fmla="*/ 17 h 94"/>
                <a:gd name="T42" fmla="*/ 18 w 94"/>
                <a:gd name="T43" fmla="*/ 10 h 94"/>
                <a:gd name="T44" fmla="*/ 9 w 94"/>
                <a:gd name="T45" fmla="*/ 18 h 94"/>
                <a:gd name="T46" fmla="*/ 16 w 94"/>
                <a:gd name="T47" fmla="*/ 26 h 94"/>
                <a:gd name="T48" fmla="*/ 13 w 94"/>
                <a:gd name="T49" fmla="*/ 32 h 94"/>
                <a:gd name="T50" fmla="*/ 3 w 94"/>
                <a:gd name="T51" fmla="*/ 29 h 94"/>
                <a:gd name="T52" fmla="*/ 0 w 94"/>
                <a:gd name="T53" fmla="*/ 41 h 94"/>
                <a:gd name="T54" fmla="*/ 10 w 94"/>
                <a:gd name="T55" fmla="*/ 44 h 94"/>
                <a:gd name="T56" fmla="*/ 10 w 94"/>
                <a:gd name="T57" fmla="*/ 51 h 94"/>
                <a:gd name="T58" fmla="*/ 0 w 94"/>
                <a:gd name="T59" fmla="*/ 53 h 94"/>
                <a:gd name="T60" fmla="*/ 3 w 94"/>
                <a:gd name="T61" fmla="*/ 65 h 94"/>
                <a:gd name="T62" fmla="*/ 13 w 94"/>
                <a:gd name="T63" fmla="*/ 63 h 94"/>
                <a:gd name="T64" fmla="*/ 17 w 94"/>
                <a:gd name="T65" fmla="*/ 69 h 94"/>
                <a:gd name="T66" fmla="*/ 9 w 94"/>
                <a:gd name="T67" fmla="*/ 75 h 94"/>
                <a:gd name="T68" fmla="*/ 18 w 94"/>
                <a:gd name="T69" fmla="*/ 85 h 94"/>
                <a:gd name="T70" fmla="*/ 26 w 94"/>
                <a:gd name="T71" fmla="*/ 77 h 94"/>
                <a:gd name="T72" fmla="*/ 32 w 94"/>
                <a:gd name="T73" fmla="*/ 81 h 94"/>
                <a:gd name="T74" fmla="*/ 29 w 94"/>
                <a:gd name="T75" fmla="*/ 90 h 94"/>
                <a:gd name="T76" fmla="*/ 41 w 94"/>
                <a:gd name="T77" fmla="*/ 94 h 94"/>
                <a:gd name="T78" fmla="*/ 44 w 94"/>
                <a:gd name="T79" fmla="*/ 84 h 94"/>
                <a:gd name="T80" fmla="*/ 51 w 94"/>
                <a:gd name="T81" fmla="*/ 84 h 94"/>
                <a:gd name="T82" fmla="*/ 53 w 94"/>
                <a:gd name="T83" fmla="*/ 93 h 94"/>
                <a:gd name="T84" fmla="*/ 65 w 94"/>
                <a:gd name="T85" fmla="*/ 91 h 94"/>
                <a:gd name="T86" fmla="*/ 63 w 94"/>
                <a:gd name="T87" fmla="*/ 81 h 94"/>
                <a:gd name="T88" fmla="*/ 69 w 94"/>
                <a:gd name="T89" fmla="*/ 77 h 94"/>
                <a:gd name="T90" fmla="*/ 76 w 94"/>
                <a:gd name="T91" fmla="*/ 84 h 94"/>
                <a:gd name="T92" fmla="*/ 85 w 94"/>
                <a:gd name="T93" fmla="*/ 76 h 94"/>
                <a:gd name="T94" fmla="*/ 78 w 94"/>
                <a:gd name="T95" fmla="*/ 68 h 94"/>
                <a:gd name="T96" fmla="*/ 81 w 94"/>
                <a:gd name="T97" fmla="*/ 62 h 94"/>
                <a:gd name="T98" fmla="*/ 91 w 94"/>
                <a:gd name="T99" fmla="*/ 65 h 94"/>
                <a:gd name="T100" fmla="*/ 52 w 94"/>
                <a:gd name="T101" fmla="*/ 70 h 94"/>
                <a:gd name="T102" fmla="*/ 24 w 94"/>
                <a:gd name="T103" fmla="*/ 52 h 94"/>
                <a:gd name="T104" fmla="*/ 42 w 94"/>
                <a:gd name="T105" fmla="*/ 24 h 94"/>
                <a:gd name="T106" fmla="*/ 70 w 94"/>
                <a:gd name="T107" fmla="*/ 42 h 94"/>
                <a:gd name="T108" fmla="*/ 52 w 94"/>
                <a:gd name="T109" fmla="*/ 7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94">
                  <a:moveTo>
                    <a:pt x="91" y="65"/>
                  </a:moveTo>
                  <a:cubicBezTo>
                    <a:pt x="94" y="53"/>
                    <a:pt x="94" y="53"/>
                    <a:pt x="94" y="53"/>
                  </a:cubicBezTo>
                  <a:cubicBezTo>
                    <a:pt x="84" y="50"/>
                    <a:pt x="84" y="50"/>
                    <a:pt x="84" y="50"/>
                  </a:cubicBezTo>
                  <a:cubicBezTo>
                    <a:pt x="84" y="48"/>
                    <a:pt x="84" y="46"/>
                    <a:pt x="84" y="43"/>
                  </a:cubicBezTo>
                  <a:cubicBezTo>
                    <a:pt x="94" y="41"/>
                    <a:pt x="94" y="41"/>
                    <a:pt x="94" y="41"/>
                  </a:cubicBezTo>
                  <a:cubicBezTo>
                    <a:pt x="91" y="29"/>
                    <a:pt x="91" y="29"/>
                    <a:pt x="91" y="29"/>
                  </a:cubicBezTo>
                  <a:cubicBezTo>
                    <a:pt x="81" y="31"/>
                    <a:pt x="81" y="31"/>
                    <a:pt x="81" y="31"/>
                  </a:cubicBezTo>
                  <a:cubicBezTo>
                    <a:pt x="80" y="29"/>
                    <a:pt x="79" y="27"/>
                    <a:pt x="77" y="25"/>
                  </a:cubicBezTo>
                  <a:cubicBezTo>
                    <a:pt x="85" y="19"/>
                    <a:pt x="85" y="19"/>
                    <a:pt x="85" y="19"/>
                  </a:cubicBezTo>
                  <a:cubicBezTo>
                    <a:pt x="76" y="10"/>
                    <a:pt x="76" y="10"/>
                    <a:pt x="76" y="10"/>
                  </a:cubicBezTo>
                  <a:cubicBezTo>
                    <a:pt x="74" y="12"/>
                    <a:pt x="74" y="12"/>
                    <a:pt x="74" y="12"/>
                  </a:cubicBezTo>
                  <a:cubicBezTo>
                    <a:pt x="68" y="17"/>
                    <a:pt x="68" y="17"/>
                    <a:pt x="68" y="17"/>
                  </a:cubicBezTo>
                  <a:cubicBezTo>
                    <a:pt x="66" y="15"/>
                    <a:pt x="64" y="14"/>
                    <a:pt x="62" y="13"/>
                  </a:cubicBezTo>
                  <a:cubicBezTo>
                    <a:pt x="65" y="4"/>
                    <a:pt x="65" y="4"/>
                    <a:pt x="65" y="4"/>
                  </a:cubicBezTo>
                  <a:cubicBezTo>
                    <a:pt x="53" y="0"/>
                    <a:pt x="53" y="0"/>
                    <a:pt x="53" y="0"/>
                  </a:cubicBezTo>
                  <a:cubicBezTo>
                    <a:pt x="50" y="10"/>
                    <a:pt x="50" y="10"/>
                    <a:pt x="50" y="10"/>
                  </a:cubicBezTo>
                  <a:cubicBezTo>
                    <a:pt x="48" y="10"/>
                    <a:pt x="46" y="10"/>
                    <a:pt x="43" y="10"/>
                  </a:cubicBezTo>
                  <a:cubicBezTo>
                    <a:pt x="41" y="1"/>
                    <a:pt x="41" y="1"/>
                    <a:pt x="41" y="1"/>
                  </a:cubicBezTo>
                  <a:cubicBezTo>
                    <a:pt x="29" y="4"/>
                    <a:pt x="29" y="4"/>
                    <a:pt x="29" y="4"/>
                  </a:cubicBezTo>
                  <a:cubicBezTo>
                    <a:pt x="31" y="14"/>
                    <a:pt x="31" y="14"/>
                    <a:pt x="31" y="14"/>
                  </a:cubicBezTo>
                  <a:cubicBezTo>
                    <a:pt x="29" y="15"/>
                    <a:pt x="27" y="16"/>
                    <a:pt x="25" y="17"/>
                  </a:cubicBezTo>
                  <a:cubicBezTo>
                    <a:pt x="18" y="10"/>
                    <a:pt x="18" y="10"/>
                    <a:pt x="18" y="10"/>
                  </a:cubicBezTo>
                  <a:cubicBezTo>
                    <a:pt x="9" y="18"/>
                    <a:pt x="9" y="18"/>
                    <a:pt x="9" y="18"/>
                  </a:cubicBezTo>
                  <a:cubicBezTo>
                    <a:pt x="16" y="26"/>
                    <a:pt x="16" y="26"/>
                    <a:pt x="16" y="26"/>
                  </a:cubicBezTo>
                  <a:cubicBezTo>
                    <a:pt x="15" y="28"/>
                    <a:pt x="14" y="30"/>
                    <a:pt x="13" y="32"/>
                  </a:cubicBezTo>
                  <a:cubicBezTo>
                    <a:pt x="3" y="29"/>
                    <a:pt x="3" y="29"/>
                    <a:pt x="3" y="29"/>
                  </a:cubicBezTo>
                  <a:cubicBezTo>
                    <a:pt x="0" y="41"/>
                    <a:pt x="0" y="41"/>
                    <a:pt x="0" y="41"/>
                  </a:cubicBezTo>
                  <a:cubicBezTo>
                    <a:pt x="10" y="44"/>
                    <a:pt x="10" y="44"/>
                    <a:pt x="10" y="44"/>
                  </a:cubicBezTo>
                  <a:cubicBezTo>
                    <a:pt x="9" y="46"/>
                    <a:pt x="9" y="49"/>
                    <a:pt x="10" y="51"/>
                  </a:cubicBezTo>
                  <a:cubicBezTo>
                    <a:pt x="0" y="53"/>
                    <a:pt x="0" y="53"/>
                    <a:pt x="0" y="53"/>
                  </a:cubicBezTo>
                  <a:cubicBezTo>
                    <a:pt x="3" y="65"/>
                    <a:pt x="3" y="65"/>
                    <a:pt x="3" y="65"/>
                  </a:cubicBezTo>
                  <a:cubicBezTo>
                    <a:pt x="13" y="63"/>
                    <a:pt x="13" y="63"/>
                    <a:pt x="13" y="63"/>
                  </a:cubicBezTo>
                  <a:cubicBezTo>
                    <a:pt x="14" y="65"/>
                    <a:pt x="15" y="67"/>
                    <a:pt x="17" y="69"/>
                  </a:cubicBezTo>
                  <a:cubicBezTo>
                    <a:pt x="9" y="75"/>
                    <a:pt x="9" y="75"/>
                    <a:pt x="9" y="75"/>
                  </a:cubicBezTo>
                  <a:cubicBezTo>
                    <a:pt x="18" y="85"/>
                    <a:pt x="18" y="85"/>
                    <a:pt x="18" y="85"/>
                  </a:cubicBezTo>
                  <a:cubicBezTo>
                    <a:pt x="26" y="77"/>
                    <a:pt x="26" y="77"/>
                    <a:pt x="26" y="77"/>
                  </a:cubicBezTo>
                  <a:cubicBezTo>
                    <a:pt x="27" y="79"/>
                    <a:pt x="29" y="80"/>
                    <a:pt x="32" y="81"/>
                  </a:cubicBezTo>
                  <a:cubicBezTo>
                    <a:pt x="29" y="90"/>
                    <a:pt x="29" y="90"/>
                    <a:pt x="29" y="90"/>
                  </a:cubicBezTo>
                  <a:cubicBezTo>
                    <a:pt x="41" y="94"/>
                    <a:pt x="41" y="94"/>
                    <a:pt x="41" y="94"/>
                  </a:cubicBezTo>
                  <a:cubicBezTo>
                    <a:pt x="44" y="84"/>
                    <a:pt x="44" y="84"/>
                    <a:pt x="44" y="84"/>
                  </a:cubicBezTo>
                  <a:cubicBezTo>
                    <a:pt x="46" y="84"/>
                    <a:pt x="48" y="84"/>
                    <a:pt x="51" y="84"/>
                  </a:cubicBezTo>
                  <a:cubicBezTo>
                    <a:pt x="53" y="93"/>
                    <a:pt x="53" y="93"/>
                    <a:pt x="53" y="93"/>
                  </a:cubicBezTo>
                  <a:cubicBezTo>
                    <a:pt x="65" y="91"/>
                    <a:pt x="65" y="91"/>
                    <a:pt x="65" y="91"/>
                  </a:cubicBezTo>
                  <a:cubicBezTo>
                    <a:pt x="63" y="81"/>
                    <a:pt x="63" y="81"/>
                    <a:pt x="63" y="81"/>
                  </a:cubicBezTo>
                  <a:cubicBezTo>
                    <a:pt x="65" y="80"/>
                    <a:pt x="67" y="78"/>
                    <a:pt x="69" y="77"/>
                  </a:cubicBezTo>
                  <a:cubicBezTo>
                    <a:pt x="76" y="84"/>
                    <a:pt x="76" y="84"/>
                    <a:pt x="76" y="84"/>
                  </a:cubicBezTo>
                  <a:cubicBezTo>
                    <a:pt x="85" y="76"/>
                    <a:pt x="85" y="76"/>
                    <a:pt x="85" y="76"/>
                  </a:cubicBezTo>
                  <a:cubicBezTo>
                    <a:pt x="78" y="68"/>
                    <a:pt x="78" y="68"/>
                    <a:pt x="78" y="68"/>
                  </a:cubicBezTo>
                  <a:cubicBezTo>
                    <a:pt x="79" y="66"/>
                    <a:pt x="80" y="64"/>
                    <a:pt x="81" y="62"/>
                  </a:cubicBezTo>
                  <a:lnTo>
                    <a:pt x="91" y="65"/>
                  </a:lnTo>
                  <a:close/>
                  <a:moveTo>
                    <a:pt x="52" y="70"/>
                  </a:moveTo>
                  <a:cubicBezTo>
                    <a:pt x="39" y="73"/>
                    <a:pt x="27" y="65"/>
                    <a:pt x="24" y="52"/>
                  </a:cubicBezTo>
                  <a:cubicBezTo>
                    <a:pt x="21" y="40"/>
                    <a:pt x="29" y="27"/>
                    <a:pt x="42" y="24"/>
                  </a:cubicBezTo>
                  <a:cubicBezTo>
                    <a:pt x="54" y="21"/>
                    <a:pt x="67" y="29"/>
                    <a:pt x="70" y="42"/>
                  </a:cubicBezTo>
                  <a:cubicBezTo>
                    <a:pt x="73" y="55"/>
                    <a:pt x="65" y="67"/>
                    <a:pt x="52" y="7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118" name="Freeform 144">
              <a:extLst>
                <a:ext uri="{FF2B5EF4-FFF2-40B4-BE49-F238E27FC236}">
                  <a16:creationId xmlns:a16="http://schemas.microsoft.com/office/drawing/2014/main" id="{4B700685-82AC-4C18-944F-B8E9AD29EBEB}"/>
                </a:ext>
              </a:extLst>
            </p:cNvPr>
            <p:cNvSpPr>
              <a:spLocks/>
            </p:cNvSpPr>
            <p:nvPr/>
          </p:nvSpPr>
          <p:spPr bwMode="auto">
            <a:xfrm>
              <a:off x="1781175" y="5708784"/>
              <a:ext cx="85725" cy="101600"/>
            </a:xfrm>
            <a:custGeom>
              <a:avLst/>
              <a:gdLst>
                <a:gd name="T0" fmla="*/ 22 w 23"/>
                <a:gd name="T1" fmla="*/ 16 h 27"/>
                <a:gd name="T2" fmla="*/ 15 w 23"/>
                <a:gd name="T3" fmla="*/ 14 h 27"/>
                <a:gd name="T4" fmla="*/ 15 w 23"/>
                <a:gd name="T5" fmla="*/ 14 h 27"/>
                <a:gd name="T6" fmla="*/ 15 w 23"/>
                <a:gd name="T7" fmla="*/ 14 h 27"/>
                <a:gd name="T8" fmla="*/ 15 w 23"/>
                <a:gd name="T9" fmla="*/ 14 h 27"/>
                <a:gd name="T10" fmla="*/ 14 w 23"/>
                <a:gd name="T11" fmla="*/ 12 h 27"/>
                <a:gd name="T12" fmla="*/ 16 w 23"/>
                <a:gd name="T13" fmla="*/ 9 h 27"/>
                <a:gd name="T14" fmla="*/ 16 w 23"/>
                <a:gd name="T15" fmla="*/ 9 h 27"/>
                <a:gd name="T16" fmla="*/ 16 w 23"/>
                <a:gd name="T17" fmla="*/ 9 h 27"/>
                <a:gd name="T18" fmla="*/ 16 w 23"/>
                <a:gd name="T19" fmla="*/ 9 h 27"/>
                <a:gd name="T20" fmla="*/ 16 w 23"/>
                <a:gd name="T21" fmla="*/ 7 h 27"/>
                <a:gd name="T22" fmla="*/ 16 w 23"/>
                <a:gd name="T23" fmla="*/ 5 h 27"/>
                <a:gd name="T24" fmla="*/ 16 w 23"/>
                <a:gd name="T25" fmla="*/ 5 h 27"/>
                <a:gd name="T26" fmla="*/ 16 w 23"/>
                <a:gd name="T27" fmla="*/ 6 h 27"/>
                <a:gd name="T28" fmla="*/ 16 w 23"/>
                <a:gd name="T29" fmla="*/ 6 h 27"/>
                <a:gd name="T30" fmla="*/ 16 w 23"/>
                <a:gd name="T31" fmla="*/ 6 h 27"/>
                <a:gd name="T32" fmla="*/ 16 w 23"/>
                <a:gd name="T33" fmla="*/ 5 h 27"/>
                <a:gd name="T34" fmla="*/ 11 w 23"/>
                <a:gd name="T35" fmla="*/ 0 h 27"/>
                <a:gd name="T36" fmla="*/ 7 w 23"/>
                <a:gd name="T37" fmla="*/ 5 h 27"/>
                <a:gd name="T38" fmla="*/ 7 w 23"/>
                <a:gd name="T39" fmla="*/ 6 h 27"/>
                <a:gd name="T40" fmla="*/ 7 w 23"/>
                <a:gd name="T41" fmla="*/ 6 h 27"/>
                <a:gd name="T42" fmla="*/ 7 w 23"/>
                <a:gd name="T43" fmla="*/ 6 h 27"/>
                <a:gd name="T44" fmla="*/ 6 w 23"/>
                <a:gd name="T45" fmla="*/ 5 h 27"/>
                <a:gd name="T46" fmla="*/ 6 w 23"/>
                <a:gd name="T47" fmla="*/ 5 h 27"/>
                <a:gd name="T48" fmla="*/ 6 w 23"/>
                <a:gd name="T49" fmla="*/ 7 h 27"/>
                <a:gd name="T50" fmla="*/ 7 w 23"/>
                <a:gd name="T51" fmla="*/ 9 h 27"/>
                <a:gd name="T52" fmla="*/ 7 w 23"/>
                <a:gd name="T53" fmla="*/ 9 h 27"/>
                <a:gd name="T54" fmla="*/ 7 w 23"/>
                <a:gd name="T55" fmla="*/ 9 h 27"/>
                <a:gd name="T56" fmla="*/ 7 w 23"/>
                <a:gd name="T57" fmla="*/ 9 h 27"/>
                <a:gd name="T58" fmla="*/ 9 w 23"/>
                <a:gd name="T59" fmla="*/ 12 h 27"/>
                <a:gd name="T60" fmla="*/ 8 w 23"/>
                <a:gd name="T61" fmla="*/ 14 h 27"/>
                <a:gd name="T62" fmla="*/ 1 w 23"/>
                <a:gd name="T63" fmla="*/ 16 h 27"/>
                <a:gd name="T64" fmla="*/ 0 w 23"/>
                <a:gd name="T65" fmla="*/ 21 h 27"/>
                <a:gd name="T66" fmla="*/ 9 w 23"/>
                <a:gd name="T67" fmla="*/ 27 h 27"/>
                <a:gd name="T68" fmla="*/ 12 w 23"/>
                <a:gd name="T69" fmla="*/ 27 h 27"/>
                <a:gd name="T70" fmla="*/ 23 w 23"/>
                <a:gd name="T71" fmla="*/ 22 h 27"/>
                <a:gd name="T72" fmla="*/ 22 w 23"/>
                <a:gd name="T73"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 h="27">
                  <a:moveTo>
                    <a:pt x="22" y="16"/>
                  </a:moveTo>
                  <a:cubicBezTo>
                    <a:pt x="15" y="14"/>
                    <a:pt x="15" y="14"/>
                    <a:pt x="15" y="14"/>
                  </a:cubicBezTo>
                  <a:cubicBezTo>
                    <a:pt x="15" y="14"/>
                    <a:pt x="15" y="14"/>
                    <a:pt x="15" y="14"/>
                  </a:cubicBezTo>
                  <a:cubicBezTo>
                    <a:pt x="15" y="14"/>
                    <a:pt x="15" y="14"/>
                    <a:pt x="15" y="14"/>
                  </a:cubicBezTo>
                  <a:cubicBezTo>
                    <a:pt x="15" y="14"/>
                    <a:pt x="15" y="14"/>
                    <a:pt x="15" y="14"/>
                  </a:cubicBezTo>
                  <a:cubicBezTo>
                    <a:pt x="14" y="12"/>
                    <a:pt x="14" y="12"/>
                    <a:pt x="14" y="12"/>
                  </a:cubicBezTo>
                  <a:cubicBezTo>
                    <a:pt x="15" y="11"/>
                    <a:pt x="16" y="10"/>
                    <a:pt x="16" y="9"/>
                  </a:cubicBezTo>
                  <a:cubicBezTo>
                    <a:pt x="16" y="9"/>
                    <a:pt x="16" y="9"/>
                    <a:pt x="16" y="9"/>
                  </a:cubicBezTo>
                  <a:cubicBezTo>
                    <a:pt x="16" y="9"/>
                    <a:pt x="16" y="9"/>
                    <a:pt x="16" y="9"/>
                  </a:cubicBezTo>
                  <a:cubicBezTo>
                    <a:pt x="16" y="9"/>
                    <a:pt x="16" y="9"/>
                    <a:pt x="16" y="9"/>
                  </a:cubicBezTo>
                  <a:cubicBezTo>
                    <a:pt x="16" y="9"/>
                    <a:pt x="16" y="8"/>
                    <a:pt x="16" y="7"/>
                  </a:cubicBezTo>
                  <a:cubicBezTo>
                    <a:pt x="17" y="6"/>
                    <a:pt x="17" y="6"/>
                    <a:pt x="16" y="5"/>
                  </a:cubicBezTo>
                  <a:cubicBezTo>
                    <a:pt x="16" y="5"/>
                    <a:pt x="16" y="5"/>
                    <a:pt x="16" y="5"/>
                  </a:cubicBezTo>
                  <a:cubicBezTo>
                    <a:pt x="16" y="5"/>
                    <a:pt x="16" y="6"/>
                    <a:pt x="16" y="6"/>
                  </a:cubicBezTo>
                  <a:cubicBezTo>
                    <a:pt x="16" y="6"/>
                    <a:pt x="16" y="6"/>
                    <a:pt x="16" y="6"/>
                  </a:cubicBezTo>
                  <a:cubicBezTo>
                    <a:pt x="16" y="6"/>
                    <a:pt x="16" y="6"/>
                    <a:pt x="16" y="6"/>
                  </a:cubicBezTo>
                  <a:cubicBezTo>
                    <a:pt x="16" y="5"/>
                    <a:pt x="16" y="5"/>
                    <a:pt x="16" y="5"/>
                  </a:cubicBezTo>
                  <a:cubicBezTo>
                    <a:pt x="16" y="2"/>
                    <a:pt x="14" y="0"/>
                    <a:pt x="11" y="0"/>
                  </a:cubicBezTo>
                  <a:cubicBezTo>
                    <a:pt x="9" y="0"/>
                    <a:pt x="7" y="2"/>
                    <a:pt x="7" y="5"/>
                  </a:cubicBezTo>
                  <a:cubicBezTo>
                    <a:pt x="7" y="5"/>
                    <a:pt x="7" y="5"/>
                    <a:pt x="7" y="6"/>
                  </a:cubicBezTo>
                  <a:cubicBezTo>
                    <a:pt x="7" y="6"/>
                    <a:pt x="7" y="6"/>
                    <a:pt x="7" y="6"/>
                  </a:cubicBezTo>
                  <a:cubicBezTo>
                    <a:pt x="7" y="6"/>
                    <a:pt x="7" y="6"/>
                    <a:pt x="7" y="6"/>
                  </a:cubicBezTo>
                  <a:cubicBezTo>
                    <a:pt x="7" y="6"/>
                    <a:pt x="6" y="5"/>
                    <a:pt x="6" y="5"/>
                  </a:cubicBezTo>
                  <a:cubicBezTo>
                    <a:pt x="6" y="5"/>
                    <a:pt x="6" y="5"/>
                    <a:pt x="6" y="5"/>
                  </a:cubicBezTo>
                  <a:cubicBezTo>
                    <a:pt x="6" y="6"/>
                    <a:pt x="6" y="6"/>
                    <a:pt x="6" y="7"/>
                  </a:cubicBezTo>
                  <a:cubicBezTo>
                    <a:pt x="6" y="8"/>
                    <a:pt x="6" y="9"/>
                    <a:pt x="7" y="9"/>
                  </a:cubicBezTo>
                  <a:cubicBezTo>
                    <a:pt x="7" y="9"/>
                    <a:pt x="7" y="9"/>
                    <a:pt x="7" y="9"/>
                  </a:cubicBezTo>
                  <a:cubicBezTo>
                    <a:pt x="7" y="9"/>
                    <a:pt x="7" y="9"/>
                    <a:pt x="7" y="9"/>
                  </a:cubicBezTo>
                  <a:cubicBezTo>
                    <a:pt x="7" y="9"/>
                    <a:pt x="7" y="9"/>
                    <a:pt x="7" y="9"/>
                  </a:cubicBezTo>
                  <a:cubicBezTo>
                    <a:pt x="7" y="10"/>
                    <a:pt x="8" y="11"/>
                    <a:pt x="9" y="12"/>
                  </a:cubicBezTo>
                  <a:cubicBezTo>
                    <a:pt x="8" y="14"/>
                    <a:pt x="8" y="14"/>
                    <a:pt x="8" y="14"/>
                  </a:cubicBezTo>
                  <a:cubicBezTo>
                    <a:pt x="1" y="16"/>
                    <a:pt x="1" y="16"/>
                    <a:pt x="1" y="16"/>
                  </a:cubicBezTo>
                  <a:cubicBezTo>
                    <a:pt x="0" y="21"/>
                    <a:pt x="0" y="21"/>
                    <a:pt x="0" y="21"/>
                  </a:cubicBezTo>
                  <a:cubicBezTo>
                    <a:pt x="2" y="24"/>
                    <a:pt x="5" y="26"/>
                    <a:pt x="9" y="27"/>
                  </a:cubicBezTo>
                  <a:cubicBezTo>
                    <a:pt x="10" y="27"/>
                    <a:pt x="11" y="27"/>
                    <a:pt x="12" y="27"/>
                  </a:cubicBezTo>
                  <a:cubicBezTo>
                    <a:pt x="16" y="27"/>
                    <a:pt x="20" y="25"/>
                    <a:pt x="23" y="22"/>
                  </a:cubicBezTo>
                  <a:lnTo>
                    <a:pt x="22" y="16"/>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119" name="Freeform 145">
              <a:extLst>
                <a:ext uri="{FF2B5EF4-FFF2-40B4-BE49-F238E27FC236}">
                  <a16:creationId xmlns:a16="http://schemas.microsoft.com/office/drawing/2014/main" id="{77C1DADF-8BBD-498F-A98D-A05C325E498A}"/>
                </a:ext>
              </a:extLst>
            </p:cNvPr>
            <p:cNvSpPr>
              <a:spLocks noEditPoints="1"/>
            </p:cNvSpPr>
            <p:nvPr/>
          </p:nvSpPr>
          <p:spPr bwMode="auto">
            <a:xfrm>
              <a:off x="1690688" y="5630997"/>
              <a:ext cx="266700" cy="254000"/>
            </a:xfrm>
            <a:custGeom>
              <a:avLst/>
              <a:gdLst>
                <a:gd name="T0" fmla="*/ 70 w 71"/>
                <a:gd name="T1" fmla="*/ 42 h 68"/>
                <a:gd name="T2" fmla="*/ 71 w 71"/>
                <a:gd name="T3" fmla="*/ 33 h 68"/>
                <a:gd name="T4" fmla="*/ 63 w 71"/>
                <a:gd name="T5" fmla="*/ 32 h 68"/>
                <a:gd name="T6" fmla="*/ 62 w 71"/>
                <a:gd name="T7" fmla="*/ 27 h 68"/>
                <a:gd name="T8" fmla="*/ 69 w 71"/>
                <a:gd name="T9" fmla="*/ 25 h 68"/>
                <a:gd name="T10" fmla="*/ 66 w 71"/>
                <a:gd name="T11" fmla="*/ 16 h 68"/>
                <a:gd name="T12" fmla="*/ 58 w 71"/>
                <a:gd name="T13" fmla="*/ 19 h 68"/>
                <a:gd name="T14" fmla="*/ 55 w 71"/>
                <a:gd name="T15" fmla="*/ 15 h 68"/>
                <a:gd name="T16" fmla="*/ 60 w 71"/>
                <a:gd name="T17" fmla="*/ 10 h 68"/>
                <a:gd name="T18" fmla="*/ 52 w 71"/>
                <a:gd name="T19" fmla="*/ 4 h 68"/>
                <a:gd name="T20" fmla="*/ 47 w 71"/>
                <a:gd name="T21" fmla="*/ 10 h 68"/>
                <a:gd name="T22" fmla="*/ 43 w 71"/>
                <a:gd name="T23" fmla="*/ 8 h 68"/>
                <a:gd name="T24" fmla="*/ 44 w 71"/>
                <a:gd name="T25" fmla="*/ 1 h 68"/>
                <a:gd name="T26" fmla="*/ 34 w 71"/>
                <a:gd name="T27" fmla="*/ 0 h 68"/>
                <a:gd name="T28" fmla="*/ 33 w 71"/>
                <a:gd name="T29" fmla="*/ 7 h 68"/>
                <a:gd name="T30" fmla="*/ 28 w 71"/>
                <a:gd name="T31" fmla="*/ 8 h 68"/>
                <a:gd name="T32" fmla="*/ 25 w 71"/>
                <a:gd name="T33" fmla="*/ 2 h 68"/>
                <a:gd name="T34" fmla="*/ 16 w 71"/>
                <a:gd name="T35" fmla="*/ 5 h 68"/>
                <a:gd name="T36" fmla="*/ 19 w 71"/>
                <a:gd name="T37" fmla="*/ 12 h 68"/>
                <a:gd name="T38" fmla="*/ 15 w 71"/>
                <a:gd name="T39" fmla="*/ 15 h 68"/>
                <a:gd name="T40" fmla="*/ 10 w 71"/>
                <a:gd name="T41" fmla="*/ 11 h 68"/>
                <a:gd name="T42" fmla="*/ 4 w 71"/>
                <a:gd name="T43" fmla="*/ 18 h 68"/>
                <a:gd name="T44" fmla="*/ 10 w 71"/>
                <a:gd name="T45" fmla="*/ 22 h 68"/>
                <a:gd name="T46" fmla="*/ 8 w 71"/>
                <a:gd name="T47" fmla="*/ 27 h 68"/>
                <a:gd name="T48" fmla="*/ 1 w 71"/>
                <a:gd name="T49" fmla="*/ 26 h 68"/>
                <a:gd name="T50" fmla="*/ 0 w 71"/>
                <a:gd name="T51" fmla="*/ 35 h 68"/>
                <a:gd name="T52" fmla="*/ 7 w 71"/>
                <a:gd name="T53" fmla="*/ 36 h 68"/>
                <a:gd name="T54" fmla="*/ 8 w 71"/>
                <a:gd name="T55" fmla="*/ 41 h 68"/>
                <a:gd name="T56" fmla="*/ 1 w 71"/>
                <a:gd name="T57" fmla="*/ 43 h 68"/>
                <a:gd name="T58" fmla="*/ 5 w 71"/>
                <a:gd name="T59" fmla="*/ 52 h 68"/>
                <a:gd name="T60" fmla="*/ 12 w 71"/>
                <a:gd name="T61" fmla="*/ 49 h 68"/>
                <a:gd name="T62" fmla="*/ 16 w 71"/>
                <a:gd name="T63" fmla="*/ 53 h 68"/>
                <a:gd name="T64" fmla="*/ 11 w 71"/>
                <a:gd name="T65" fmla="*/ 58 h 68"/>
                <a:gd name="T66" fmla="*/ 19 w 71"/>
                <a:gd name="T67" fmla="*/ 64 h 68"/>
                <a:gd name="T68" fmla="*/ 23 w 71"/>
                <a:gd name="T69" fmla="*/ 58 h 68"/>
                <a:gd name="T70" fmla="*/ 28 w 71"/>
                <a:gd name="T71" fmla="*/ 60 h 68"/>
                <a:gd name="T72" fmla="*/ 27 w 71"/>
                <a:gd name="T73" fmla="*/ 67 h 68"/>
                <a:gd name="T74" fmla="*/ 37 w 71"/>
                <a:gd name="T75" fmla="*/ 68 h 68"/>
                <a:gd name="T76" fmla="*/ 38 w 71"/>
                <a:gd name="T77" fmla="*/ 61 h 68"/>
                <a:gd name="T78" fmla="*/ 43 w 71"/>
                <a:gd name="T79" fmla="*/ 60 h 68"/>
                <a:gd name="T80" fmla="*/ 45 w 71"/>
                <a:gd name="T81" fmla="*/ 66 h 68"/>
                <a:gd name="T82" fmla="*/ 54 w 71"/>
                <a:gd name="T83" fmla="*/ 63 h 68"/>
                <a:gd name="T84" fmla="*/ 51 w 71"/>
                <a:gd name="T85" fmla="*/ 56 h 68"/>
                <a:gd name="T86" fmla="*/ 55 w 71"/>
                <a:gd name="T87" fmla="*/ 53 h 68"/>
                <a:gd name="T88" fmla="*/ 61 w 71"/>
                <a:gd name="T89" fmla="*/ 57 h 68"/>
                <a:gd name="T90" fmla="*/ 67 w 71"/>
                <a:gd name="T91" fmla="*/ 50 h 68"/>
                <a:gd name="T92" fmla="*/ 61 w 71"/>
                <a:gd name="T93" fmla="*/ 46 h 68"/>
                <a:gd name="T94" fmla="*/ 62 w 71"/>
                <a:gd name="T95" fmla="*/ 41 h 68"/>
                <a:gd name="T96" fmla="*/ 70 w 71"/>
                <a:gd name="T97" fmla="*/ 42 h 68"/>
                <a:gd name="T98" fmla="*/ 53 w 71"/>
                <a:gd name="T99" fmla="*/ 37 h 68"/>
                <a:gd name="T100" fmla="*/ 33 w 71"/>
                <a:gd name="T101" fmla="*/ 51 h 68"/>
                <a:gd name="T102" fmla="*/ 18 w 71"/>
                <a:gd name="T103" fmla="*/ 32 h 68"/>
                <a:gd name="T104" fmla="*/ 38 w 71"/>
                <a:gd name="T105" fmla="*/ 17 h 68"/>
                <a:gd name="T106" fmla="*/ 53 w 71"/>
                <a:gd name="T107"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 h="68">
                  <a:moveTo>
                    <a:pt x="70" y="42"/>
                  </a:moveTo>
                  <a:cubicBezTo>
                    <a:pt x="71" y="33"/>
                    <a:pt x="71" y="33"/>
                    <a:pt x="71" y="33"/>
                  </a:cubicBezTo>
                  <a:cubicBezTo>
                    <a:pt x="63" y="32"/>
                    <a:pt x="63" y="32"/>
                    <a:pt x="63" y="32"/>
                  </a:cubicBezTo>
                  <a:cubicBezTo>
                    <a:pt x="63" y="31"/>
                    <a:pt x="63" y="29"/>
                    <a:pt x="62" y="27"/>
                  </a:cubicBezTo>
                  <a:cubicBezTo>
                    <a:pt x="69" y="25"/>
                    <a:pt x="69" y="25"/>
                    <a:pt x="69" y="25"/>
                  </a:cubicBezTo>
                  <a:cubicBezTo>
                    <a:pt x="66" y="16"/>
                    <a:pt x="66" y="16"/>
                    <a:pt x="66" y="16"/>
                  </a:cubicBezTo>
                  <a:cubicBezTo>
                    <a:pt x="58" y="19"/>
                    <a:pt x="58" y="19"/>
                    <a:pt x="58" y="19"/>
                  </a:cubicBezTo>
                  <a:cubicBezTo>
                    <a:pt x="57" y="18"/>
                    <a:pt x="56" y="17"/>
                    <a:pt x="55" y="15"/>
                  </a:cubicBezTo>
                  <a:cubicBezTo>
                    <a:pt x="60" y="10"/>
                    <a:pt x="60" y="10"/>
                    <a:pt x="60" y="10"/>
                  </a:cubicBezTo>
                  <a:cubicBezTo>
                    <a:pt x="52" y="4"/>
                    <a:pt x="52" y="4"/>
                    <a:pt x="52" y="4"/>
                  </a:cubicBezTo>
                  <a:cubicBezTo>
                    <a:pt x="47" y="10"/>
                    <a:pt x="47" y="10"/>
                    <a:pt x="47" y="10"/>
                  </a:cubicBezTo>
                  <a:cubicBezTo>
                    <a:pt x="46" y="9"/>
                    <a:pt x="44" y="9"/>
                    <a:pt x="43" y="8"/>
                  </a:cubicBezTo>
                  <a:cubicBezTo>
                    <a:pt x="44" y="1"/>
                    <a:pt x="44" y="1"/>
                    <a:pt x="44" y="1"/>
                  </a:cubicBezTo>
                  <a:cubicBezTo>
                    <a:pt x="34" y="0"/>
                    <a:pt x="34" y="0"/>
                    <a:pt x="34" y="0"/>
                  </a:cubicBezTo>
                  <a:cubicBezTo>
                    <a:pt x="33" y="7"/>
                    <a:pt x="33" y="7"/>
                    <a:pt x="33" y="7"/>
                  </a:cubicBezTo>
                  <a:cubicBezTo>
                    <a:pt x="31" y="8"/>
                    <a:pt x="30" y="8"/>
                    <a:pt x="28" y="8"/>
                  </a:cubicBezTo>
                  <a:cubicBezTo>
                    <a:pt x="25" y="2"/>
                    <a:pt x="25" y="2"/>
                    <a:pt x="25" y="2"/>
                  </a:cubicBezTo>
                  <a:cubicBezTo>
                    <a:pt x="16" y="5"/>
                    <a:pt x="16" y="5"/>
                    <a:pt x="16" y="5"/>
                  </a:cubicBezTo>
                  <a:cubicBezTo>
                    <a:pt x="19" y="12"/>
                    <a:pt x="19" y="12"/>
                    <a:pt x="19" y="12"/>
                  </a:cubicBezTo>
                  <a:cubicBezTo>
                    <a:pt x="18" y="13"/>
                    <a:pt x="17" y="14"/>
                    <a:pt x="15" y="15"/>
                  </a:cubicBezTo>
                  <a:cubicBezTo>
                    <a:pt x="10" y="11"/>
                    <a:pt x="10" y="11"/>
                    <a:pt x="10" y="11"/>
                  </a:cubicBezTo>
                  <a:cubicBezTo>
                    <a:pt x="4" y="18"/>
                    <a:pt x="4" y="18"/>
                    <a:pt x="4" y="18"/>
                  </a:cubicBezTo>
                  <a:cubicBezTo>
                    <a:pt x="10" y="22"/>
                    <a:pt x="10" y="22"/>
                    <a:pt x="10" y="22"/>
                  </a:cubicBezTo>
                  <a:cubicBezTo>
                    <a:pt x="9" y="24"/>
                    <a:pt x="9" y="25"/>
                    <a:pt x="8" y="27"/>
                  </a:cubicBezTo>
                  <a:cubicBezTo>
                    <a:pt x="1" y="26"/>
                    <a:pt x="1" y="26"/>
                    <a:pt x="1" y="26"/>
                  </a:cubicBezTo>
                  <a:cubicBezTo>
                    <a:pt x="0" y="35"/>
                    <a:pt x="0" y="35"/>
                    <a:pt x="0" y="35"/>
                  </a:cubicBezTo>
                  <a:cubicBezTo>
                    <a:pt x="7" y="36"/>
                    <a:pt x="7" y="36"/>
                    <a:pt x="7" y="36"/>
                  </a:cubicBezTo>
                  <a:cubicBezTo>
                    <a:pt x="7" y="38"/>
                    <a:pt x="8" y="39"/>
                    <a:pt x="8" y="41"/>
                  </a:cubicBezTo>
                  <a:cubicBezTo>
                    <a:pt x="1" y="43"/>
                    <a:pt x="1" y="43"/>
                    <a:pt x="1" y="43"/>
                  </a:cubicBezTo>
                  <a:cubicBezTo>
                    <a:pt x="5" y="52"/>
                    <a:pt x="5" y="52"/>
                    <a:pt x="5" y="52"/>
                  </a:cubicBezTo>
                  <a:cubicBezTo>
                    <a:pt x="12" y="49"/>
                    <a:pt x="12" y="49"/>
                    <a:pt x="12" y="49"/>
                  </a:cubicBezTo>
                  <a:cubicBezTo>
                    <a:pt x="13" y="50"/>
                    <a:pt x="14" y="52"/>
                    <a:pt x="16" y="53"/>
                  </a:cubicBezTo>
                  <a:cubicBezTo>
                    <a:pt x="11" y="58"/>
                    <a:pt x="11" y="58"/>
                    <a:pt x="11" y="58"/>
                  </a:cubicBezTo>
                  <a:cubicBezTo>
                    <a:pt x="19" y="64"/>
                    <a:pt x="19" y="64"/>
                    <a:pt x="19" y="64"/>
                  </a:cubicBezTo>
                  <a:cubicBezTo>
                    <a:pt x="23" y="58"/>
                    <a:pt x="23" y="58"/>
                    <a:pt x="23" y="58"/>
                  </a:cubicBezTo>
                  <a:cubicBezTo>
                    <a:pt x="25" y="59"/>
                    <a:pt x="26" y="59"/>
                    <a:pt x="28" y="60"/>
                  </a:cubicBezTo>
                  <a:cubicBezTo>
                    <a:pt x="27" y="67"/>
                    <a:pt x="27" y="67"/>
                    <a:pt x="27" y="67"/>
                  </a:cubicBezTo>
                  <a:cubicBezTo>
                    <a:pt x="37" y="68"/>
                    <a:pt x="37" y="68"/>
                    <a:pt x="37" y="68"/>
                  </a:cubicBezTo>
                  <a:cubicBezTo>
                    <a:pt x="38" y="61"/>
                    <a:pt x="38" y="61"/>
                    <a:pt x="38" y="61"/>
                  </a:cubicBezTo>
                  <a:cubicBezTo>
                    <a:pt x="39" y="61"/>
                    <a:pt x="41" y="60"/>
                    <a:pt x="43" y="60"/>
                  </a:cubicBezTo>
                  <a:cubicBezTo>
                    <a:pt x="45" y="66"/>
                    <a:pt x="45" y="66"/>
                    <a:pt x="45" y="66"/>
                  </a:cubicBezTo>
                  <a:cubicBezTo>
                    <a:pt x="54" y="63"/>
                    <a:pt x="54" y="63"/>
                    <a:pt x="54" y="63"/>
                  </a:cubicBezTo>
                  <a:cubicBezTo>
                    <a:pt x="51" y="56"/>
                    <a:pt x="51" y="56"/>
                    <a:pt x="51" y="56"/>
                  </a:cubicBezTo>
                  <a:cubicBezTo>
                    <a:pt x="53" y="55"/>
                    <a:pt x="54" y="54"/>
                    <a:pt x="55" y="53"/>
                  </a:cubicBezTo>
                  <a:cubicBezTo>
                    <a:pt x="61" y="57"/>
                    <a:pt x="61" y="57"/>
                    <a:pt x="61" y="57"/>
                  </a:cubicBezTo>
                  <a:cubicBezTo>
                    <a:pt x="67" y="50"/>
                    <a:pt x="67" y="50"/>
                    <a:pt x="67" y="50"/>
                  </a:cubicBezTo>
                  <a:cubicBezTo>
                    <a:pt x="61" y="46"/>
                    <a:pt x="61" y="46"/>
                    <a:pt x="61" y="46"/>
                  </a:cubicBezTo>
                  <a:cubicBezTo>
                    <a:pt x="61" y="44"/>
                    <a:pt x="62" y="43"/>
                    <a:pt x="62" y="41"/>
                  </a:cubicBezTo>
                  <a:lnTo>
                    <a:pt x="70" y="42"/>
                  </a:lnTo>
                  <a:close/>
                  <a:moveTo>
                    <a:pt x="53" y="37"/>
                  </a:moveTo>
                  <a:cubicBezTo>
                    <a:pt x="52" y="46"/>
                    <a:pt x="43" y="52"/>
                    <a:pt x="33" y="51"/>
                  </a:cubicBezTo>
                  <a:cubicBezTo>
                    <a:pt x="23" y="50"/>
                    <a:pt x="16" y="41"/>
                    <a:pt x="18" y="32"/>
                  </a:cubicBezTo>
                  <a:cubicBezTo>
                    <a:pt x="19" y="22"/>
                    <a:pt x="28" y="16"/>
                    <a:pt x="38" y="17"/>
                  </a:cubicBezTo>
                  <a:cubicBezTo>
                    <a:pt x="48" y="19"/>
                    <a:pt x="55" y="27"/>
                    <a:pt x="53" y="3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grpSp>
      <p:grpSp>
        <p:nvGrpSpPr>
          <p:cNvPr id="65" name="Group 64">
            <a:extLst>
              <a:ext uri="{FF2B5EF4-FFF2-40B4-BE49-F238E27FC236}">
                <a16:creationId xmlns:a16="http://schemas.microsoft.com/office/drawing/2014/main" id="{C4A908A8-8146-4AAF-8770-9D98474AD7B0}"/>
              </a:ext>
            </a:extLst>
          </p:cNvPr>
          <p:cNvGrpSpPr/>
          <p:nvPr userDrawn="1"/>
        </p:nvGrpSpPr>
        <p:grpSpPr>
          <a:xfrm>
            <a:off x="9488702" y="4010750"/>
            <a:ext cx="1780963" cy="2051709"/>
            <a:chOff x="573179" y="1722553"/>
            <a:chExt cx="2188722" cy="2521456"/>
          </a:xfrm>
        </p:grpSpPr>
        <p:sp>
          <p:nvSpPr>
            <p:cNvPr id="66" name="Rectangle 65">
              <a:extLst>
                <a:ext uri="{FF2B5EF4-FFF2-40B4-BE49-F238E27FC236}">
                  <a16:creationId xmlns:a16="http://schemas.microsoft.com/office/drawing/2014/main" id="{E04B3FC9-3291-4767-8D2F-729BE5280484}"/>
                </a:ext>
              </a:extLst>
            </p:cNvPr>
            <p:cNvSpPr/>
            <p:nvPr userDrawn="1"/>
          </p:nvSpPr>
          <p:spPr>
            <a:xfrm>
              <a:off x="573179" y="2733540"/>
              <a:ext cx="2188722" cy="1510469"/>
            </a:xfrm>
            <a:prstGeom prst="rect">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7" name="Oval 66">
              <a:extLst>
                <a:ext uri="{FF2B5EF4-FFF2-40B4-BE49-F238E27FC236}">
                  <a16:creationId xmlns:a16="http://schemas.microsoft.com/office/drawing/2014/main" id="{64E9C32D-3B08-43FB-9D5D-F4BD5B18C59E}"/>
                </a:ext>
              </a:extLst>
            </p:cNvPr>
            <p:cNvSpPr/>
            <p:nvPr userDrawn="1"/>
          </p:nvSpPr>
          <p:spPr>
            <a:xfrm>
              <a:off x="982888" y="1722553"/>
              <a:ext cx="1371600" cy="13716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8" name="TextBox 67">
              <a:extLst>
                <a:ext uri="{FF2B5EF4-FFF2-40B4-BE49-F238E27FC236}">
                  <a16:creationId xmlns:a16="http://schemas.microsoft.com/office/drawing/2014/main" id="{63D371D4-C396-4D39-A7D9-529DD3E7BA8A}"/>
                </a:ext>
              </a:extLst>
            </p:cNvPr>
            <p:cNvSpPr txBox="1"/>
            <p:nvPr userDrawn="1"/>
          </p:nvSpPr>
          <p:spPr>
            <a:xfrm>
              <a:off x="606765" y="3206866"/>
              <a:ext cx="2032660" cy="1021257"/>
            </a:xfrm>
            <a:prstGeom prst="rect">
              <a:avLst/>
            </a:prstGeom>
            <a:noFill/>
          </p:spPr>
          <p:txBody>
            <a:bodyPr wrap="square" rtlCol="0">
              <a:spAutoFit/>
            </a:bodyPr>
            <a:lstStyle/>
            <a:p>
              <a:pPr algn="ctr"/>
              <a:r>
                <a:rPr lang="en-US" sz="1600" b="0">
                  <a:latin typeface="Karla Medium" panose="020B0004030503030003" pitchFamily="34" charset="77"/>
                </a:rPr>
                <a:t>TRAINING AND LEADERSHIP DEVELOPMENT</a:t>
              </a:r>
            </a:p>
          </p:txBody>
        </p:sp>
      </p:grpSp>
      <p:pic>
        <p:nvPicPr>
          <p:cNvPr id="6" name="Graphic 5" descr="Classroom">
            <a:extLst>
              <a:ext uri="{FF2B5EF4-FFF2-40B4-BE49-F238E27FC236}">
                <a16:creationId xmlns:a16="http://schemas.microsoft.com/office/drawing/2014/main" id="{167BDF3F-0AE1-4C7F-BC91-25689F77EB1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32954" y="4229118"/>
            <a:ext cx="664591" cy="664591"/>
          </a:xfrm>
          <a:prstGeom prst="rect">
            <a:avLst/>
          </a:prstGeom>
        </p:spPr>
      </p:pic>
      <p:pic>
        <p:nvPicPr>
          <p:cNvPr id="9" name="Graphic 8" descr="Network diagram with solid fill">
            <a:extLst>
              <a:ext uri="{FF2B5EF4-FFF2-40B4-BE49-F238E27FC236}">
                <a16:creationId xmlns:a16="http://schemas.microsoft.com/office/drawing/2014/main" id="{CDDFBB42-BFA3-4BEE-BF30-4E7CD32D703C}"/>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27720" y="4178880"/>
            <a:ext cx="753956" cy="753956"/>
          </a:xfrm>
          <a:prstGeom prst="rect">
            <a:avLst/>
          </a:prstGeom>
        </p:spPr>
      </p:pic>
      <p:pic>
        <p:nvPicPr>
          <p:cNvPr id="12" name="Graphic 11" descr="Group brainstorm with solid fill">
            <a:extLst>
              <a:ext uri="{FF2B5EF4-FFF2-40B4-BE49-F238E27FC236}">
                <a16:creationId xmlns:a16="http://schemas.microsoft.com/office/drawing/2014/main" id="{8A9DE5CF-EB24-4693-AB8C-AFB22BBE5BE0}"/>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098025" y="1438738"/>
            <a:ext cx="866329" cy="866329"/>
          </a:xfrm>
          <a:prstGeom prst="rect">
            <a:avLst/>
          </a:prstGeom>
        </p:spPr>
      </p:pic>
      <p:sp>
        <p:nvSpPr>
          <p:cNvPr id="69" name="Text Placeholder 3">
            <a:extLst>
              <a:ext uri="{FF2B5EF4-FFF2-40B4-BE49-F238E27FC236}">
                <a16:creationId xmlns:a16="http://schemas.microsoft.com/office/drawing/2014/main" id="{E921D114-A4D7-EDF1-6180-9D91DD08366D}"/>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OUR SERVICES</a:t>
            </a:r>
          </a:p>
        </p:txBody>
      </p:sp>
    </p:spTree>
    <p:extLst>
      <p:ext uri="{BB962C8B-B14F-4D97-AF65-F5344CB8AC3E}">
        <p14:creationId xmlns:p14="http://schemas.microsoft.com/office/powerpoint/2010/main" val="176928034"/>
      </p:ext>
    </p:extLst>
  </p:cSld>
  <p:clrMapOvr>
    <a:masterClrMapping/>
  </p:clrMapOvr>
  <p:extLst>
    <p:ext uri="{DCECCB84-F9BA-43D5-87BE-67443E8EF086}">
      <p15:sldGuideLst xmlns:p15="http://schemas.microsoft.com/office/powerpoint/2012/main">
        <p15:guide id="1" pos="456">
          <p15:clr>
            <a:srgbClr val="FBAE40"/>
          </p15:clr>
        </p15:guide>
        <p15:guide id="2" pos="3840">
          <p15:clr>
            <a:srgbClr val="FBAE40"/>
          </p15:clr>
        </p15:guide>
        <p15:guide id="3" orient="horz" pos="192">
          <p15:clr>
            <a:srgbClr val="FBAE40"/>
          </p15:clr>
        </p15:guide>
        <p15:guide id="4" pos="2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1C4DCE6-B6B6-1445-BD23-CF4206E9D0EF}"/>
              </a:ext>
            </a:extLst>
          </p:cNvPr>
          <p:cNvSpPr>
            <a:spLocks noGrp="1"/>
          </p:cNvSpPr>
          <p:nvPr>
            <p:ph type="dt" sz="half" idx="10"/>
          </p:nvPr>
        </p:nvSpPr>
        <p:spPr/>
        <p:txBody>
          <a:bodyPr/>
          <a:lstStyle/>
          <a:p>
            <a:fld id="{A118D8F4-1228-CC4C-9711-4D7C9F23E824}" type="datetimeFigureOut">
              <a:rPr lang="en-US" smtClean="0"/>
              <a:t>8/6/2025</a:t>
            </a:fld>
            <a:endParaRPr lang="en-US"/>
          </a:p>
        </p:txBody>
      </p:sp>
      <p:sp>
        <p:nvSpPr>
          <p:cNvPr id="4" name="Footer Placeholder 3">
            <a:extLst>
              <a:ext uri="{FF2B5EF4-FFF2-40B4-BE49-F238E27FC236}">
                <a16:creationId xmlns:a16="http://schemas.microsoft.com/office/drawing/2014/main" id="{A43AE2C0-DEEC-044D-A068-B742CECBFB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E164D9-8A1E-294D-9982-7E2D7D1C1D69}"/>
              </a:ext>
            </a:extLst>
          </p:cNvPr>
          <p:cNvSpPr>
            <a:spLocks noGrp="1"/>
          </p:cNvSpPr>
          <p:nvPr>
            <p:ph type="sldNum" sz="quarter" idx="12"/>
          </p:nvPr>
        </p:nvSpPr>
        <p:spPr/>
        <p:txBody>
          <a:bodyPr/>
          <a:lstStyle/>
          <a:p>
            <a:fld id="{1CA7B3A3-074A-6940-8C17-41CF80C47524}" type="slidenum">
              <a:rPr lang="en-US" smtClean="0"/>
              <a:t>‹#›</a:t>
            </a:fld>
            <a:endParaRPr lang="en-US"/>
          </a:p>
        </p:txBody>
      </p:sp>
      <p:sp>
        <p:nvSpPr>
          <p:cNvPr id="6" name="Rectangle 5">
            <a:extLst>
              <a:ext uri="{FF2B5EF4-FFF2-40B4-BE49-F238E27FC236}">
                <a16:creationId xmlns:a16="http://schemas.microsoft.com/office/drawing/2014/main" id="{7564D4B8-8857-4238-BC1D-BD151C9E7A78}"/>
              </a:ext>
            </a:extLst>
          </p:cNvPr>
          <p:cNvSpPr/>
          <p:nvPr userDrawn="1"/>
        </p:nvSpPr>
        <p:spPr>
          <a:xfrm>
            <a:off x="0" y="279093"/>
            <a:ext cx="10458451" cy="1115226"/>
          </a:xfrm>
          <a:prstGeom prst="rect">
            <a:avLst/>
          </a:prstGeom>
          <a:gradFill flip="none" rotWithShape="1">
            <a:gsLst>
              <a:gs pos="0">
                <a:srgbClr val="D3AA07"/>
              </a:gs>
              <a:gs pos="98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71B39-317A-4C44-9F51-0ECABA5A4B8B}"/>
              </a:ext>
            </a:extLst>
          </p:cNvPr>
          <p:cNvSpPr>
            <a:spLocks noGrp="1"/>
          </p:cNvSpPr>
          <p:nvPr>
            <p:ph type="title"/>
          </p:nvPr>
        </p:nvSpPr>
        <p:spPr>
          <a:xfrm>
            <a:off x="273261" y="441752"/>
            <a:ext cx="10515600" cy="789907"/>
          </a:xfrm>
        </p:spPr>
        <p:txBody>
          <a:bodyPr>
            <a:normAutofit/>
          </a:bodyPr>
          <a:lstStyle>
            <a:lvl1pPr>
              <a:defRPr sz="3600">
                <a:solidFill>
                  <a:schemeClr val="bg1"/>
                </a:solidFill>
                <a:effectLst>
                  <a:outerShdw blurRad="38100" dist="38100" dir="2700000" algn="tl">
                    <a:srgbClr val="000000">
                      <a:alpha val="43137"/>
                    </a:srgbClr>
                  </a:outerShdw>
                </a:effectLst>
                <a:latin typeface="Georgia" panose="02040502050405020303" pitchFamily="18" charset="0"/>
              </a:defRPr>
            </a:lvl1pPr>
          </a:lstStyle>
          <a:p>
            <a:r>
              <a:rPr lang="en-US"/>
              <a:t>Click to edit Master title style</a:t>
            </a:r>
          </a:p>
        </p:txBody>
      </p:sp>
      <p:pic>
        <p:nvPicPr>
          <p:cNvPr id="16" name="Picture 15">
            <a:extLst>
              <a:ext uri="{FF2B5EF4-FFF2-40B4-BE49-F238E27FC236}">
                <a16:creationId xmlns:a16="http://schemas.microsoft.com/office/drawing/2014/main" id="{D0F3F31F-6A73-0343-80B7-D935FF9082FF}"/>
              </a:ext>
            </a:extLst>
          </p:cNvPr>
          <p:cNvPicPr>
            <a:picLocks noChangeAspect="1"/>
          </p:cNvPicPr>
          <p:nvPr userDrawn="1"/>
        </p:nvPicPr>
        <p:blipFill>
          <a:blip r:embed="rId2"/>
          <a:stretch>
            <a:fillRect/>
          </a:stretch>
        </p:blipFill>
        <p:spPr>
          <a:xfrm>
            <a:off x="0" y="6184900"/>
            <a:ext cx="12192000" cy="673100"/>
          </a:xfrm>
          <a:prstGeom prst="rect">
            <a:avLst/>
          </a:prstGeom>
        </p:spPr>
      </p:pic>
    </p:spTree>
    <p:extLst>
      <p:ext uri="{BB962C8B-B14F-4D97-AF65-F5344CB8AC3E}">
        <p14:creationId xmlns:p14="http://schemas.microsoft.com/office/powerpoint/2010/main" val="8195466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Our Services 1">
    <p:spTree>
      <p:nvGrpSpPr>
        <p:cNvPr id="1" name=""/>
        <p:cNvGrpSpPr/>
        <p:nvPr/>
      </p:nvGrpSpPr>
      <p:grpSpPr>
        <a:xfrm>
          <a:off x="0" y="0"/>
          <a:ext cx="0" cy="0"/>
          <a:chOff x="0" y="0"/>
          <a:chExt cx="0" cy="0"/>
        </a:xfrm>
      </p:grpSpPr>
      <p:sp>
        <p:nvSpPr>
          <p:cNvPr id="40" name="Oval 39">
            <a:extLst>
              <a:ext uri="{FF2B5EF4-FFF2-40B4-BE49-F238E27FC236}">
                <a16:creationId xmlns:a16="http://schemas.microsoft.com/office/drawing/2014/main" id="{2A01DFF2-63A2-B7B2-4A4E-15E1A28AD75A}"/>
              </a:ext>
            </a:extLst>
          </p:cNvPr>
          <p:cNvSpPr/>
          <p:nvPr userDrawn="1"/>
        </p:nvSpPr>
        <p:spPr>
          <a:xfrm>
            <a:off x="7096187" y="4067764"/>
            <a:ext cx="1183741" cy="1165472"/>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B22D"/>
              </a:solidFill>
            </a:endParaRPr>
          </a:p>
        </p:txBody>
      </p:sp>
      <p:sp>
        <p:nvSpPr>
          <p:cNvPr id="11" name="Oval 10">
            <a:extLst>
              <a:ext uri="{FF2B5EF4-FFF2-40B4-BE49-F238E27FC236}">
                <a16:creationId xmlns:a16="http://schemas.microsoft.com/office/drawing/2014/main" id="{29848DB8-1DC1-431B-C379-A7AD5DC9843A}"/>
              </a:ext>
            </a:extLst>
          </p:cNvPr>
          <p:cNvSpPr/>
          <p:nvPr userDrawn="1"/>
        </p:nvSpPr>
        <p:spPr>
          <a:xfrm>
            <a:off x="592357" y="1723810"/>
            <a:ext cx="1183741" cy="1165472"/>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B22D"/>
              </a:solidFill>
            </a:endParaRPr>
          </a:p>
        </p:txBody>
      </p:sp>
      <p:sp>
        <p:nvSpPr>
          <p:cNvPr id="34" name="Oval 33">
            <a:extLst>
              <a:ext uri="{FF2B5EF4-FFF2-40B4-BE49-F238E27FC236}">
                <a16:creationId xmlns:a16="http://schemas.microsoft.com/office/drawing/2014/main" id="{295D5B12-F104-56DC-BAAD-90467B927D12}"/>
              </a:ext>
            </a:extLst>
          </p:cNvPr>
          <p:cNvSpPr/>
          <p:nvPr userDrawn="1"/>
        </p:nvSpPr>
        <p:spPr>
          <a:xfrm>
            <a:off x="3773439" y="1710931"/>
            <a:ext cx="1183741" cy="1165472"/>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B22D"/>
              </a:solidFill>
            </a:endParaRPr>
          </a:p>
        </p:txBody>
      </p:sp>
      <p:sp>
        <p:nvSpPr>
          <p:cNvPr id="35" name="Oval 34">
            <a:extLst>
              <a:ext uri="{FF2B5EF4-FFF2-40B4-BE49-F238E27FC236}">
                <a16:creationId xmlns:a16="http://schemas.microsoft.com/office/drawing/2014/main" id="{773B797D-462C-392D-AA9E-D8BF0A0BED6F}"/>
              </a:ext>
            </a:extLst>
          </p:cNvPr>
          <p:cNvSpPr/>
          <p:nvPr userDrawn="1"/>
        </p:nvSpPr>
        <p:spPr>
          <a:xfrm>
            <a:off x="7083309" y="1710931"/>
            <a:ext cx="1183741" cy="1165472"/>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B22D"/>
              </a:solidFill>
            </a:endParaRPr>
          </a:p>
        </p:txBody>
      </p:sp>
      <p:sp>
        <p:nvSpPr>
          <p:cNvPr id="36" name="Oval 35">
            <a:extLst>
              <a:ext uri="{FF2B5EF4-FFF2-40B4-BE49-F238E27FC236}">
                <a16:creationId xmlns:a16="http://schemas.microsoft.com/office/drawing/2014/main" id="{C24C2A54-597A-05B2-B3B0-AD74A6A5F43F}"/>
              </a:ext>
            </a:extLst>
          </p:cNvPr>
          <p:cNvSpPr/>
          <p:nvPr userDrawn="1"/>
        </p:nvSpPr>
        <p:spPr>
          <a:xfrm>
            <a:off x="10367422" y="1710931"/>
            <a:ext cx="1183741" cy="1165472"/>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B22D"/>
              </a:solidFill>
            </a:endParaRPr>
          </a:p>
        </p:txBody>
      </p:sp>
      <p:sp>
        <p:nvSpPr>
          <p:cNvPr id="38" name="Oval 37">
            <a:extLst>
              <a:ext uri="{FF2B5EF4-FFF2-40B4-BE49-F238E27FC236}">
                <a16:creationId xmlns:a16="http://schemas.microsoft.com/office/drawing/2014/main" id="{EDF1A1B1-68B9-4D2E-6112-0FEFA12C8B22}"/>
              </a:ext>
            </a:extLst>
          </p:cNvPr>
          <p:cNvSpPr/>
          <p:nvPr userDrawn="1"/>
        </p:nvSpPr>
        <p:spPr>
          <a:xfrm>
            <a:off x="605235" y="4080643"/>
            <a:ext cx="1183741" cy="1165472"/>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B22D"/>
              </a:solidFill>
            </a:endParaRPr>
          </a:p>
        </p:txBody>
      </p:sp>
      <p:sp>
        <p:nvSpPr>
          <p:cNvPr id="39" name="Oval 38">
            <a:extLst>
              <a:ext uri="{FF2B5EF4-FFF2-40B4-BE49-F238E27FC236}">
                <a16:creationId xmlns:a16="http://schemas.microsoft.com/office/drawing/2014/main" id="{172B3691-8252-ABB5-B688-064785B29AE3}"/>
              </a:ext>
            </a:extLst>
          </p:cNvPr>
          <p:cNvSpPr/>
          <p:nvPr userDrawn="1"/>
        </p:nvSpPr>
        <p:spPr>
          <a:xfrm>
            <a:off x="3786317" y="4067764"/>
            <a:ext cx="1183741" cy="1165472"/>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B22D"/>
              </a:solidFill>
            </a:endParaRPr>
          </a:p>
        </p:txBody>
      </p:sp>
      <p:sp>
        <p:nvSpPr>
          <p:cNvPr id="41" name="Oval 40">
            <a:extLst>
              <a:ext uri="{FF2B5EF4-FFF2-40B4-BE49-F238E27FC236}">
                <a16:creationId xmlns:a16="http://schemas.microsoft.com/office/drawing/2014/main" id="{AF091340-7583-A35B-E150-82F2438561D3}"/>
              </a:ext>
            </a:extLst>
          </p:cNvPr>
          <p:cNvSpPr/>
          <p:nvPr userDrawn="1"/>
        </p:nvSpPr>
        <p:spPr>
          <a:xfrm>
            <a:off x="10380300" y="4067764"/>
            <a:ext cx="1183741" cy="1165472"/>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B22D"/>
              </a:solidFill>
            </a:endParaRPr>
          </a:p>
        </p:txBody>
      </p:sp>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pic>
        <p:nvPicPr>
          <p:cNvPr id="3" name="Picture 2">
            <a:extLst>
              <a:ext uri="{FF2B5EF4-FFF2-40B4-BE49-F238E27FC236}">
                <a16:creationId xmlns:a16="http://schemas.microsoft.com/office/drawing/2014/main" id="{DF2843C3-D2FD-4376-B30D-1AEDD950569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7808694"/>
            <a:ext cx="2438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a:extLst>
              <a:ext uri="{FF2B5EF4-FFF2-40B4-BE49-F238E27FC236}">
                <a16:creationId xmlns:a16="http://schemas.microsoft.com/office/drawing/2014/main" id="{A16F2AC5-A6F6-4CD9-A615-81DFDBC05EB0}"/>
              </a:ext>
            </a:extLst>
          </p:cNvPr>
          <p:cNvSpPr txBox="1">
            <a:spLocks/>
          </p:cNvSpPr>
          <p:nvPr userDrawn="1"/>
        </p:nvSpPr>
        <p:spPr>
          <a:xfrm>
            <a:off x="261912" y="7745093"/>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7" name="Footer Placeholder 4">
            <a:extLst>
              <a:ext uri="{FF2B5EF4-FFF2-40B4-BE49-F238E27FC236}">
                <a16:creationId xmlns:a16="http://schemas.microsoft.com/office/drawing/2014/main" id="{1A6BF901-9B3A-4D81-9A2F-A8C3C5524F87}"/>
              </a:ext>
            </a:extLst>
          </p:cNvPr>
          <p:cNvSpPr txBox="1">
            <a:spLocks/>
          </p:cNvSpPr>
          <p:nvPr userDrawn="1"/>
        </p:nvSpPr>
        <p:spPr>
          <a:xfrm>
            <a:off x="8077200" y="7287628"/>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lumMod val="50000"/>
                  </a:schemeClr>
                </a:solidFill>
              </a:rPr>
              <a:t>© CCS Fundraising</a:t>
            </a:r>
          </a:p>
        </p:txBody>
      </p:sp>
      <p:sp>
        <p:nvSpPr>
          <p:cNvPr id="123" name="Oval 122">
            <a:extLst>
              <a:ext uri="{FF2B5EF4-FFF2-40B4-BE49-F238E27FC236}">
                <a16:creationId xmlns:a16="http://schemas.microsoft.com/office/drawing/2014/main" id="{1EE6EC13-1AD6-E204-EAC0-BB1B3B425A11}"/>
              </a:ext>
            </a:extLst>
          </p:cNvPr>
          <p:cNvSpPr/>
          <p:nvPr userDrawn="1"/>
        </p:nvSpPr>
        <p:spPr>
          <a:xfrm>
            <a:off x="10758532" y="161452"/>
            <a:ext cx="228600" cy="228600"/>
          </a:xfrm>
          <a:prstGeom prst="ellipse">
            <a:avLst/>
          </a:prstGeom>
          <a:solidFill>
            <a:srgbClr val="6B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ooter Placeholder 4">
            <a:extLst>
              <a:ext uri="{FF2B5EF4-FFF2-40B4-BE49-F238E27FC236}">
                <a16:creationId xmlns:a16="http://schemas.microsoft.com/office/drawing/2014/main" id="{BD50617D-40FD-216C-4C8F-86030BEC8D27}"/>
              </a:ext>
            </a:extLst>
          </p:cNvPr>
          <p:cNvSpPr txBox="1">
            <a:spLocks/>
          </p:cNvSpPr>
          <p:nvPr userDrawn="1"/>
        </p:nvSpPr>
        <p:spPr>
          <a:xfrm>
            <a:off x="8001000" y="130533"/>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25" name="TextBox 124">
            <a:extLst>
              <a:ext uri="{FF2B5EF4-FFF2-40B4-BE49-F238E27FC236}">
                <a16:creationId xmlns:a16="http://schemas.microsoft.com/office/drawing/2014/main" id="{886C8B12-08AB-F343-27BD-3A205364FC6A}"/>
              </a:ext>
            </a:extLst>
          </p:cNvPr>
          <p:cNvSpPr txBox="1"/>
          <p:nvPr userDrawn="1"/>
        </p:nvSpPr>
        <p:spPr>
          <a:xfrm>
            <a:off x="10695803" y="154370"/>
            <a:ext cx="354057" cy="230832"/>
          </a:xfrm>
          <a:prstGeom prst="rect">
            <a:avLst/>
          </a:prstGeom>
          <a:noFill/>
        </p:spPr>
        <p:txBody>
          <a:bodyPr wrap="square">
            <a:spAutoFit/>
          </a:bodyPr>
          <a:lstStyle/>
          <a:p>
            <a:pPr algn="ctr"/>
            <a:fld id="{8E381EA4-30F6-5746-B7DA-FA19DED5241A}" type="slidenum">
              <a:rPr lang="en-US" sz="900" b="0" i="0" smtClean="0">
                <a:solidFill>
                  <a:schemeClr val="bg1"/>
                </a:solidFill>
                <a:latin typeface="Karla Medium" panose="020B0004030503030003" pitchFamily="34" charset="77"/>
              </a:rPr>
              <a:pPr algn="ctr"/>
              <a:t>‹#›</a:t>
            </a:fld>
            <a:endParaRPr lang="en-US" sz="900"/>
          </a:p>
        </p:txBody>
      </p:sp>
      <p:sp>
        <p:nvSpPr>
          <p:cNvPr id="127" name="Text Placeholder 3">
            <a:extLst>
              <a:ext uri="{FF2B5EF4-FFF2-40B4-BE49-F238E27FC236}">
                <a16:creationId xmlns:a16="http://schemas.microsoft.com/office/drawing/2014/main" id="{32735503-A080-2D16-760C-FD9B0551A7BE}"/>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OUR SERVICES</a:t>
            </a:r>
          </a:p>
        </p:txBody>
      </p:sp>
      <p:pic>
        <p:nvPicPr>
          <p:cNvPr id="13" name="Picture 12">
            <a:extLst>
              <a:ext uri="{FF2B5EF4-FFF2-40B4-BE49-F238E27FC236}">
                <a16:creationId xmlns:a16="http://schemas.microsoft.com/office/drawing/2014/main" id="{DC7D0B91-9373-53ED-9DEE-D0928ED0ABB8}"/>
              </a:ext>
            </a:extLst>
          </p:cNvPr>
          <p:cNvPicPr>
            <a:picLocks noChangeAspect="1"/>
          </p:cNvPicPr>
          <p:nvPr userDrawn="1"/>
        </p:nvPicPr>
        <p:blipFill>
          <a:blip r:embed="rId3"/>
          <a:stretch>
            <a:fillRect/>
          </a:stretch>
        </p:blipFill>
        <p:spPr>
          <a:xfrm>
            <a:off x="777827" y="1900145"/>
            <a:ext cx="812800" cy="812800"/>
          </a:xfrm>
          <a:prstGeom prst="rect">
            <a:avLst/>
          </a:prstGeom>
        </p:spPr>
      </p:pic>
      <p:pic>
        <p:nvPicPr>
          <p:cNvPr id="14" name="Picture 13">
            <a:extLst>
              <a:ext uri="{FF2B5EF4-FFF2-40B4-BE49-F238E27FC236}">
                <a16:creationId xmlns:a16="http://schemas.microsoft.com/office/drawing/2014/main" id="{85830422-99C0-EC9E-E176-C8169617A777}"/>
              </a:ext>
            </a:extLst>
          </p:cNvPr>
          <p:cNvPicPr>
            <a:picLocks noChangeAspect="1"/>
          </p:cNvPicPr>
          <p:nvPr userDrawn="1"/>
        </p:nvPicPr>
        <p:blipFill>
          <a:blip r:embed="rId4"/>
          <a:stretch>
            <a:fillRect/>
          </a:stretch>
        </p:blipFill>
        <p:spPr>
          <a:xfrm>
            <a:off x="10707732" y="4237776"/>
            <a:ext cx="558800" cy="762000"/>
          </a:xfrm>
          <a:prstGeom prst="rect">
            <a:avLst/>
          </a:prstGeom>
        </p:spPr>
      </p:pic>
      <p:pic>
        <p:nvPicPr>
          <p:cNvPr id="15" name="Picture 14">
            <a:extLst>
              <a:ext uri="{FF2B5EF4-FFF2-40B4-BE49-F238E27FC236}">
                <a16:creationId xmlns:a16="http://schemas.microsoft.com/office/drawing/2014/main" id="{7D3381A4-BBD5-2B93-44A1-156C4D0A5F76}"/>
              </a:ext>
            </a:extLst>
          </p:cNvPr>
          <p:cNvPicPr>
            <a:picLocks noChangeAspect="1"/>
          </p:cNvPicPr>
          <p:nvPr userDrawn="1"/>
        </p:nvPicPr>
        <p:blipFill>
          <a:blip r:embed="rId5"/>
          <a:stretch>
            <a:fillRect/>
          </a:stretch>
        </p:blipFill>
        <p:spPr>
          <a:xfrm>
            <a:off x="3930623" y="1954409"/>
            <a:ext cx="850900" cy="685800"/>
          </a:xfrm>
          <a:prstGeom prst="rect">
            <a:avLst/>
          </a:prstGeom>
        </p:spPr>
      </p:pic>
      <p:pic>
        <p:nvPicPr>
          <p:cNvPr id="16" name="Picture 15">
            <a:extLst>
              <a:ext uri="{FF2B5EF4-FFF2-40B4-BE49-F238E27FC236}">
                <a16:creationId xmlns:a16="http://schemas.microsoft.com/office/drawing/2014/main" id="{7996FD83-3C6D-EF7B-BBC6-B89EBE96BF15}"/>
              </a:ext>
            </a:extLst>
          </p:cNvPr>
          <p:cNvPicPr>
            <a:picLocks noChangeAspect="1"/>
          </p:cNvPicPr>
          <p:nvPr userDrawn="1"/>
        </p:nvPicPr>
        <p:blipFill>
          <a:blip r:embed="rId6"/>
          <a:stretch>
            <a:fillRect/>
          </a:stretch>
        </p:blipFill>
        <p:spPr>
          <a:xfrm>
            <a:off x="7313407" y="1915159"/>
            <a:ext cx="749300" cy="711200"/>
          </a:xfrm>
          <a:prstGeom prst="rect">
            <a:avLst/>
          </a:prstGeom>
        </p:spPr>
      </p:pic>
      <p:pic>
        <p:nvPicPr>
          <p:cNvPr id="17" name="Picture 16">
            <a:extLst>
              <a:ext uri="{FF2B5EF4-FFF2-40B4-BE49-F238E27FC236}">
                <a16:creationId xmlns:a16="http://schemas.microsoft.com/office/drawing/2014/main" id="{3222FC42-8BEC-C6E9-5EAF-EF1126840A11}"/>
              </a:ext>
            </a:extLst>
          </p:cNvPr>
          <p:cNvPicPr>
            <a:picLocks noChangeAspect="1"/>
          </p:cNvPicPr>
          <p:nvPr userDrawn="1"/>
        </p:nvPicPr>
        <p:blipFill>
          <a:blip r:embed="rId7"/>
          <a:stretch>
            <a:fillRect/>
          </a:stretch>
        </p:blipFill>
        <p:spPr>
          <a:xfrm>
            <a:off x="10635943" y="1981680"/>
            <a:ext cx="660400" cy="635000"/>
          </a:xfrm>
          <a:prstGeom prst="rect">
            <a:avLst/>
          </a:prstGeom>
        </p:spPr>
      </p:pic>
      <p:pic>
        <p:nvPicPr>
          <p:cNvPr id="18" name="Picture 17">
            <a:extLst>
              <a:ext uri="{FF2B5EF4-FFF2-40B4-BE49-F238E27FC236}">
                <a16:creationId xmlns:a16="http://schemas.microsoft.com/office/drawing/2014/main" id="{C494FCCC-01F6-58AA-B5F7-9FA6E8A70BFF}"/>
              </a:ext>
            </a:extLst>
          </p:cNvPr>
          <p:cNvPicPr>
            <a:picLocks noChangeAspect="1"/>
          </p:cNvPicPr>
          <p:nvPr userDrawn="1"/>
        </p:nvPicPr>
        <p:blipFill>
          <a:blip r:embed="rId8"/>
          <a:stretch>
            <a:fillRect/>
          </a:stretch>
        </p:blipFill>
        <p:spPr>
          <a:xfrm>
            <a:off x="838045" y="4250476"/>
            <a:ext cx="736600" cy="749300"/>
          </a:xfrm>
          <a:prstGeom prst="rect">
            <a:avLst/>
          </a:prstGeom>
        </p:spPr>
      </p:pic>
      <p:pic>
        <p:nvPicPr>
          <p:cNvPr id="19" name="Picture 18">
            <a:extLst>
              <a:ext uri="{FF2B5EF4-FFF2-40B4-BE49-F238E27FC236}">
                <a16:creationId xmlns:a16="http://schemas.microsoft.com/office/drawing/2014/main" id="{C3CE3994-B75C-F9DC-DFE9-9CF7AD5E5459}"/>
              </a:ext>
            </a:extLst>
          </p:cNvPr>
          <p:cNvPicPr>
            <a:picLocks noChangeAspect="1"/>
          </p:cNvPicPr>
          <p:nvPr userDrawn="1"/>
        </p:nvPicPr>
        <p:blipFill>
          <a:blip r:embed="rId9"/>
          <a:stretch>
            <a:fillRect/>
          </a:stretch>
        </p:blipFill>
        <p:spPr>
          <a:xfrm>
            <a:off x="4000473" y="4310925"/>
            <a:ext cx="711200" cy="673100"/>
          </a:xfrm>
          <a:prstGeom prst="rect">
            <a:avLst/>
          </a:prstGeom>
        </p:spPr>
      </p:pic>
      <p:pic>
        <p:nvPicPr>
          <p:cNvPr id="20" name="Picture 19">
            <a:extLst>
              <a:ext uri="{FF2B5EF4-FFF2-40B4-BE49-F238E27FC236}">
                <a16:creationId xmlns:a16="http://schemas.microsoft.com/office/drawing/2014/main" id="{AC28E485-C1F8-F48B-1646-81AB6AEAEE83}"/>
              </a:ext>
            </a:extLst>
          </p:cNvPr>
          <p:cNvPicPr>
            <a:picLocks noChangeAspect="1"/>
          </p:cNvPicPr>
          <p:nvPr userDrawn="1"/>
        </p:nvPicPr>
        <p:blipFill>
          <a:blip r:embed="rId10"/>
          <a:stretch>
            <a:fillRect/>
          </a:stretch>
        </p:blipFill>
        <p:spPr>
          <a:xfrm>
            <a:off x="7393132" y="4272825"/>
            <a:ext cx="749300" cy="749300"/>
          </a:xfrm>
          <a:prstGeom prst="rect">
            <a:avLst/>
          </a:prstGeom>
        </p:spPr>
      </p:pic>
      <p:sp>
        <p:nvSpPr>
          <p:cNvPr id="59" name="Content Placeholder 2">
            <a:extLst>
              <a:ext uri="{FF2B5EF4-FFF2-40B4-BE49-F238E27FC236}">
                <a16:creationId xmlns:a16="http://schemas.microsoft.com/office/drawing/2014/main" id="{35A584F4-D196-69B1-41C5-CA89C252A030}"/>
              </a:ext>
            </a:extLst>
          </p:cNvPr>
          <p:cNvSpPr txBox="1">
            <a:spLocks/>
          </p:cNvSpPr>
          <p:nvPr userDrawn="1"/>
        </p:nvSpPr>
        <p:spPr>
          <a:xfrm>
            <a:off x="317895" y="3026623"/>
            <a:ext cx="1737651" cy="740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800"/>
              </a:spcAft>
              <a:buNone/>
            </a:pPr>
            <a:r>
              <a:rPr lang="en-US" sz="1700" b="1" spc="130">
                <a:solidFill>
                  <a:schemeClr val="bg2">
                    <a:lumMod val="50000"/>
                  </a:schemeClr>
                </a:solidFill>
                <a:latin typeface="Karla Light" panose="020B0004030503030003" pitchFamily="34" charset="77"/>
                <a:cs typeface="Calibri" panose="020F0502020204030204" pitchFamily="34" charset="0"/>
              </a:rPr>
              <a:t>FUNDRAISING CAMPAIGNS</a:t>
            </a:r>
          </a:p>
        </p:txBody>
      </p:sp>
      <p:sp>
        <p:nvSpPr>
          <p:cNvPr id="60" name="Content Placeholder 2">
            <a:extLst>
              <a:ext uri="{FF2B5EF4-FFF2-40B4-BE49-F238E27FC236}">
                <a16:creationId xmlns:a16="http://schemas.microsoft.com/office/drawing/2014/main" id="{42BC16FA-CBE2-190B-7917-45A689AE3DC8}"/>
              </a:ext>
            </a:extLst>
          </p:cNvPr>
          <p:cNvSpPr txBox="1">
            <a:spLocks/>
          </p:cNvSpPr>
          <p:nvPr userDrawn="1"/>
        </p:nvSpPr>
        <p:spPr>
          <a:xfrm>
            <a:off x="2950872" y="3026623"/>
            <a:ext cx="2813627" cy="740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800"/>
              </a:spcAft>
              <a:buNone/>
            </a:pPr>
            <a:r>
              <a:rPr lang="en-US" sz="1700" b="1" spc="130">
                <a:solidFill>
                  <a:schemeClr val="bg2">
                    <a:lumMod val="50000"/>
                  </a:schemeClr>
                </a:solidFill>
                <a:latin typeface="Karla Light" panose="020B0004030503030003" pitchFamily="34" charset="77"/>
                <a:cs typeface="Calibri" panose="020F0502020204030204" pitchFamily="34" charset="0"/>
              </a:rPr>
              <a:t>INTERIM DEVELOPMENT MANAGEMENT</a:t>
            </a:r>
          </a:p>
        </p:txBody>
      </p:sp>
      <p:sp>
        <p:nvSpPr>
          <p:cNvPr id="61" name="Content Placeholder 2">
            <a:extLst>
              <a:ext uri="{FF2B5EF4-FFF2-40B4-BE49-F238E27FC236}">
                <a16:creationId xmlns:a16="http://schemas.microsoft.com/office/drawing/2014/main" id="{146CA891-3B0A-5948-CEC4-70E1F23C3EA3}"/>
              </a:ext>
            </a:extLst>
          </p:cNvPr>
          <p:cNvSpPr txBox="1">
            <a:spLocks/>
          </p:cNvSpPr>
          <p:nvPr userDrawn="1"/>
        </p:nvSpPr>
        <p:spPr>
          <a:xfrm>
            <a:off x="6272562" y="3026623"/>
            <a:ext cx="2813627" cy="740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800"/>
              </a:spcAft>
              <a:buFont typeface="Arial" panose="020B0604020202020204" pitchFamily="34" charset="0"/>
              <a:buNone/>
            </a:pPr>
            <a:r>
              <a:rPr lang="en-US" sz="1700" b="1" spc="130">
                <a:solidFill>
                  <a:schemeClr val="bg2">
                    <a:lumMod val="50000"/>
                  </a:schemeClr>
                </a:solidFill>
                <a:latin typeface="Karla Light" panose="020B0004030503030003" pitchFamily="34" charset="77"/>
                <a:cs typeface="Calibri" panose="020F0502020204030204" pitchFamily="34" charset="0"/>
              </a:rPr>
              <a:t>DATA ANALYTICS, SYSTEMS, &amp; RESEARCH</a:t>
            </a:r>
          </a:p>
        </p:txBody>
      </p:sp>
      <p:sp>
        <p:nvSpPr>
          <p:cNvPr id="62" name="Content Placeholder 2">
            <a:extLst>
              <a:ext uri="{FF2B5EF4-FFF2-40B4-BE49-F238E27FC236}">
                <a16:creationId xmlns:a16="http://schemas.microsoft.com/office/drawing/2014/main" id="{C5A781B0-C356-529C-382D-4A16A0FBE51E}"/>
              </a:ext>
            </a:extLst>
          </p:cNvPr>
          <p:cNvSpPr txBox="1">
            <a:spLocks/>
          </p:cNvSpPr>
          <p:nvPr userDrawn="1"/>
        </p:nvSpPr>
        <p:spPr>
          <a:xfrm>
            <a:off x="317895" y="5385858"/>
            <a:ext cx="1737651" cy="740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800"/>
              </a:spcAft>
              <a:buNone/>
            </a:pPr>
            <a:r>
              <a:rPr lang="en-US" sz="1700" b="1" spc="130">
                <a:solidFill>
                  <a:schemeClr val="bg2">
                    <a:lumMod val="50000"/>
                  </a:schemeClr>
                </a:solidFill>
                <a:latin typeface="Karla Light" panose="020B0004030503030003" pitchFamily="34" charset="77"/>
                <a:cs typeface="Calibri" panose="020F0502020204030204" pitchFamily="34" charset="0"/>
              </a:rPr>
              <a:t>STRATEGIC PLANNING</a:t>
            </a:r>
          </a:p>
        </p:txBody>
      </p:sp>
      <p:sp>
        <p:nvSpPr>
          <p:cNvPr id="63" name="Content Placeholder 2">
            <a:extLst>
              <a:ext uri="{FF2B5EF4-FFF2-40B4-BE49-F238E27FC236}">
                <a16:creationId xmlns:a16="http://schemas.microsoft.com/office/drawing/2014/main" id="{C66121A9-EAB1-A211-580B-E83E5B1DC1D2}"/>
              </a:ext>
            </a:extLst>
          </p:cNvPr>
          <p:cNvSpPr txBox="1">
            <a:spLocks/>
          </p:cNvSpPr>
          <p:nvPr userDrawn="1"/>
        </p:nvSpPr>
        <p:spPr>
          <a:xfrm>
            <a:off x="2867894" y="5385858"/>
            <a:ext cx="2979582" cy="740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800"/>
              </a:spcAft>
              <a:buNone/>
            </a:pPr>
            <a:r>
              <a:rPr lang="en-US" sz="1700" b="1" spc="130">
                <a:solidFill>
                  <a:schemeClr val="bg2">
                    <a:lumMod val="50000"/>
                  </a:schemeClr>
                </a:solidFill>
                <a:latin typeface="Karla Light" panose="020B0004030503030003" pitchFamily="34" charset="77"/>
                <a:cs typeface="Calibri" panose="020F0502020204030204" pitchFamily="34" charset="0"/>
              </a:rPr>
              <a:t>TRAINING &amp; LEADERSHIP DEVELOPMENT</a:t>
            </a:r>
          </a:p>
        </p:txBody>
      </p:sp>
      <p:sp>
        <p:nvSpPr>
          <p:cNvPr id="64" name="Content Placeholder 2">
            <a:extLst>
              <a:ext uri="{FF2B5EF4-FFF2-40B4-BE49-F238E27FC236}">
                <a16:creationId xmlns:a16="http://schemas.microsoft.com/office/drawing/2014/main" id="{96A45A2B-3AE1-B8A2-E82D-33165E436F7B}"/>
              </a:ext>
            </a:extLst>
          </p:cNvPr>
          <p:cNvSpPr txBox="1">
            <a:spLocks/>
          </p:cNvSpPr>
          <p:nvPr userDrawn="1"/>
        </p:nvSpPr>
        <p:spPr>
          <a:xfrm>
            <a:off x="6150749" y="5385858"/>
            <a:ext cx="3084100" cy="740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800"/>
              </a:spcAft>
              <a:buNone/>
            </a:pPr>
            <a:r>
              <a:rPr lang="en-US" sz="1700" b="1" spc="130">
                <a:solidFill>
                  <a:schemeClr val="bg2">
                    <a:lumMod val="50000"/>
                  </a:schemeClr>
                </a:solidFill>
                <a:latin typeface="Karla Light" panose="020B0004030503030003" pitchFamily="34" charset="77"/>
                <a:cs typeface="Calibri" panose="020F0502020204030204" pitchFamily="34" charset="0"/>
              </a:rPr>
              <a:t>SPECIALISED DEVELOPMENT PROJECTS</a:t>
            </a:r>
          </a:p>
        </p:txBody>
      </p:sp>
      <p:sp>
        <p:nvSpPr>
          <p:cNvPr id="65" name="Content Placeholder 2">
            <a:extLst>
              <a:ext uri="{FF2B5EF4-FFF2-40B4-BE49-F238E27FC236}">
                <a16:creationId xmlns:a16="http://schemas.microsoft.com/office/drawing/2014/main" id="{22963D4F-F12B-AEC2-9038-7024C134839B}"/>
              </a:ext>
            </a:extLst>
          </p:cNvPr>
          <p:cNvSpPr txBox="1">
            <a:spLocks/>
          </p:cNvSpPr>
          <p:nvPr userDrawn="1"/>
        </p:nvSpPr>
        <p:spPr>
          <a:xfrm>
            <a:off x="9942679" y="5385858"/>
            <a:ext cx="2028457" cy="740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800"/>
              </a:spcAft>
              <a:buNone/>
            </a:pPr>
            <a:r>
              <a:rPr lang="en-US" sz="1700" b="1" spc="130">
                <a:solidFill>
                  <a:schemeClr val="bg2">
                    <a:lumMod val="50000"/>
                  </a:schemeClr>
                </a:solidFill>
                <a:latin typeface="Karla Light" panose="020B0004030503030003" pitchFamily="34" charset="77"/>
                <a:cs typeface="Calibri" panose="020F0502020204030204" pitchFamily="34" charset="0"/>
              </a:rPr>
              <a:t>FEASIBILITY STUDIES</a:t>
            </a:r>
          </a:p>
        </p:txBody>
      </p:sp>
      <p:sp>
        <p:nvSpPr>
          <p:cNvPr id="66" name="Content Placeholder 2">
            <a:extLst>
              <a:ext uri="{FF2B5EF4-FFF2-40B4-BE49-F238E27FC236}">
                <a16:creationId xmlns:a16="http://schemas.microsoft.com/office/drawing/2014/main" id="{CB046F89-950F-3056-DFD5-4570C8667994}"/>
              </a:ext>
            </a:extLst>
          </p:cNvPr>
          <p:cNvSpPr txBox="1">
            <a:spLocks/>
          </p:cNvSpPr>
          <p:nvPr userDrawn="1"/>
        </p:nvSpPr>
        <p:spPr>
          <a:xfrm>
            <a:off x="9942679" y="3058965"/>
            <a:ext cx="2028457" cy="740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800"/>
              </a:spcAft>
              <a:buNone/>
            </a:pPr>
            <a:r>
              <a:rPr lang="en-US" sz="1700" b="1" spc="130">
                <a:solidFill>
                  <a:schemeClr val="bg2">
                    <a:lumMod val="50000"/>
                  </a:schemeClr>
                </a:solidFill>
                <a:latin typeface="Karla Light" panose="020B0004030503030003" pitchFamily="34" charset="77"/>
                <a:cs typeface="Calibri" panose="020F0502020204030204" pitchFamily="34" charset="0"/>
              </a:rPr>
              <a:t>ASSESSMENTS &amp; AUDITS</a:t>
            </a:r>
          </a:p>
        </p:txBody>
      </p:sp>
    </p:spTree>
    <p:extLst>
      <p:ext uri="{BB962C8B-B14F-4D97-AF65-F5344CB8AC3E}">
        <p14:creationId xmlns:p14="http://schemas.microsoft.com/office/powerpoint/2010/main" val="476590239"/>
      </p:ext>
    </p:extLst>
  </p:cSld>
  <p:clrMapOvr>
    <a:masterClrMapping/>
  </p:clrMapOvr>
  <p:extLst>
    <p:ext uri="{DCECCB84-F9BA-43D5-87BE-67443E8EF086}">
      <p15:sldGuideLst xmlns:p15="http://schemas.microsoft.com/office/powerpoint/2012/main">
        <p15:guide id="1" pos="456">
          <p15:clr>
            <a:srgbClr val="FBAE40"/>
          </p15:clr>
        </p15:guide>
        <p15:guide id="2" pos="3840">
          <p15:clr>
            <a:srgbClr val="FBAE40"/>
          </p15:clr>
        </p15:guide>
        <p15:guide id="3" orient="horz" pos="192">
          <p15:clr>
            <a:srgbClr val="FBAE40"/>
          </p15:clr>
        </p15:guide>
        <p15:guide id="4" pos="2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Our Services 1">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7" name="Text Placeholder 3">
            <a:extLst>
              <a:ext uri="{FF2B5EF4-FFF2-40B4-BE49-F238E27FC236}">
                <a16:creationId xmlns:a16="http://schemas.microsoft.com/office/drawing/2014/main" id="{32735503-A080-2D16-760C-FD9B0551A7BE}"/>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OUR SERVICES</a:t>
            </a:r>
          </a:p>
        </p:txBody>
      </p:sp>
      <p:sp>
        <p:nvSpPr>
          <p:cNvPr id="2" name="Oval 1">
            <a:extLst>
              <a:ext uri="{FF2B5EF4-FFF2-40B4-BE49-F238E27FC236}">
                <a16:creationId xmlns:a16="http://schemas.microsoft.com/office/drawing/2014/main" id="{C6DD7E9D-FB16-11C7-9069-25486A261E45}"/>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40344745-123C-5B17-9B2D-CCDE7EC302F4}"/>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6" name="TextBox 5">
            <a:extLst>
              <a:ext uri="{FF2B5EF4-FFF2-40B4-BE49-F238E27FC236}">
                <a16:creationId xmlns:a16="http://schemas.microsoft.com/office/drawing/2014/main" id="{84B880B0-D29A-2942-0B06-FB346AF231BA}"/>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3919192363"/>
      </p:ext>
    </p:extLst>
  </p:cSld>
  <p:clrMapOvr>
    <a:masterClrMapping/>
  </p:clrMapOvr>
  <p:extLst>
    <p:ext uri="{DCECCB84-F9BA-43D5-87BE-67443E8EF086}">
      <p15:sldGuideLst xmlns:p15="http://schemas.microsoft.com/office/powerpoint/2012/main">
        <p15:guide id="1" pos="456">
          <p15:clr>
            <a:srgbClr val="FBAE40"/>
          </p15:clr>
        </p15:guide>
        <p15:guide id="2" pos="3840">
          <p15:clr>
            <a:srgbClr val="FBAE40"/>
          </p15:clr>
        </p15:guide>
        <p15:guide id="3" orient="horz" pos="192">
          <p15:clr>
            <a:srgbClr val="FBAE40"/>
          </p15:clr>
        </p15:guide>
        <p15:guide id="4" pos="2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Our Services 1">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7" name="Text Placeholder 3">
            <a:extLst>
              <a:ext uri="{FF2B5EF4-FFF2-40B4-BE49-F238E27FC236}">
                <a16:creationId xmlns:a16="http://schemas.microsoft.com/office/drawing/2014/main" id="{32735503-A080-2D16-760C-FD9B0551A7BE}"/>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OUR SERVICES</a:t>
            </a:r>
          </a:p>
        </p:txBody>
      </p:sp>
      <p:cxnSp>
        <p:nvCxnSpPr>
          <p:cNvPr id="45" name="Straight Connector 44">
            <a:extLst>
              <a:ext uri="{FF2B5EF4-FFF2-40B4-BE49-F238E27FC236}">
                <a16:creationId xmlns:a16="http://schemas.microsoft.com/office/drawing/2014/main" id="{4279A789-A2D6-BB46-15A6-6670807A9334}"/>
              </a:ext>
            </a:extLst>
          </p:cNvPr>
          <p:cNvCxnSpPr>
            <a:cxnSpLocks/>
          </p:cNvCxnSpPr>
          <p:nvPr userDrawn="1"/>
        </p:nvCxnSpPr>
        <p:spPr>
          <a:xfrm flipH="1">
            <a:off x="4095184" y="4854007"/>
            <a:ext cx="1441342" cy="1441342"/>
          </a:xfrm>
          <a:prstGeom prst="line">
            <a:avLst/>
          </a:prstGeom>
          <a:ln w="25400">
            <a:solidFill>
              <a:srgbClr val="D9E1E2"/>
            </a:solidFill>
          </a:ln>
        </p:spPr>
        <p:style>
          <a:lnRef idx="1">
            <a:schemeClr val="accent1"/>
          </a:lnRef>
          <a:fillRef idx="0">
            <a:schemeClr val="accent1"/>
          </a:fillRef>
          <a:effectRef idx="0">
            <a:schemeClr val="accent1"/>
          </a:effectRef>
          <a:fontRef idx="minor">
            <a:schemeClr val="tx1"/>
          </a:fontRef>
        </p:style>
      </p:cxnSp>
      <p:sp>
        <p:nvSpPr>
          <p:cNvPr id="47" name="Picture Placeholder 46">
            <a:extLst>
              <a:ext uri="{FF2B5EF4-FFF2-40B4-BE49-F238E27FC236}">
                <a16:creationId xmlns:a16="http://schemas.microsoft.com/office/drawing/2014/main" id="{E49DA3A1-C99E-DFA1-B075-E75D8A22E6C0}"/>
              </a:ext>
            </a:extLst>
          </p:cNvPr>
          <p:cNvSpPr>
            <a:spLocks noGrp="1"/>
          </p:cNvSpPr>
          <p:nvPr>
            <p:ph type="pic" sz="quarter" idx="17"/>
          </p:nvPr>
        </p:nvSpPr>
        <p:spPr>
          <a:xfrm>
            <a:off x="4254656" y="3414"/>
            <a:ext cx="7937344" cy="6877050"/>
          </a:xfrm>
          <a:custGeom>
            <a:avLst/>
            <a:gdLst>
              <a:gd name="connsiteX0" fmla="*/ 6866321 w 7937344"/>
              <a:gd name="connsiteY0" fmla="*/ 0 h 6877050"/>
              <a:gd name="connsiteX1" fmla="*/ 7937344 w 7937344"/>
              <a:gd name="connsiteY1" fmla="*/ 0 h 6877050"/>
              <a:gd name="connsiteX2" fmla="*/ 7937344 w 7937344"/>
              <a:gd name="connsiteY2" fmla="*/ 6877050 h 6877050"/>
              <a:gd name="connsiteX3" fmla="*/ 0 w 7937344"/>
              <a:gd name="connsiteY3" fmla="*/ 6877050 h 6877050"/>
              <a:gd name="connsiteX4" fmla="*/ 0 w 7937344"/>
              <a:gd name="connsiteY4" fmla="*/ 6866322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7344" h="6877050">
                <a:moveTo>
                  <a:pt x="6866321" y="0"/>
                </a:moveTo>
                <a:lnTo>
                  <a:pt x="7937344" y="0"/>
                </a:lnTo>
                <a:lnTo>
                  <a:pt x="7937344" y="6877050"/>
                </a:lnTo>
                <a:lnTo>
                  <a:pt x="0" y="6877050"/>
                </a:lnTo>
                <a:lnTo>
                  <a:pt x="0" y="6866322"/>
                </a:lnTo>
                <a:close/>
              </a:path>
            </a:pathLst>
          </a:custGeom>
        </p:spPr>
        <p:txBody>
          <a:bodyPr wrap="square">
            <a:noAutofit/>
          </a:bodyPr>
          <a:lstStyle/>
          <a:p>
            <a:endParaRPr lang="en-US"/>
          </a:p>
        </p:txBody>
      </p:sp>
      <p:sp>
        <p:nvSpPr>
          <p:cNvPr id="60" name="Freeform 59">
            <a:extLst>
              <a:ext uri="{FF2B5EF4-FFF2-40B4-BE49-F238E27FC236}">
                <a16:creationId xmlns:a16="http://schemas.microsoft.com/office/drawing/2014/main" id="{8F04935C-4642-E608-CB3B-A56DE6545E5D}"/>
              </a:ext>
            </a:extLst>
          </p:cNvPr>
          <p:cNvSpPr/>
          <p:nvPr userDrawn="1"/>
        </p:nvSpPr>
        <p:spPr>
          <a:xfrm rot="18900000">
            <a:off x="-238447" y="4778249"/>
            <a:ext cx="1544673" cy="3089346"/>
          </a:xfrm>
          <a:custGeom>
            <a:avLst/>
            <a:gdLst>
              <a:gd name="connsiteX0" fmla="*/ 1544673 w 1544673"/>
              <a:gd name="connsiteY0" fmla="*/ 0 h 3089346"/>
              <a:gd name="connsiteX1" fmla="*/ 1544673 w 1544673"/>
              <a:gd name="connsiteY1" fmla="*/ 3089346 h 3089346"/>
              <a:gd name="connsiteX2" fmla="*/ 0 w 1544673"/>
              <a:gd name="connsiteY2" fmla="*/ 1544673 h 3089346"/>
            </a:gdLst>
            <a:ahLst/>
            <a:cxnLst>
              <a:cxn ang="0">
                <a:pos x="connsiteX0" y="connsiteY0"/>
              </a:cxn>
              <a:cxn ang="0">
                <a:pos x="connsiteX1" y="connsiteY1"/>
              </a:cxn>
              <a:cxn ang="0">
                <a:pos x="connsiteX2" y="connsiteY2"/>
              </a:cxn>
            </a:cxnLst>
            <a:rect l="l" t="t" r="r" b="b"/>
            <a:pathLst>
              <a:path w="1544673" h="3089346">
                <a:moveTo>
                  <a:pt x="1544673" y="0"/>
                </a:moveTo>
                <a:lnTo>
                  <a:pt x="1544673" y="3089346"/>
                </a:lnTo>
                <a:lnTo>
                  <a:pt x="0" y="1544673"/>
                </a:lnTo>
                <a:close/>
              </a:path>
            </a:pathLst>
          </a:cu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7">
            <a:extLst>
              <a:ext uri="{FF2B5EF4-FFF2-40B4-BE49-F238E27FC236}">
                <a16:creationId xmlns:a16="http://schemas.microsoft.com/office/drawing/2014/main" id="{DA6EC07C-A4BB-5D7E-2006-776F3FAB7022}"/>
              </a:ext>
            </a:extLst>
          </p:cNvPr>
          <p:cNvSpPr>
            <a:spLocks noGrp="1"/>
          </p:cNvSpPr>
          <p:nvPr>
            <p:ph type="body" sz="quarter" idx="18"/>
          </p:nvPr>
        </p:nvSpPr>
        <p:spPr>
          <a:xfrm>
            <a:off x="457200" y="1538288"/>
            <a:ext cx="5524500" cy="3421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8246865"/>
      </p:ext>
    </p:extLst>
  </p:cSld>
  <p:clrMapOvr>
    <a:masterClrMapping/>
  </p:clrMapOvr>
  <p:extLst>
    <p:ext uri="{DCECCB84-F9BA-43D5-87BE-67443E8EF086}">
      <p15:sldGuideLst xmlns:p15="http://schemas.microsoft.com/office/powerpoint/2012/main">
        <p15:guide id="1" pos="456">
          <p15:clr>
            <a:srgbClr val="FBAE40"/>
          </p15:clr>
        </p15:guide>
        <p15:guide id="2" pos="3840">
          <p15:clr>
            <a:srgbClr val="FBAE40"/>
          </p15:clr>
        </p15:guide>
        <p15:guide id="3" orient="horz" pos="192">
          <p15:clr>
            <a:srgbClr val="FBAE40"/>
          </p15:clr>
        </p15:guide>
        <p15:guide id="4" pos="2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Our Services 1">
    <p:spTree>
      <p:nvGrpSpPr>
        <p:cNvPr id="1" name=""/>
        <p:cNvGrpSpPr/>
        <p:nvPr/>
      </p:nvGrpSpPr>
      <p:grpSpPr>
        <a:xfrm>
          <a:off x="0" y="0"/>
          <a:ext cx="0" cy="0"/>
          <a:chOff x="0" y="0"/>
          <a:chExt cx="0" cy="0"/>
        </a:xfrm>
      </p:grpSpPr>
      <p:sp>
        <p:nvSpPr>
          <p:cNvPr id="40" name="Oval 39">
            <a:extLst>
              <a:ext uri="{FF2B5EF4-FFF2-40B4-BE49-F238E27FC236}">
                <a16:creationId xmlns:a16="http://schemas.microsoft.com/office/drawing/2014/main" id="{2A01DFF2-63A2-B7B2-4A4E-15E1A28AD75A}"/>
              </a:ext>
            </a:extLst>
          </p:cNvPr>
          <p:cNvSpPr/>
          <p:nvPr userDrawn="1"/>
        </p:nvSpPr>
        <p:spPr>
          <a:xfrm>
            <a:off x="7096187" y="4067764"/>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9848DB8-1DC1-431B-C379-A7AD5DC9843A}"/>
              </a:ext>
            </a:extLst>
          </p:cNvPr>
          <p:cNvSpPr/>
          <p:nvPr userDrawn="1"/>
        </p:nvSpPr>
        <p:spPr>
          <a:xfrm>
            <a:off x="592357" y="1723810"/>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95D5B12-F104-56DC-BAAD-90467B927D12}"/>
              </a:ext>
            </a:extLst>
          </p:cNvPr>
          <p:cNvSpPr/>
          <p:nvPr userDrawn="1"/>
        </p:nvSpPr>
        <p:spPr>
          <a:xfrm>
            <a:off x="3773439" y="1710931"/>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73B797D-462C-392D-AA9E-D8BF0A0BED6F}"/>
              </a:ext>
            </a:extLst>
          </p:cNvPr>
          <p:cNvSpPr/>
          <p:nvPr userDrawn="1"/>
        </p:nvSpPr>
        <p:spPr>
          <a:xfrm>
            <a:off x="7083309" y="1710931"/>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24C2A54-597A-05B2-B3B0-AD74A6A5F43F}"/>
              </a:ext>
            </a:extLst>
          </p:cNvPr>
          <p:cNvSpPr/>
          <p:nvPr userDrawn="1"/>
        </p:nvSpPr>
        <p:spPr>
          <a:xfrm>
            <a:off x="10367422" y="1710931"/>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DF1A1B1-68B9-4D2E-6112-0FEFA12C8B22}"/>
              </a:ext>
            </a:extLst>
          </p:cNvPr>
          <p:cNvSpPr/>
          <p:nvPr userDrawn="1"/>
        </p:nvSpPr>
        <p:spPr>
          <a:xfrm>
            <a:off x="605235" y="4080643"/>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72B3691-8252-ABB5-B688-064785B29AE3}"/>
              </a:ext>
            </a:extLst>
          </p:cNvPr>
          <p:cNvSpPr/>
          <p:nvPr userDrawn="1"/>
        </p:nvSpPr>
        <p:spPr>
          <a:xfrm>
            <a:off x="3786317" y="4067764"/>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F091340-7583-A35B-E150-82F2438561D3}"/>
              </a:ext>
            </a:extLst>
          </p:cNvPr>
          <p:cNvSpPr/>
          <p:nvPr userDrawn="1"/>
        </p:nvSpPr>
        <p:spPr>
          <a:xfrm>
            <a:off x="10380300" y="4067764"/>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pic>
        <p:nvPicPr>
          <p:cNvPr id="3" name="Picture 2">
            <a:extLst>
              <a:ext uri="{FF2B5EF4-FFF2-40B4-BE49-F238E27FC236}">
                <a16:creationId xmlns:a16="http://schemas.microsoft.com/office/drawing/2014/main" id="{DF2843C3-D2FD-4376-B30D-1AEDD950569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7808694"/>
            <a:ext cx="2438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a:extLst>
              <a:ext uri="{FF2B5EF4-FFF2-40B4-BE49-F238E27FC236}">
                <a16:creationId xmlns:a16="http://schemas.microsoft.com/office/drawing/2014/main" id="{A16F2AC5-A6F6-4CD9-A615-81DFDBC05EB0}"/>
              </a:ext>
            </a:extLst>
          </p:cNvPr>
          <p:cNvSpPr txBox="1">
            <a:spLocks/>
          </p:cNvSpPr>
          <p:nvPr userDrawn="1"/>
        </p:nvSpPr>
        <p:spPr>
          <a:xfrm>
            <a:off x="261912" y="7745093"/>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7" name="Footer Placeholder 4">
            <a:extLst>
              <a:ext uri="{FF2B5EF4-FFF2-40B4-BE49-F238E27FC236}">
                <a16:creationId xmlns:a16="http://schemas.microsoft.com/office/drawing/2014/main" id="{1A6BF901-9B3A-4D81-9A2F-A8C3C5524F87}"/>
              </a:ext>
            </a:extLst>
          </p:cNvPr>
          <p:cNvSpPr txBox="1">
            <a:spLocks/>
          </p:cNvSpPr>
          <p:nvPr userDrawn="1"/>
        </p:nvSpPr>
        <p:spPr>
          <a:xfrm>
            <a:off x="8077200" y="7287628"/>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lumMod val="50000"/>
                  </a:schemeClr>
                </a:solidFill>
              </a:rPr>
              <a:t>© CCS Fundraising</a:t>
            </a:r>
          </a:p>
        </p:txBody>
      </p:sp>
      <p:sp>
        <p:nvSpPr>
          <p:cNvPr id="123" name="Oval 122">
            <a:extLst>
              <a:ext uri="{FF2B5EF4-FFF2-40B4-BE49-F238E27FC236}">
                <a16:creationId xmlns:a16="http://schemas.microsoft.com/office/drawing/2014/main" id="{1EE6EC13-1AD6-E204-EAC0-BB1B3B425A11}"/>
              </a:ext>
            </a:extLst>
          </p:cNvPr>
          <p:cNvSpPr/>
          <p:nvPr userDrawn="1"/>
        </p:nvSpPr>
        <p:spPr>
          <a:xfrm>
            <a:off x="10758532" y="161452"/>
            <a:ext cx="228600" cy="228600"/>
          </a:xfrm>
          <a:prstGeom prst="ellipse">
            <a:avLst/>
          </a:prstGeom>
          <a:solidFill>
            <a:srgbClr val="6B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ooter Placeholder 4">
            <a:extLst>
              <a:ext uri="{FF2B5EF4-FFF2-40B4-BE49-F238E27FC236}">
                <a16:creationId xmlns:a16="http://schemas.microsoft.com/office/drawing/2014/main" id="{BD50617D-40FD-216C-4C8F-86030BEC8D27}"/>
              </a:ext>
            </a:extLst>
          </p:cNvPr>
          <p:cNvSpPr txBox="1">
            <a:spLocks/>
          </p:cNvSpPr>
          <p:nvPr userDrawn="1"/>
        </p:nvSpPr>
        <p:spPr>
          <a:xfrm>
            <a:off x="8001000" y="130533"/>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25" name="TextBox 124">
            <a:extLst>
              <a:ext uri="{FF2B5EF4-FFF2-40B4-BE49-F238E27FC236}">
                <a16:creationId xmlns:a16="http://schemas.microsoft.com/office/drawing/2014/main" id="{886C8B12-08AB-F343-27BD-3A205364FC6A}"/>
              </a:ext>
            </a:extLst>
          </p:cNvPr>
          <p:cNvSpPr txBox="1"/>
          <p:nvPr userDrawn="1"/>
        </p:nvSpPr>
        <p:spPr>
          <a:xfrm>
            <a:off x="10695803" y="154370"/>
            <a:ext cx="354057" cy="230832"/>
          </a:xfrm>
          <a:prstGeom prst="rect">
            <a:avLst/>
          </a:prstGeom>
          <a:noFill/>
        </p:spPr>
        <p:txBody>
          <a:bodyPr wrap="square">
            <a:spAutoFit/>
          </a:bodyPr>
          <a:lstStyle/>
          <a:p>
            <a:pPr algn="ctr"/>
            <a:fld id="{8E381EA4-30F6-5746-B7DA-FA19DED5241A}" type="slidenum">
              <a:rPr lang="en-US" sz="900" b="0" i="0" smtClean="0">
                <a:solidFill>
                  <a:schemeClr val="bg1"/>
                </a:solidFill>
                <a:latin typeface="Karla Medium" panose="020B0004030503030003" pitchFamily="34" charset="77"/>
              </a:rPr>
              <a:pPr algn="ctr"/>
              <a:t>‹#›</a:t>
            </a:fld>
            <a:endParaRPr lang="en-US" sz="900"/>
          </a:p>
        </p:txBody>
      </p:sp>
      <p:sp>
        <p:nvSpPr>
          <p:cNvPr id="127" name="Text Placeholder 3">
            <a:extLst>
              <a:ext uri="{FF2B5EF4-FFF2-40B4-BE49-F238E27FC236}">
                <a16:creationId xmlns:a16="http://schemas.microsoft.com/office/drawing/2014/main" id="{32735503-A080-2D16-760C-FD9B0551A7BE}"/>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OUR SERVICES</a:t>
            </a:r>
          </a:p>
        </p:txBody>
      </p:sp>
      <p:pic>
        <p:nvPicPr>
          <p:cNvPr id="13" name="Picture 12">
            <a:extLst>
              <a:ext uri="{FF2B5EF4-FFF2-40B4-BE49-F238E27FC236}">
                <a16:creationId xmlns:a16="http://schemas.microsoft.com/office/drawing/2014/main" id="{DC7D0B91-9373-53ED-9DEE-D0928ED0ABB8}"/>
              </a:ext>
            </a:extLst>
          </p:cNvPr>
          <p:cNvPicPr>
            <a:picLocks noChangeAspect="1"/>
          </p:cNvPicPr>
          <p:nvPr userDrawn="1"/>
        </p:nvPicPr>
        <p:blipFill>
          <a:blip r:embed="rId3"/>
          <a:stretch>
            <a:fillRect/>
          </a:stretch>
        </p:blipFill>
        <p:spPr>
          <a:xfrm>
            <a:off x="777827" y="1900145"/>
            <a:ext cx="812800" cy="812800"/>
          </a:xfrm>
          <a:prstGeom prst="rect">
            <a:avLst/>
          </a:prstGeom>
        </p:spPr>
      </p:pic>
      <p:pic>
        <p:nvPicPr>
          <p:cNvPr id="14" name="Picture 13">
            <a:extLst>
              <a:ext uri="{FF2B5EF4-FFF2-40B4-BE49-F238E27FC236}">
                <a16:creationId xmlns:a16="http://schemas.microsoft.com/office/drawing/2014/main" id="{85830422-99C0-EC9E-E176-C8169617A777}"/>
              </a:ext>
            </a:extLst>
          </p:cNvPr>
          <p:cNvPicPr>
            <a:picLocks noChangeAspect="1"/>
          </p:cNvPicPr>
          <p:nvPr userDrawn="1"/>
        </p:nvPicPr>
        <p:blipFill>
          <a:blip r:embed="rId4"/>
          <a:stretch>
            <a:fillRect/>
          </a:stretch>
        </p:blipFill>
        <p:spPr>
          <a:xfrm>
            <a:off x="10707732" y="4237776"/>
            <a:ext cx="558800" cy="762000"/>
          </a:xfrm>
          <a:prstGeom prst="rect">
            <a:avLst/>
          </a:prstGeom>
        </p:spPr>
      </p:pic>
      <p:pic>
        <p:nvPicPr>
          <p:cNvPr id="15" name="Picture 14">
            <a:extLst>
              <a:ext uri="{FF2B5EF4-FFF2-40B4-BE49-F238E27FC236}">
                <a16:creationId xmlns:a16="http://schemas.microsoft.com/office/drawing/2014/main" id="{7D3381A4-BBD5-2B93-44A1-156C4D0A5F76}"/>
              </a:ext>
            </a:extLst>
          </p:cNvPr>
          <p:cNvPicPr>
            <a:picLocks noChangeAspect="1"/>
          </p:cNvPicPr>
          <p:nvPr userDrawn="1"/>
        </p:nvPicPr>
        <p:blipFill>
          <a:blip r:embed="rId5"/>
          <a:stretch>
            <a:fillRect/>
          </a:stretch>
        </p:blipFill>
        <p:spPr>
          <a:xfrm>
            <a:off x="3930623" y="1954409"/>
            <a:ext cx="850900" cy="685800"/>
          </a:xfrm>
          <a:prstGeom prst="rect">
            <a:avLst/>
          </a:prstGeom>
        </p:spPr>
      </p:pic>
      <p:pic>
        <p:nvPicPr>
          <p:cNvPr id="16" name="Picture 15">
            <a:extLst>
              <a:ext uri="{FF2B5EF4-FFF2-40B4-BE49-F238E27FC236}">
                <a16:creationId xmlns:a16="http://schemas.microsoft.com/office/drawing/2014/main" id="{7996FD83-3C6D-EF7B-BBC6-B89EBE96BF15}"/>
              </a:ext>
            </a:extLst>
          </p:cNvPr>
          <p:cNvPicPr>
            <a:picLocks noChangeAspect="1"/>
          </p:cNvPicPr>
          <p:nvPr userDrawn="1"/>
        </p:nvPicPr>
        <p:blipFill>
          <a:blip r:embed="rId6"/>
          <a:stretch>
            <a:fillRect/>
          </a:stretch>
        </p:blipFill>
        <p:spPr>
          <a:xfrm>
            <a:off x="7313407" y="1915159"/>
            <a:ext cx="749300" cy="711200"/>
          </a:xfrm>
          <a:prstGeom prst="rect">
            <a:avLst/>
          </a:prstGeom>
        </p:spPr>
      </p:pic>
      <p:pic>
        <p:nvPicPr>
          <p:cNvPr id="17" name="Picture 16">
            <a:extLst>
              <a:ext uri="{FF2B5EF4-FFF2-40B4-BE49-F238E27FC236}">
                <a16:creationId xmlns:a16="http://schemas.microsoft.com/office/drawing/2014/main" id="{3222FC42-8BEC-C6E9-5EAF-EF1126840A11}"/>
              </a:ext>
            </a:extLst>
          </p:cNvPr>
          <p:cNvPicPr>
            <a:picLocks noChangeAspect="1"/>
          </p:cNvPicPr>
          <p:nvPr userDrawn="1"/>
        </p:nvPicPr>
        <p:blipFill>
          <a:blip r:embed="rId7"/>
          <a:stretch>
            <a:fillRect/>
          </a:stretch>
        </p:blipFill>
        <p:spPr>
          <a:xfrm>
            <a:off x="10635943" y="1981680"/>
            <a:ext cx="660400" cy="635000"/>
          </a:xfrm>
          <a:prstGeom prst="rect">
            <a:avLst/>
          </a:prstGeom>
        </p:spPr>
      </p:pic>
      <p:pic>
        <p:nvPicPr>
          <p:cNvPr id="18" name="Picture 17">
            <a:extLst>
              <a:ext uri="{FF2B5EF4-FFF2-40B4-BE49-F238E27FC236}">
                <a16:creationId xmlns:a16="http://schemas.microsoft.com/office/drawing/2014/main" id="{C494FCCC-01F6-58AA-B5F7-9FA6E8A70BFF}"/>
              </a:ext>
            </a:extLst>
          </p:cNvPr>
          <p:cNvPicPr>
            <a:picLocks noChangeAspect="1"/>
          </p:cNvPicPr>
          <p:nvPr userDrawn="1"/>
        </p:nvPicPr>
        <p:blipFill>
          <a:blip r:embed="rId8"/>
          <a:stretch>
            <a:fillRect/>
          </a:stretch>
        </p:blipFill>
        <p:spPr>
          <a:xfrm>
            <a:off x="838045" y="4250476"/>
            <a:ext cx="736600" cy="749300"/>
          </a:xfrm>
          <a:prstGeom prst="rect">
            <a:avLst/>
          </a:prstGeom>
        </p:spPr>
      </p:pic>
      <p:pic>
        <p:nvPicPr>
          <p:cNvPr id="19" name="Picture 18">
            <a:extLst>
              <a:ext uri="{FF2B5EF4-FFF2-40B4-BE49-F238E27FC236}">
                <a16:creationId xmlns:a16="http://schemas.microsoft.com/office/drawing/2014/main" id="{C3CE3994-B75C-F9DC-DFE9-9CF7AD5E5459}"/>
              </a:ext>
            </a:extLst>
          </p:cNvPr>
          <p:cNvPicPr>
            <a:picLocks noChangeAspect="1"/>
          </p:cNvPicPr>
          <p:nvPr userDrawn="1"/>
        </p:nvPicPr>
        <p:blipFill>
          <a:blip r:embed="rId9"/>
          <a:stretch>
            <a:fillRect/>
          </a:stretch>
        </p:blipFill>
        <p:spPr>
          <a:xfrm>
            <a:off x="4000473" y="4310925"/>
            <a:ext cx="711200" cy="673100"/>
          </a:xfrm>
          <a:prstGeom prst="rect">
            <a:avLst/>
          </a:prstGeom>
        </p:spPr>
      </p:pic>
      <p:pic>
        <p:nvPicPr>
          <p:cNvPr id="20" name="Picture 19">
            <a:extLst>
              <a:ext uri="{FF2B5EF4-FFF2-40B4-BE49-F238E27FC236}">
                <a16:creationId xmlns:a16="http://schemas.microsoft.com/office/drawing/2014/main" id="{AC28E485-C1F8-F48B-1646-81AB6AEAEE83}"/>
              </a:ext>
            </a:extLst>
          </p:cNvPr>
          <p:cNvPicPr>
            <a:picLocks noChangeAspect="1"/>
          </p:cNvPicPr>
          <p:nvPr userDrawn="1"/>
        </p:nvPicPr>
        <p:blipFill>
          <a:blip r:embed="rId10"/>
          <a:stretch>
            <a:fillRect/>
          </a:stretch>
        </p:blipFill>
        <p:spPr>
          <a:xfrm>
            <a:off x="7393132" y="4272825"/>
            <a:ext cx="749300" cy="749300"/>
          </a:xfrm>
          <a:prstGeom prst="rect">
            <a:avLst/>
          </a:prstGeom>
        </p:spPr>
      </p:pic>
      <p:sp>
        <p:nvSpPr>
          <p:cNvPr id="37" name="Oval 36">
            <a:extLst>
              <a:ext uri="{FF2B5EF4-FFF2-40B4-BE49-F238E27FC236}">
                <a16:creationId xmlns:a16="http://schemas.microsoft.com/office/drawing/2014/main" id="{D3BC6246-C3F4-6EA3-46EA-2ADAB47CD100}"/>
              </a:ext>
            </a:extLst>
          </p:cNvPr>
          <p:cNvSpPr/>
          <p:nvPr userDrawn="1"/>
        </p:nvSpPr>
        <p:spPr>
          <a:xfrm>
            <a:off x="7080205" y="4084782"/>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D80B2C8-CDA9-93EC-737E-69F9B6FAD853}"/>
              </a:ext>
            </a:extLst>
          </p:cNvPr>
          <p:cNvSpPr/>
          <p:nvPr userDrawn="1"/>
        </p:nvSpPr>
        <p:spPr>
          <a:xfrm>
            <a:off x="576375" y="1740828"/>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1D83E62-B487-8506-4CDE-5760DA033BC2}"/>
              </a:ext>
            </a:extLst>
          </p:cNvPr>
          <p:cNvSpPr/>
          <p:nvPr userDrawn="1"/>
        </p:nvSpPr>
        <p:spPr>
          <a:xfrm>
            <a:off x="3757457" y="1727949"/>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A58DDF7A-8313-2C2B-7D40-6C7198500717}"/>
              </a:ext>
            </a:extLst>
          </p:cNvPr>
          <p:cNvSpPr/>
          <p:nvPr userDrawn="1"/>
        </p:nvSpPr>
        <p:spPr>
          <a:xfrm>
            <a:off x="7067327" y="1727949"/>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2D9FAB52-EC7B-2827-16E3-54443EBD87D0}"/>
              </a:ext>
            </a:extLst>
          </p:cNvPr>
          <p:cNvSpPr/>
          <p:nvPr userDrawn="1"/>
        </p:nvSpPr>
        <p:spPr>
          <a:xfrm>
            <a:off x="10351440" y="1727949"/>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FD763E23-E840-545A-25E9-DAF211926D3B}"/>
              </a:ext>
            </a:extLst>
          </p:cNvPr>
          <p:cNvSpPr/>
          <p:nvPr userDrawn="1"/>
        </p:nvSpPr>
        <p:spPr>
          <a:xfrm>
            <a:off x="589253" y="4097661"/>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3EDEB95-81CC-603A-9690-9B4D67C68692}"/>
              </a:ext>
            </a:extLst>
          </p:cNvPr>
          <p:cNvSpPr/>
          <p:nvPr userDrawn="1"/>
        </p:nvSpPr>
        <p:spPr>
          <a:xfrm>
            <a:off x="3770335" y="4084782"/>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0138F566-422A-87CB-EE77-4C84418F538E}"/>
              </a:ext>
            </a:extLst>
          </p:cNvPr>
          <p:cNvSpPr/>
          <p:nvPr userDrawn="1"/>
        </p:nvSpPr>
        <p:spPr>
          <a:xfrm>
            <a:off x="10364318" y="4084782"/>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8F3442D7-7DF4-3340-4840-E7BC28365F90}"/>
              </a:ext>
            </a:extLst>
          </p:cNvPr>
          <p:cNvPicPr>
            <a:picLocks noChangeAspect="1"/>
          </p:cNvPicPr>
          <p:nvPr userDrawn="1"/>
        </p:nvPicPr>
        <p:blipFill>
          <a:blip r:embed="rId3"/>
          <a:stretch>
            <a:fillRect/>
          </a:stretch>
        </p:blipFill>
        <p:spPr>
          <a:xfrm>
            <a:off x="761845" y="1917163"/>
            <a:ext cx="812800" cy="812800"/>
          </a:xfrm>
          <a:prstGeom prst="rect">
            <a:avLst/>
          </a:prstGeom>
        </p:spPr>
      </p:pic>
      <p:pic>
        <p:nvPicPr>
          <p:cNvPr id="50" name="Picture 49">
            <a:extLst>
              <a:ext uri="{FF2B5EF4-FFF2-40B4-BE49-F238E27FC236}">
                <a16:creationId xmlns:a16="http://schemas.microsoft.com/office/drawing/2014/main" id="{E407E631-F470-CF63-2943-5FCBB8EBE845}"/>
              </a:ext>
            </a:extLst>
          </p:cNvPr>
          <p:cNvPicPr>
            <a:picLocks noChangeAspect="1"/>
          </p:cNvPicPr>
          <p:nvPr userDrawn="1"/>
        </p:nvPicPr>
        <p:blipFill>
          <a:blip r:embed="rId4"/>
          <a:stretch>
            <a:fillRect/>
          </a:stretch>
        </p:blipFill>
        <p:spPr>
          <a:xfrm>
            <a:off x="10691750" y="4254794"/>
            <a:ext cx="558800" cy="762000"/>
          </a:xfrm>
          <a:prstGeom prst="rect">
            <a:avLst/>
          </a:prstGeom>
        </p:spPr>
      </p:pic>
      <p:pic>
        <p:nvPicPr>
          <p:cNvPr id="59" name="Picture 58">
            <a:extLst>
              <a:ext uri="{FF2B5EF4-FFF2-40B4-BE49-F238E27FC236}">
                <a16:creationId xmlns:a16="http://schemas.microsoft.com/office/drawing/2014/main" id="{C6197AC1-69B2-F8DE-04D8-3FD8DDB89DE4}"/>
              </a:ext>
            </a:extLst>
          </p:cNvPr>
          <p:cNvPicPr>
            <a:picLocks noChangeAspect="1"/>
          </p:cNvPicPr>
          <p:nvPr userDrawn="1"/>
        </p:nvPicPr>
        <p:blipFill>
          <a:blip r:embed="rId5"/>
          <a:stretch>
            <a:fillRect/>
          </a:stretch>
        </p:blipFill>
        <p:spPr>
          <a:xfrm>
            <a:off x="3914641" y="1971427"/>
            <a:ext cx="850900" cy="685800"/>
          </a:xfrm>
          <a:prstGeom prst="rect">
            <a:avLst/>
          </a:prstGeom>
        </p:spPr>
      </p:pic>
      <p:pic>
        <p:nvPicPr>
          <p:cNvPr id="60" name="Picture 59">
            <a:extLst>
              <a:ext uri="{FF2B5EF4-FFF2-40B4-BE49-F238E27FC236}">
                <a16:creationId xmlns:a16="http://schemas.microsoft.com/office/drawing/2014/main" id="{C944BFEC-CCD9-1579-D957-0AA5406E7296}"/>
              </a:ext>
            </a:extLst>
          </p:cNvPr>
          <p:cNvPicPr>
            <a:picLocks noChangeAspect="1"/>
          </p:cNvPicPr>
          <p:nvPr userDrawn="1"/>
        </p:nvPicPr>
        <p:blipFill>
          <a:blip r:embed="rId6"/>
          <a:stretch>
            <a:fillRect/>
          </a:stretch>
        </p:blipFill>
        <p:spPr>
          <a:xfrm>
            <a:off x="7297425" y="1932177"/>
            <a:ext cx="749300" cy="711200"/>
          </a:xfrm>
          <a:prstGeom prst="rect">
            <a:avLst/>
          </a:prstGeom>
        </p:spPr>
      </p:pic>
      <p:pic>
        <p:nvPicPr>
          <p:cNvPr id="61" name="Picture 60">
            <a:extLst>
              <a:ext uri="{FF2B5EF4-FFF2-40B4-BE49-F238E27FC236}">
                <a16:creationId xmlns:a16="http://schemas.microsoft.com/office/drawing/2014/main" id="{C3E28D81-8F4F-B62F-44A1-EC28C824FED6}"/>
              </a:ext>
            </a:extLst>
          </p:cNvPr>
          <p:cNvPicPr>
            <a:picLocks noChangeAspect="1"/>
          </p:cNvPicPr>
          <p:nvPr userDrawn="1"/>
        </p:nvPicPr>
        <p:blipFill>
          <a:blip r:embed="rId7"/>
          <a:stretch>
            <a:fillRect/>
          </a:stretch>
        </p:blipFill>
        <p:spPr>
          <a:xfrm>
            <a:off x="10619961" y="1998698"/>
            <a:ext cx="660400" cy="635000"/>
          </a:xfrm>
          <a:prstGeom prst="rect">
            <a:avLst/>
          </a:prstGeom>
        </p:spPr>
      </p:pic>
      <p:pic>
        <p:nvPicPr>
          <p:cNvPr id="62" name="Picture 61">
            <a:extLst>
              <a:ext uri="{FF2B5EF4-FFF2-40B4-BE49-F238E27FC236}">
                <a16:creationId xmlns:a16="http://schemas.microsoft.com/office/drawing/2014/main" id="{6D31EDD4-F8BA-7A2D-7408-3A675982E0DD}"/>
              </a:ext>
            </a:extLst>
          </p:cNvPr>
          <p:cNvPicPr>
            <a:picLocks noChangeAspect="1"/>
          </p:cNvPicPr>
          <p:nvPr userDrawn="1"/>
        </p:nvPicPr>
        <p:blipFill>
          <a:blip r:embed="rId8"/>
          <a:stretch>
            <a:fillRect/>
          </a:stretch>
        </p:blipFill>
        <p:spPr>
          <a:xfrm>
            <a:off x="822063" y="4267494"/>
            <a:ext cx="736600" cy="749300"/>
          </a:xfrm>
          <a:prstGeom prst="rect">
            <a:avLst/>
          </a:prstGeom>
        </p:spPr>
      </p:pic>
      <p:pic>
        <p:nvPicPr>
          <p:cNvPr id="63" name="Picture 62">
            <a:extLst>
              <a:ext uri="{FF2B5EF4-FFF2-40B4-BE49-F238E27FC236}">
                <a16:creationId xmlns:a16="http://schemas.microsoft.com/office/drawing/2014/main" id="{E9215B08-A354-DB7C-A7BD-6233ACDEA217}"/>
              </a:ext>
            </a:extLst>
          </p:cNvPr>
          <p:cNvPicPr>
            <a:picLocks noChangeAspect="1"/>
          </p:cNvPicPr>
          <p:nvPr userDrawn="1"/>
        </p:nvPicPr>
        <p:blipFill>
          <a:blip r:embed="rId9"/>
          <a:stretch>
            <a:fillRect/>
          </a:stretch>
        </p:blipFill>
        <p:spPr>
          <a:xfrm>
            <a:off x="3984491" y="4327943"/>
            <a:ext cx="711200" cy="673100"/>
          </a:xfrm>
          <a:prstGeom prst="rect">
            <a:avLst/>
          </a:prstGeom>
        </p:spPr>
      </p:pic>
      <p:pic>
        <p:nvPicPr>
          <p:cNvPr id="64" name="Picture 63">
            <a:extLst>
              <a:ext uri="{FF2B5EF4-FFF2-40B4-BE49-F238E27FC236}">
                <a16:creationId xmlns:a16="http://schemas.microsoft.com/office/drawing/2014/main" id="{AA60E879-F3FB-E377-FB33-248A5DAEF832}"/>
              </a:ext>
            </a:extLst>
          </p:cNvPr>
          <p:cNvPicPr>
            <a:picLocks noChangeAspect="1"/>
          </p:cNvPicPr>
          <p:nvPr userDrawn="1"/>
        </p:nvPicPr>
        <p:blipFill>
          <a:blip r:embed="rId10"/>
          <a:stretch>
            <a:fillRect/>
          </a:stretch>
        </p:blipFill>
        <p:spPr>
          <a:xfrm>
            <a:off x="7377150" y="4289843"/>
            <a:ext cx="749300" cy="749300"/>
          </a:xfrm>
          <a:prstGeom prst="rect">
            <a:avLst/>
          </a:prstGeom>
        </p:spPr>
      </p:pic>
    </p:spTree>
    <p:extLst>
      <p:ext uri="{BB962C8B-B14F-4D97-AF65-F5344CB8AC3E}">
        <p14:creationId xmlns:p14="http://schemas.microsoft.com/office/powerpoint/2010/main" val="3156623112"/>
      </p:ext>
    </p:extLst>
  </p:cSld>
  <p:clrMapOvr>
    <a:masterClrMapping/>
  </p:clrMapOvr>
  <p:extLst>
    <p:ext uri="{DCECCB84-F9BA-43D5-87BE-67443E8EF086}">
      <p15:sldGuideLst xmlns:p15="http://schemas.microsoft.com/office/powerpoint/2012/main">
        <p15:guide id="1" pos="456">
          <p15:clr>
            <a:srgbClr val="FBAE40"/>
          </p15:clr>
        </p15:guide>
        <p15:guide id="2" pos="3840">
          <p15:clr>
            <a:srgbClr val="FBAE40"/>
          </p15:clr>
        </p15:guide>
        <p15:guide id="3" orient="horz" pos="192">
          <p15:clr>
            <a:srgbClr val="FBAE40"/>
          </p15:clr>
        </p15:guide>
        <p15:guide id="4" pos="2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ur Experience / Client Logos">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pic>
        <p:nvPicPr>
          <p:cNvPr id="3" name="Picture 2">
            <a:extLst>
              <a:ext uri="{FF2B5EF4-FFF2-40B4-BE49-F238E27FC236}">
                <a16:creationId xmlns:a16="http://schemas.microsoft.com/office/drawing/2014/main" id="{DF2843C3-D2FD-4376-B30D-1AEDD950569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7784433"/>
            <a:ext cx="2438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a:extLst>
              <a:ext uri="{FF2B5EF4-FFF2-40B4-BE49-F238E27FC236}">
                <a16:creationId xmlns:a16="http://schemas.microsoft.com/office/drawing/2014/main" id="{A16F2AC5-A6F6-4CD9-A615-81DFDBC05EB0}"/>
              </a:ext>
            </a:extLst>
          </p:cNvPr>
          <p:cNvSpPr txBox="1">
            <a:spLocks/>
          </p:cNvSpPr>
          <p:nvPr userDrawn="1"/>
        </p:nvSpPr>
        <p:spPr>
          <a:xfrm>
            <a:off x="0" y="7784433"/>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7" name="Footer Placeholder 4">
            <a:extLst>
              <a:ext uri="{FF2B5EF4-FFF2-40B4-BE49-F238E27FC236}">
                <a16:creationId xmlns:a16="http://schemas.microsoft.com/office/drawing/2014/main" id="{1A6BF901-9B3A-4D81-9A2F-A8C3C5524F87}"/>
              </a:ext>
            </a:extLst>
          </p:cNvPr>
          <p:cNvSpPr txBox="1">
            <a:spLocks/>
          </p:cNvSpPr>
          <p:nvPr userDrawn="1"/>
        </p:nvSpPr>
        <p:spPr>
          <a:xfrm>
            <a:off x="8077200" y="6580262"/>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lumMod val="50000"/>
                  </a:schemeClr>
                </a:solidFill>
              </a:rPr>
              <a:t>© CCS Fundraising</a:t>
            </a:r>
          </a:p>
        </p:txBody>
      </p:sp>
      <p:sp>
        <p:nvSpPr>
          <p:cNvPr id="6" name="Text Placeholder 5">
            <a:extLst>
              <a:ext uri="{FF2B5EF4-FFF2-40B4-BE49-F238E27FC236}">
                <a16:creationId xmlns:a16="http://schemas.microsoft.com/office/drawing/2014/main" id="{2957B7EA-0A9C-411C-AF30-0D4D3C4ACA88}"/>
              </a:ext>
            </a:extLst>
          </p:cNvPr>
          <p:cNvSpPr>
            <a:spLocks noGrp="1"/>
          </p:cNvSpPr>
          <p:nvPr>
            <p:ph type="body" sz="quarter" idx="10" hasCustomPrompt="1"/>
          </p:nvPr>
        </p:nvSpPr>
        <p:spPr>
          <a:xfrm>
            <a:off x="787010" y="1135436"/>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12" name="Text Placeholder 5">
            <a:extLst>
              <a:ext uri="{FF2B5EF4-FFF2-40B4-BE49-F238E27FC236}">
                <a16:creationId xmlns:a16="http://schemas.microsoft.com/office/drawing/2014/main" id="{1FDCB32E-7631-40C8-A593-2BC7AEE30260}"/>
              </a:ext>
            </a:extLst>
          </p:cNvPr>
          <p:cNvSpPr>
            <a:spLocks noGrp="1"/>
          </p:cNvSpPr>
          <p:nvPr>
            <p:ph type="body" sz="quarter" idx="11" hasCustomPrompt="1"/>
          </p:nvPr>
        </p:nvSpPr>
        <p:spPr>
          <a:xfrm>
            <a:off x="3445647" y="1135436"/>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13" name="Text Placeholder 5">
            <a:extLst>
              <a:ext uri="{FF2B5EF4-FFF2-40B4-BE49-F238E27FC236}">
                <a16:creationId xmlns:a16="http://schemas.microsoft.com/office/drawing/2014/main" id="{BE1227CC-0D07-4303-BB11-2FAEB0CA379D}"/>
              </a:ext>
            </a:extLst>
          </p:cNvPr>
          <p:cNvSpPr>
            <a:spLocks noGrp="1"/>
          </p:cNvSpPr>
          <p:nvPr>
            <p:ph type="body" sz="quarter" idx="12" hasCustomPrompt="1"/>
          </p:nvPr>
        </p:nvSpPr>
        <p:spPr>
          <a:xfrm>
            <a:off x="6104284" y="1135436"/>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14" name="Text Placeholder 5">
            <a:extLst>
              <a:ext uri="{FF2B5EF4-FFF2-40B4-BE49-F238E27FC236}">
                <a16:creationId xmlns:a16="http://schemas.microsoft.com/office/drawing/2014/main" id="{89069E93-2DC2-424A-8186-B52093605108}"/>
              </a:ext>
            </a:extLst>
          </p:cNvPr>
          <p:cNvSpPr>
            <a:spLocks noGrp="1"/>
          </p:cNvSpPr>
          <p:nvPr>
            <p:ph type="body" sz="quarter" idx="13" hasCustomPrompt="1"/>
          </p:nvPr>
        </p:nvSpPr>
        <p:spPr>
          <a:xfrm>
            <a:off x="8771548" y="1135436"/>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17" name="Text Placeholder 5">
            <a:extLst>
              <a:ext uri="{FF2B5EF4-FFF2-40B4-BE49-F238E27FC236}">
                <a16:creationId xmlns:a16="http://schemas.microsoft.com/office/drawing/2014/main" id="{76118832-2E97-42B6-AFE3-8822AA65690D}"/>
              </a:ext>
            </a:extLst>
          </p:cNvPr>
          <p:cNvSpPr>
            <a:spLocks noGrp="1"/>
          </p:cNvSpPr>
          <p:nvPr>
            <p:ph type="body" sz="quarter" idx="14" hasCustomPrompt="1"/>
          </p:nvPr>
        </p:nvSpPr>
        <p:spPr>
          <a:xfrm>
            <a:off x="787010" y="2452394"/>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18" name="Text Placeholder 5">
            <a:extLst>
              <a:ext uri="{FF2B5EF4-FFF2-40B4-BE49-F238E27FC236}">
                <a16:creationId xmlns:a16="http://schemas.microsoft.com/office/drawing/2014/main" id="{4E0F2A8E-A1CC-4AA7-9A12-BA73E2A62047}"/>
              </a:ext>
            </a:extLst>
          </p:cNvPr>
          <p:cNvSpPr>
            <a:spLocks noGrp="1"/>
          </p:cNvSpPr>
          <p:nvPr>
            <p:ph type="body" sz="quarter" idx="15" hasCustomPrompt="1"/>
          </p:nvPr>
        </p:nvSpPr>
        <p:spPr>
          <a:xfrm>
            <a:off x="3445647" y="2452394"/>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19" name="Text Placeholder 5">
            <a:extLst>
              <a:ext uri="{FF2B5EF4-FFF2-40B4-BE49-F238E27FC236}">
                <a16:creationId xmlns:a16="http://schemas.microsoft.com/office/drawing/2014/main" id="{5C62B639-CF27-41D5-9CD1-F1B70E0A645F}"/>
              </a:ext>
            </a:extLst>
          </p:cNvPr>
          <p:cNvSpPr>
            <a:spLocks noGrp="1"/>
          </p:cNvSpPr>
          <p:nvPr>
            <p:ph type="body" sz="quarter" idx="16" hasCustomPrompt="1"/>
          </p:nvPr>
        </p:nvSpPr>
        <p:spPr>
          <a:xfrm>
            <a:off x="6104284" y="2452394"/>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20" name="Text Placeholder 5">
            <a:extLst>
              <a:ext uri="{FF2B5EF4-FFF2-40B4-BE49-F238E27FC236}">
                <a16:creationId xmlns:a16="http://schemas.microsoft.com/office/drawing/2014/main" id="{A5AF0588-2BB3-4405-BBD7-1785E6E642E6}"/>
              </a:ext>
            </a:extLst>
          </p:cNvPr>
          <p:cNvSpPr>
            <a:spLocks noGrp="1"/>
          </p:cNvSpPr>
          <p:nvPr>
            <p:ph type="body" sz="quarter" idx="17" hasCustomPrompt="1"/>
          </p:nvPr>
        </p:nvSpPr>
        <p:spPr>
          <a:xfrm>
            <a:off x="8771548" y="2452394"/>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29" name="Text Placeholder 5">
            <a:extLst>
              <a:ext uri="{FF2B5EF4-FFF2-40B4-BE49-F238E27FC236}">
                <a16:creationId xmlns:a16="http://schemas.microsoft.com/office/drawing/2014/main" id="{15BD355D-8774-47FB-8488-2F083159AD62}"/>
              </a:ext>
            </a:extLst>
          </p:cNvPr>
          <p:cNvSpPr>
            <a:spLocks noGrp="1"/>
          </p:cNvSpPr>
          <p:nvPr>
            <p:ph type="body" sz="quarter" idx="18" hasCustomPrompt="1"/>
          </p:nvPr>
        </p:nvSpPr>
        <p:spPr>
          <a:xfrm>
            <a:off x="787010" y="3772242"/>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30" name="Text Placeholder 5">
            <a:extLst>
              <a:ext uri="{FF2B5EF4-FFF2-40B4-BE49-F238E27FC236}">
                <a16:creationId xmlns:a16="http://schemas.microsoft.com/office/drawing/2014/main" id="{0E0742CA-8CE3-4F92-BDAC-4BE990339544}"/>
              </a:ext>
            </a:extLst>
          </p:cNvPr>
          <p:cNvSpPr>
            <a:spLocks noGrp="1"/>
          </p:cNvSpPr>
          <p:nvPr>
            <p:ph type="body" sz="quarter" idx="19" hasCustomPrompt="1"/>
          </p:nvPr>
        </p:nvSpPr>
        <p:spPr>
          <a:xfrm>
            <a:off x="3445647" y="3772242"/>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31" name="Text Placeholder 5">
            <a:extLst>
              <a:ext uri="{FF2B5EF4-FFF2-40B4-BE49-F238E27FC236}">
                <a16:creationId xmlns:a16="http://schemas.microsoft.com/office/drawing/2014/main" id="{8752B19C-78D4-4800-8567-D26F880522D5}"/>
              </a:ext>
            </a:extLst>
          </p:cNvPr>
          <p:cNvSpPr>
            <a:spLocks noGrp="1"/>
          </p:cNvSpPr>
          <p:nvPr>
            <p:ph type="body" sz="quarter" idx="20" hasCustomPrompt="1"/>
          </p:nvPr>
        </p:nvSpPr>
        <p:spPr>
          <a:xfrm>
            <a:off x="6104284" y="3772242"/>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32" name="Text Placeholder 5">
            <a:extLst>
              <a:ext uri="{FF2B5EF4-FFF2-40B4-BE49-F238E27FC236}">
                <a16:creationId xmlns:a16="http://schemas.microsoft.com/office/drawing/2014/main" id="{5A462DE9-7A7D-4139-AE6A-9FCA1C5D3A72}"/>
              </a:ext>
            </a:extLst>
          </p:cNvPr>
          <p:cNvSpPr>
            <a:spLocks noGrp="1"/>
          </p:cNvSpPr>
          <p:nvPr>
            <p:ph type="body" sz="quarter" idx="21" hasCustomPrompt="1"/>
          </p:nvPr>
        </p:nvSpPr>
        <p:spPr>
          <a:xfrm>
            <a:off x="8771548" y="3772242"/>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33" name="Text Placeholder 5">
            <a:extLst>
              <a:ext uri="{FF2B5EF4-FFF2-40B4-BE49-F238E27FC236}">
                <a16:creationId xmlns:a16="http://schemas.microsoft.com/office/drawing/2014/main" id="{5531D7CC-8E31-4A73-ABD1-32CA11B40B2C}"/>
              </a:ext>
            </a:extLst>
          </p:cNvPr>
          <p:cNvSpPr>
            <a:spLocks noGrp="1"/>
          </p:cNvSpPr>
          <p:nvPr>
            <p:ph type="body" sz="quarter" idx="22" hasCustomPrompt="1"/>
          </p:nvPr>
        </p:nvSpPr>
        <p:spPr>
          <a:xfrm>
            <a:off x="787010" y="5089200"/>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34" name="Text Placeholder 5">
            <a:extLst>
              <a:ext uri="{FF2B5EF4-FFF2-40B4-BE49-F238E27FC236}">
                <a16:creationId xmlns:a16="http://schemas.microsoft.com/office/drawing/2014/main" id="{CBB3325E-50BD-48DC-83E8-B9FAB0FF0285}"/>
              </a:ext>
            </a:extLst>
          </p:cNvPr>
          <p:cNvSpPr>
            <a:spLocks noGrp="1"/>
          </p:cNvSpPr>
          <p:nvPr>
            <p:ph type="body" sz="quarter" idx="23" hasCustomPrompt="1"/>
          </p:nvPr>
        </p:nvSpPr>
        <p:spPr>
          <a:xfrm>
            <a:off x="3445647" y="5089200"/>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35" name="Text Placeholder 5">
            <a:extLst>
              <a:ext uri="{FF2B5EF4-FFF2-40B4-BE49-F238E27FC236}">
                <a16:creationId xmlns:a16="http://schemas.microsoft.com/office/drawing/2014/main" id="{1FECAF0E-812B-4B5E-839E-8CEFC5567CC4}"/>
              </a:ext>
            </a:extLst>
          </p:cNvPr>
          <p:cNvSpPr>
            <a:spLocks noGrp="1"/>
          </p:cNvSpPr>
          <p:nvPr>
            <p:ph type="body" sz="quarter" idx="24" hasCustomPrompt="1"/>
          </p:nvPr>
        </p:nvSpPr>
        <p:spPr>
          <a:xfrm>
            <a:off x="6104284" y="5089200"/>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36" name="Text Placeholder 5">
            <a:extLst>
              <a:ext uri="{FF2B5EF4-FFF2-40B4-BE49-F238E27FC236}">
                <a16:creationId xmlns:a16="http://schemas.microsoft.com/office/drawing/2014/main" id="{7CF06013-2462-4772-A22E-A3853168E153}"/>
              </a:ext>
            </a:extLst>
          </p:cNvPr>
          <p:cNvSpPr>
            <a:spLocks noGrp="1"/>
          </p:cNvSpPr>
          <p:nvPr>
            <p:ph type="body" sz="quarter" idx="25" hasCustomPrompt="1"/>
          </p:nvPr>
        </p:nvSpPr>
        <p:spPr>
          <a:xfrm>
            <a:off x="8771548" y="5089200"/>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23" name="Oval 22">
            <a:extLst>
              <a:ext uri="{FF2B5EF4-FFF2-40B4-BE49-F238E27FC236}">
                <a16:creationId xmlns:a16="http://schemas.microsoft.com/office/drawing/2014/main" id="{B3955F8A-3367-5C79-C278-A7B0D25A2A32}"/>
              </a:ext>
            </a:extLst>
          </p:cNvPr>
          <p:cNvSpPr/>
          <p:nvPr userDrawn="1"/>
        </p:nvSpPr>
        <p:spPr>
          <a:xfrm>
            <a:off x="10758532" y="161452"/>
            <a:ext cx="228600" cy="228600"/>
          </a:xfrm>
          <a:prstGeom prst="ellipse">
            <a:avLst/>
          </a:prstGeom>
          <a:solidFill>
            <a:srgbClr val="6B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85786053-2A8C-EE0B-BB30-B006A2C15AF9}"/>
              </a:ext>
            </a:extLst>
          </p:cNvPr>
          <p:cNvSpPr txBox="1">
            <a:spLocks/>
          </p:cNvSpPr>
          <p:nvPr userDrawn="1"/>
        </p:nvSpPr>
        <p:spPr>
          <a:xfrm>
            <a:off x="8001000" y="130533"/>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25" name="TextBox 24">
            <a:extLst>
              <a:ext uri="{FF2B5EF4-FFF2-40B4-BE49-F238E27FC236}">
                <a16:creationId xmlns:a16="http://schemas.microsoft.com/office/drawing/2014/main" id="{BDF96874-7CE7-8261-0304-8629BBEE841A}"/>
              </a:ext>
            </a:extLst>
          </p:cNvPr>
          <p:cNvSpPr txBox="1"/>
          <p:nvPr userDrawn="1"/>
        </p:nvSpPr>
        <p:spPr>
          <a:xfrm>
            <a:off x="10695803" y="154370"/>
            <a:ext cx="354057" cy="230832"/>
          </a:xfrm>
          <a:prstGeom prst="rect">
            <a:avLst/>
          </a:prstGeom>
          <a:noFill/>
        </p:spPr>
        <p:txBody>
          <a:bodyPr wrap="square">
            <a:spAutoFit/>
          </a:bodyPr>
          <a:lstStyle/>
          <a:p>
            <a:pPr algn="ctr"/>
            <a:fld id="{8E381EA4-30F6-5746-B7DA-FA19DED5241A}" type="slidenum">
              <a:rPr lang="en-US" sz="900" b="0" i="0" smtClean="0">
                <a:solidFill>
                  <a:schemeClr val="bg1"/>
                </a:solidFill>
                <a:latin typeface="Karla Medium" panose="020B0004030503030003" pitchFamily="34" charset="77"/>
              </a:rPr>
              <a:pPr algn="ctr"/>
              <a:t>‹#›</a:t>
            </a:fld>
            <a:endParaRPr lang="en-US" sz="900"/>
          </a:p>
        </p:txBody>
      </p:sp>
      <p:sp>
        <p:nvSpPr>
          <p:cNvPr id="26" name="Text Placeholder 3">
            <a:extLst>
              <a:ext uri="{FF2B5EF4-FFF2-40B4-BE49-F238E27FC236}">
                <a16:creationId xmlns:a16="http://schemas.microsoft.com/office/drawing/2014/main" id="{DF2FE341-01DA-39A1-F1CE-803C1FB8AC9E}"/>
              </a:ext>
            </a:extLst>
          </p:cNvPr>
          <p:cNvSpPr>
            <a:spLocks noGrp="1"/>
          </p:cNvSpPr>
          <p:nvPr>
            <p:ph type="body" sz="quarter" idx="2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OUR EXPERIENCE</a:t>
            </a:r>
          </a:p>
        </p:txBody>
      </p:sp>
    </p:spTree>
    <p:extLst>
      <p:ext uri="{BB962C8B-B14F-4D97-AF65-F5344CB8AC3E}">
        <p14:creationId xmlns:p14="http://schemas.microsoft.com/office/powerpoint/2010/main" val="30493765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ransition Blue Screen">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CF1A7A1-ED40-7525-8839-529BDAEC1485}"/>
              </a:ext>
            </a:extLst>
          </p:cNvPr>
          <p:cNvSpPr>
            <a:spLocks noGrp="1"/>
          </p:cNvSpPr>
          <p:nvPr>
            <p:ph type="pic" sz="quarter" idx="10"/>
          </p:nvPr>
        </p:nvSpPr>
        <p:spPr>
          <a:xfrm>
            <a:off x="-38100" y="7536"/>
            <a:ext cx="12230100" cy="6858000"/>
          </a:xfrm>
          <a:prstGeom prst="rect">
            <a:avLst/>
          </a:prstGeom>
        </p:spPr>
        <p:txBody>
          <a:bodyPr/>
          <a:lstStyle/>
          <a:p>
            <a:endParaRPr lang="en-US"/>
          </a:p>
        </p:txBody>
      </p:sp>
      <p:sp>
        <p:nvSpPr>
          <p:cNvPr id="8" name="Rectangle 7">
            <a:extLst>
              <a:ext uri="{FF2B5EF4-FFF2-40B4-BE49-F238E27FC236}">
                <a16:creationId xmlns:a16="http://schemas.microsoft.com/office/drawing/2014/main" id="{F22A7596-A489-1AD2-F8D6-0B69788F8F98}"/>
              </a:ext>
            </a:extLst>
          </p:cNvPr>
          <p:cNvSpPr/>
          <p:nvPr userDrawn="1"/>
        </p:nvSpPr>
        <p:spPr>
          <a:xfrm>
            <a:off x="431180" y="450694"/>
            <a:ext cx="11303620" cy="5956611"/>
          </a:xfrm>
          <a:prstGeom prst="rect">
            <a:avLst/>
          </a:prstGeom>
          <a:solidFill>
            <a:srgbClr val="254A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A04CF3CE-92C2-D085-DC82-76032EA2547D}"/>
              </a:ext>
            </a:extLst>
          </p:cNvPr>
          <p:cNvSpPr>
            <a:spLocks noGrp="1"/>
          </p:cNvSpPr>
          <p:nvPr>
            <p:ph type="title" hasCustomPrompt="1"/>
          </p:nvPr>
        </p:nvSpPr>
        <p:spPr>
          <a:xfrm>
            <a:off x="1402290" y="4312405"/>
            <a:ext cx="3517177" cy="554182"/>
          </a:xfrm>
          <a:prstGeom prst="rect">
            <a:avLst/>
          </a:prstGeom>
        </p:spPr>
        <p:txBody>
          <a:bodyPr vert="horz" lIns="91440" tIns="45720" rIns="91440" bIns="45720" rtlCol="0" anchor="ctr">
            <a:noAutofit/>
          </a:bodyPr>
          <a:lstStyle>
            <a:lvl1pPr algn="l">
              <a:defRPr sz="4000">
                <a:solidFill>
                  <a:schemeClr val="bg1"/>
                </a:solidFill>
              </a:defRPr>
            </a:lvl1pPr>
          </a:lstStyle>
          <a:p>
            <a:r>
              <a:rPr lang="en-US"/>
              <a:t>Title</a:t>
            </a:r>
          </a:p>
        </p:txBody>
      </p:sp>
      <p:sp>
        <p:nvSpPr>
          <p:cNvPr id="10" name="Text Placeholder 2">
            <a:extLst>
              <a:ext uri="{FF2B5EF4-FFF2-40B4-BE49-F238E27FC236}">
                <a16:creationId xmlns:a16="http://schemas.microsoft.com/office/drawing/2014/main" id="{EDEE83F3-BAD1-BDB1-CAC5-B85D06444409}"/>
              </a:ext>
            </a:extLst>
          </p:cNvPr>
          <p:cNvSpPr>
            <a:spLocks noGrp="1"/>
          </p:cNvSpPr>
          <p:nvPr>
            <p:ph type="body" sz="quarter" idx="11" hasCustomPrompt="1"/>
          </p:nvPr>
        </p:nvSpPr>
        <p:spPr>
          <a:xfrm>
            <a:off x="1402290" y="5046601"/>
            <a:ext cx="3517176" cy="385171"/>
          </a:xfrm>
          <a:prstGeom prst="rect">
            <a:avLst/>
          </a:prstGeom>
        </p:spPr>
        <p:txBody>
          <a:bodyPr>
            <a:normAutofit/>
          </a:bodyPr>
          <a:lstStyle>
            <a:lvl1pPr marL="0" indent="0" algn="l">
              <a:buNone/>
              <a:defRPr sz="2000" b="0" i="0" spc="130" baseline="0">
                <a:solidFill>
                  <a:srgbClr val="D9E1E2"/>
                </a:solidFill>
                <a:latin typeface="Karla Medium" panose="020B0004030503030003" pitchFamily="34" charset="77"/>
              </a:defRPr>
            </a:lvl1pPr>
          </a:lstStyle>
          <a:p>
            <a:pPr lvl="0"/>
            <a:r>
              <a:rPr lang="en-US"/>
              <a:t>SUBTITLE</a:t>
            </a:r>
          </a:p>
        </p:txBody>
      </p:sp>
    </p:spTree>
    <p:extLst>
      <p:ext uri="{BB962C8B-B14F-4D97-AF65-F5344CB8AC3E}">
        <p14:creationId xmlns:p14="http://schemas.microsoft.com/office/powerpoint/2010/main" val="2656185931"/>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ransition White Screen">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CF1A7A1-ED40-7525-8839-529BDAEC1485}"/>
              </a:ext>
            </a:extLst>
          </p:cNvPr>
          <p:cNvSpPr>
            <a:spLocks noGrp="1"/>
          </p:cNvSpPr>
          <p:nvPr>
            <p:ph type="pic" sz="quarter" idx="10"/>
          </p:nvPr>
        </p:nvSpPr>
        <p:spPr>
          <a:xfrm>
            <a:off x="-38100" y="7536"/>
            <a:ext cx="12230100" cy="6858000"/>
          </a:xfrm>
          <a:prstGeom prst="rect">
            <a:avLst/>
          </a:prstGeom>
        </p:spPr>
        <p:txBody>
          <a:bodyPr/>
          <a:lstStyle/>
          <a:p>
            <a:endParaRPr lang="en-US"/>
          </a:p>
        </p:txBody>
      </p:sp>
      <p:sp>
        <p:nvSpPr>
          <p:cNvPr id="8" name="Rectangle 7">
            <a:extLst>
              <a:ext uri="{FF2B5EF4-FFF2-40B4-BE49-F238E27FC236}">
                <a16:creationId xmlns:a16="http://schemas.microsoft.com/office/drawing/2014/main" id="{F22A7596-A489-1AD2-F8D6-0B69788F8F98}"/>
              </a:ext>
            </a:extLst>
          </p:cNvPr>
          <p:cNvSpPr/>
          <p:nvPr userDrawn="1"/>
        </p:nvSpPr>
        <p:spPr>
          <a:xfrm>
            <a:off x="431180" y="450694"/>
            <a:ext cx="11303620" cy="595661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Title Placeholder 1">
            <a:extLst>
              <a:ext uri="{FF2B5EF4-FFF2-40B4-BE49-F238E27FC236}">
                <a16:creationId xmlns:a16="http://schemas.microsoft.com/office/drawing/2014/main" id="{A04CF3CE-92C2-D085-DC82-76032EA2547D}"/>
              </a:ext>
            </a:extLst>
          </p:cNvPr>
          <p:cNvSpPr>
            <a:spLocks noGrp="1"/>
          </p:cNvSpPr>
          <p:nvPr>
            <p:ph type="title" hasCustomPrompt="1"/>
          </p:nvPr>
        </p:nvSpPr>
        <p:spPr>
          <a:xfrm>
            <a:off x="1402290" y="4312405"/>
            <a:ext cx="3517177" cy="554182"/>
          </a:xfrm>
          <a:prstGeom prst="rect">
            <a:avLst/>
          </a:prstGeom>
        </p:spPr>
        <p:txBody>
          <a:bodyPr vert="horz" lIns="91440" tIns="45720" rIns="91440" bIns="45720" rtlCol="0" anchor="ctr">
            <a:noAutofit/>
          </a:bodyPr>
          <a:lstStyle>
            <a:lvl1pPr algn="l">
              <a:defRPr sz="4000">
                <a:solidFill>
                  <a:srgbClr val="016273"/>
                </a:solidFill>
              </a:defRPr>
            </a:lvl1pPr>
          </a:lstStyle>
          <a:p>
            <a:r>
              <a:rPr lang="en-US"/>
              <a:t>Title</a:t>
            </a:r>
          </a:p>
        </p:txBody>
      </p:sp>
      <p:sp>
        <p:nvSpPr>
          <p:cNvPr id="10" name="Text Placeholder 2">
            <a:extLst>
              <a:ext uri="{FF2B5EF4-FFF2-40B4-BE49-F238E27FC236}">
                <a16:creationId xmlns:a16="http://schemas.microsoft.com/office/drawing/2014/main" id="{EDEE83F3-BAD1-BDB1-CAC5-B85D06444409}"/>
              </a:ext>
            </a:extLst>
          </p:cNvPr>
          <p:cNvSpPr>
            <a:spLocks noGrp="1"/>
          </p:cNvSpPr>
          <p:nvPr>
            <p:ph type="body" sz="quarter" idx="11" hasCustomPrompt="1"/>
          </p:nvPr>
        </p:nvSpPr>
        <p:spPr>
          <a:xfrm>
            <a:off x="1402290" y="5046601"/>
            <a:ext cx="3517176" cy="385171"/>
          </a:xfrm>
          <a:prstGeom prst="rect">
            <a:avLst/>
          </a:prstGeom>
        </p:spPr>
        <p:txBody>
          <a:bodyPr>
            <a:normAutofit/>
          </a:bodyPr>
          <a:lstStyle>
            <a:lvl1pPr marL="0" indent="0" algn="l">
              <a:buNone/>
              <a:defRPr sz="2000" b="0" i="0" spc="130" baseline="0">
                <a:solidFill>
                  <a:srgbClr val="6B8E92"/>
                </a:solidFill>
                <a:latin typeface="Karla Medium" panose="020B0004030503030003" pitchFamily="34" charset="77"/>
              </a:defRPr>
            </a:lvl1pPr>
          </a:lstStyle>
          <a:p>
            <a:pPr lvl="0"/>
            <a:r>
              <a:rPr lang="en-US"/>
              <a:t>SUBTITLE</a:t>
            </a:r>
          </a:p>
        </p:txBody>
      </p:sp>
    </p:spTree>
    <p:extLst>
      <p:ext uri="{BB962C8B-B14F-4D97-AF65-F5344CB8AC3E}">
        <p14:creationId xmlns:p14="http://schemas.microsoft.com/office/powerpoint/2010/main" val="3209629046"/>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plit Screen Transition">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FE456021-01DC-BD81-C6F6-4B680B49A236}"/>
              </a:ext>
            </a:extLst>
          </p:cNvPr>
          <p:cNvSpPr/>
          <p:nvPr userDrawn="1"/>
        </p:nvSpPr>
        <p:spPr>
          <a:xfrm>
            <a:off x="-939585" y="8003476"/>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2158736 w 12192000"/>
              <a:gd name="connsiteY3" fmla="*/ 6858000 h 6858000"/>
              <a:gd name="connsiteX4" fmla="*/ 0 w 12192000"/>
              <a:gd name="connsiteY4" fmla="*/ 4699264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2158736" y="6858000"/>
                </a:lnTo>
                <a:lnTo>
                  <a:pt x="0" y="4699264"/>
                </a:lnTo>
                <a:close/>
              </a:path>
            </a:pathLst>
          </a:custGeom>
          <a:solidFill>
            <a:srgbClr val="254A5D"/>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Placeholder 1">
            <a:extLst>
              <a:ext uri="{FF2B5EF4-FFF2-40B4-BE49-F238E27FC236}">
                <a16:creationId xmlns:a16="http://schemas.microsoft.com/office/drawing/2014/main" id="{A04CF3CE-92C2-D085-DC82-76032EA2547D}"/>
              </a:ext>
            </a:extLst>
          </p:cNvPr>
          <p:cNvSpPr>
            <a:spLocks noGrp="1"/>
          </p:cNvSpPr>
          <p:nvPr>
            <p:ph type="title" hasCustomPrompt="1"/>
          </p:nvPr>
        </p:nvSpPr>
        <p:spPr>
          <a:xfrm>
            <a:off x="6390507" y="2694804"/>
            <a:ext cx="3517177" cy="554182"/>
          </a:xfrm>
          <a:prstGeom prst="rect">
            <a:avLst/>
          </a:prstGeom>
        </p:spPr>
        <p:txBody>
          <a:bodyPr vert="horz" lIns="91440" tIns="45720" rIns="91440" bIns="45720" rtlCol="0" anchor="ctr">
            <a:noAutofit/>
          </a:bodyPr>
          <a:lstStyle>
            <a:lvl1pPr algn="ctr">
              <a:defRPr sz="4000">
                <a:solidFill>
                  <a:schemeClr val="bg1"/>
                </a:solidFill>
              </a:defRPr>
            </a:lvl1pPr>
          </a:lstStyle>
          <a:p>
            <a:r>
              <a:rPr lang="en-US"/>
              <a:t>Title</a:t>
            </a:r>
          </a:p>
        </p:txBody>
      </p:sp>
      <p:sp>
        <p:nvSpPr>
          <p:cNvPr id="10" name="Text Placeholder 2">
            <a:extLst>
              <a:ext uri="{FF2B5EF4-FFF2-40B4-BE49-F238E27FC236}">
                <a16:creationId xmlns:a16="http://schemas.microsoft.com/office/drawing/2014/main" id="{EDEE83F3-BAD1-BDB1-CAC5-B85D06444409}"/>
              </a:ext>
            </a:extLst>
          </p:cNvPr>
          <p:cNvSpPr>
            <a:spLocks noGrp="1"/>
          </p:cNvSpPr>
          <p:nvPr>
            <p:ph type="body" sz="quarter" idx="11" hasCustomPrompt="1"/>
          </p:nvPr>
        </p:nvSpPr>
        <p:spPr>
          <a:xfrm>
            <a:off x="6390507" y="3429000"/>
            <a:ext cx="3517176" cy="385171"/>
          </a:xfrm>
          <a:prstGeom prst="rect">
            <a:avLst/>
          </a:prstGeom>
        </p:spPr>
        <p:txBody>
          <a:bodyPr>
            <a:normAutofit/>
          </a:bodyPr>
          <a:lstStyle>
            <a:lvl1pPr marL="0" indent="0" algn="ctr">
              <a:buNone/>
              <a:defRPr sz="2000" b="0" i="0" spc="130" baseline="0">
                <a:solidFill>
                  <a:srgbClr val="D9E1E2"/>
                </a:solidFill>
                <a:latin typeface="Karla Medium" panose="020B0004030503030003" pitchFamily="34" charset="77"/>
              </a:defRPr>
            </a:lvl1pPr>
          </a:lstStyle>
          <a:p>
            <a:pPr lvl="0"/>
            <a:r>
              <a:rPr lang="en-US"/>
              <a:t>SUBTITLE</a:t>
            </a:r>
          </a:p>
        </p:txBody>
      </p:sp>
      <p:sp>
        <p:nvSpPr>
          <p:cNvPr id="16" name="Picture Placeholder 15">
            <a:extLst>
              <a:ext uri="{FF2B5EF4-FFF2-40B4-BE49-F238E27FC236}">
                <a16:creationId xmlns:a16="http://schemas.microsoft.com/office/drawing/2014/main" id="{29E27E34-4FDD-1731-D19E-D73DA1C57907}"/>
              </a:ext>
            </a:extLst>
          </p:cNvPr>
          <p:cNvSpPr>
            <a:spLocks noGrp="1"/>
          </p:cNvSpPr>
          <p:nvPr>
            <p:ph type="pic" sz="quarter" idx="12"/>
          </p:nvPr>
        </p:nvSpPr>
        <p:spPr>
          <a:xfrm>
            <a:off x="-11430" y="0"/>
            <a:ext cx="4135438" cy="6858001"/>
          </a:xfrm>
          <a:custGeom>
            <a:avLst/>
            <a:gdLst>
              <a:gd name="connsiteX0" fmla="*/ 0 w 4135438"/>
              <a:gd name="connsiteY0" fmla="*/ 0 h 6858001"/>
              <a:gd name="connsiteX1" fmla="*/ 4135438 w 4135438"/>
              <a:gd name="connsiteY1" fmla="*/ 0 h 6858001"/>
              <a:gd name="connsiteX2" fmla="*/ 4135438 w 4135438"/>
              <a:gd name="connsiteY2" fmla="*/ 6858001 h 6858001"/>
              <a:gd name="connsiteX3" fmla="*/ 2339940 w 4135438"/>
              <a:gd name="connsiteY3" fmla="*/ 6858001 h 6858001"/>
              <a:gd name="connsiteX4" fmla="*/ 0 w 4135438"/>
              <a:gd name="connsiteY4" fmla="*/ 4518061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5438" h="6858001">
                <a:moveTo>
                  <a:pt x="0" y="0"/>
                </a:moveTo>
                <a:lnTo>
                  <a:pt x="4135438" y="0"/>
                </a:lnTo>
                <a:lnTo>
                  <a:pt x="4135438" y="6858001"/>
                </a:lnTo>
                <a:lnTo>
                  <a:pt x="2339940" y="6858001"/>
                </a:lnTo>
                <a:lnTo>
                  <a:pt x="0" y="4518061"/>
                </a:lnTo>
                <a:close/>
              </a:path>
            </a:pathLst>
          </a:custGeom>
        </p:spPr>
        <p:txBody>
          <a:bodyPr wrap="square">
            <a:noAutofit/>
          </a:bodyPr>
          <a:lstStyle/>
          <a:p>
            <a:endParaRPr lang="en-US"/>
          </a:p>
        </p:txBody>
      </p:sp>
    </p:spTree>
    <p:extLst>
      <p:ext uri="{BB962C8B-B14F-4D97-AF65-F5344CB8AC3E}">
        <p14:creationId xmlns:p14="http://schemas.microsoft.com/office/powerpoint/2010/main" val="968683726"/>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ansition Soli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3BA93-EFEB-406B-872E-060B53B8B9E7}"/>
              </a:ext>
            </a:extLst>
          </p:cNvPr>
          <p:cNvSpPr/>
          <p:nvPr userDrawn="1"/>
        </p:nvSpPr>
        <p:spPr>
          <a:xfrm>
            <a:off x="584560" y="4340801"/>
            <a:ext cx="6973204" cy="1552261"/>
          </a:xfrm>
          <a:prstGeom prst="rect">
            <a:avLst/>
          </a:prstGeom>
        </p:spPr>
        <p:txBody>
          <a:bodyPr vert="horz" lIns="91440" tIns="45720" rIns="91440" bIns="45720" rtlCol="0" anchor="ctr">
            <a:normAutofit/>
          </a:bodyPr>
          <a:lstStyle/>
          <a:p>
            <a:pPr marL="0" marR="0" lvl="0" indent="0" algn="l" defTabSz="914400" eaLnBrk="1" fontAlgn="auto" latinLnBrk="0" hangingPunct="1">
              <a:lnSpc>
                <a:spcPct val="90000"/>
              </a:lnSpc>
              <a:spcBef>
                <a:spcPct val="0"/>
              </a:spcBef>
              <a:spcAft>
                <a:spcPts val="600"/>
              </a:spcAft>
              <a:buClrTx/>
              <a:buSzTx/>
              <a:buFontTx/>
              <a:buNone/>
              <a:tabLst/>
              <a:defRPr/>
            </a:pPr>
            <a:endParaRPr kumimoji="0" lang="en-US" sz="3600" b="0" i="0" u="none" strike="noStrike" kern="0" cap="none" spc="50" normalizeH="0" baseline="0" noProof="0">
              <a:ln>
                <a:noFill/>
              </a:ln>
              <a:solidFill>
                <a:prstClr val="white">
                  <a:lumMod val="85000"/>
                  <a:lumOff val="15000"/>
                </a:prstClr>
              </a:solidFill>
              <a:effectLst/>
              <a:uLnTx/>
              <a:uFillTx/>
              <a:sym typeface="Helvetica Light"/>
            </a:endParaRPr>
          </a:p>
        </p:txBody>
      </p:sp>
      <p:sp>
        <p:nvSpPr>
          <p:cNvPr id="12" name="Text Placeholder 2">
            <a:extLst>
              <a:ext uri="{FF2B5EF4-FFF2-40B4-BE49-F238E27FC236}">
                <a16:creationId xmlns:a16="http://schemas.microsoft.com/office/drawing/2014/main" id="{3B20E026-9DAA-2BEE-CB2A-1E961A9CC8FF}"/>
              </a:ext>
            </a:extLst>
          </p:cNvPr>
          <p:cNvSpPr>
            <a:spLocks noGrp="1"/>
          </p:cNvSpPr>
          <p:nvPr>
            <p:ph type="body" sz="quarter" idx="11" hasCustomPrompt="1"/>
          </p:nvPr>
        </p:nvSpPr>
        <p:spPr>
          <a:xfrm>
            <a:off x="1025994" y="5507891"/>
            <a:ext cx="3517176" cy="385171"/>
          </a:xfrm>
          <a:prstGeom prst="rect">
            <a:avLst/>
          </a:prstGeom>
        </p:spPr>
        <p:txBody>
          <a:bodyPr>
            <a:normAutofit/>
          </a:bodyPr>
          <a:lstStyle>
            <a:lvl1pPr marL="0" indent="0" algn="l">
              <a:buNone/>
              <a:defRPr sz="2000" b="0" i="0" spc="130" baseline="0">
                <a:solidFill>
                  <a:srgbClr val="D9E1E2"/>
                </a:solidFill>
                <a:latin typeface="Karla Medium" panose="020B0004030503030003" pitchFamily="34" charset="77"/>
              </a:defRPr>
            </a:lvl1pPr>
          </a:lstStyle>
          <a:p>
            <a:pPr lvl="0"/>
            <a:r>
              <a:rPr lang="en-US"/>
              <a:t>SUBTITLE</a:t>
            </a:r>
          </a:p>
        </p:txBody>
      </p:sp>
      <p:sp>
        <p:nvSpPr>
          <p:cNvPr id="13" name="Title Placeholder 1">
            <a:extLst>
              <a:ext uri="{FF2B5EF4-FFF2-40B4-BE49-F238E27FC236}">
                <a16:creationId xmlns:a16="http://schemas.microsoft.com/office/drawing/2014/main" id="{77329E59-3E6B-412A-CC7F-7DD12C8F42A1}"/>
              </a:ext>
            </a:extLst>
          </p:cNvPr>
          <p:cNvSpPr>
            <a:spLocks noGrp="1"/>
          </p:cNvSpPr>
          <p:nvPr>
            <p:ph type="title" hasCustomPrompt="1"/>
          </p:nvPr>
        </p:nvSpPr>
        <p:spPr>
          <a:xfrm>
            <a:off x="1025994" y="4813806"/>
            <a:ext cx="3517177" cy="554182"/>
          </a:xfrm>
          <a:prstGeom prst="rect">
            <a:avLst/>
          </a:prstGeom>
        </p:spPr>
        <p:txBody>
          <a:bodyPr vert="horz" lIns="91440" tIns="45720" rIns="91440" bIns="45720" rtlCol="0" anchor="ctr">
            <a:noAutofit/>
          </a:bodyPr>
          <a:lstStyle>
            <a:lvl1pPr algn="l">
              <a:defRPr sz="4000">
                <a:solidFill>
                  <a:schemeClr val="bg1"/>
                </a:solidFill>
              </a:defRPr>
            </a:lvl1pPr>
          </a:lstStyle>
          <a:p>
            <a:r>
              <a:rPr lang="en-US"/>
              <a:t>Title</a:t>
            </a:r>
          </a:p>
        </p:txBody>
      </p:sp>
    </p:spTree>
    <p:extLst>
      <p:ext uri="{BB962C8B-B14F-4D97-AF65-F5344CB8AC3E}">
        <p14:creationId xmlns:p14="http://schemas.microsoft.com/office/powerpoint/2010/main" val="25552497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ansition Diagonal">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28916158-172D-A5EC-8EB0-BABC720925F6}"/>
              </a:ext>
            </a:extLst>
          </p:cNvPr>
          <p:cNvSpPr/>
          <p:nvPr userDrawn="1"/>
        </p:nvSpPr>
        <p:spPr>
          <a:xfrm>
            <a:off x="0" y="0"/>
            <a:ext cx="12192000" cy="6858000"/>
          </a:xfrm>
          <a:custGeom>
            <a:avLst/>
            <a:gdLst>
              <a:gd name="connsiteX0" fmla="*/ 0 w 12192000"/>
              <a:gd name="connsiteY0" fmla="*/ 0 h 6908800"/>
              <a:gd name="connsiteX1" fmla="*/ 12192000 w 12192000"/>
              <a:gd name="connsiteY1" fmla="*/ 0 h 6908800"/>
              <a:gd name="connsiteX2" fmla="*/ 12192000 w 12192000"/>
              <a:gd name="connsiteY2" fmla="*/ 43795 h 6908800"/>
              <a:gd name="connsiteX3" fmla="*/ 5326995 w 12192000"/>
              <a:gd name="connsiteY3" fmla="*/ 6908800 h 6908800"/>
              <a:gd name="connsiteX4" fmla="*/ 0 w 12192000"/>
              <a:gd name="connsiteY4" fmla="*/ 6908800 h 690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908800">
                <a:moveTo>
                  <a:pt x="0" y="0"/>
                </a:moveTo>
                <a:lnTo>
                  <a:pt x="12192000" y="0"/>
                </a:lnTo>
                <a:lnTo>
                  <a:pt x="12192000" y="43795"/>
                </a:lnTo>
                <a:lnTo>
                  <a:pt x="5326995" y="6908800"/>
                </a:lnTo>
                <a:lnTo>
                  <a:pt x="0" y="6908800"/>
                </a:lnTo>
                <a:close/>
              </a:path>
            </a:pathLst>
          </a:custGeom>
          <a:solidFill>
            <a:srgbClr val="D9E1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ooter Placeholder 4">
            <a:extLst>
              <a:ext uri="{FF2B5EF4-FFF2-40B4-BE49-F238E27FC236}">
                <a16:creationId xmlns:a16="http://schemas.microsoft.com/office/drawing/2014/main" id="{77B50B2A-42D9-475E-9A95-6FF89DC96425}"/>
              </a:ext>
            </a:extLst>
          </p:cNvPr>
          <p:cNvSpPr txBox="1">
            <a:spLocks/>
          </p:cNvSpPr>
          <p:nvPr userDrawn="1"/>
        </p:nvSpPr>
        <p:spPr>
          <a:xfrm>
            <a:off x="8077200" y="6580262"/>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lumMod val="50000"/>
                  </a:schemeClr>
                </a:solidFill>
              </a:rPr>
              <a:t>© CCS Fundraising</a:t>
            </a:r>
          </a:p>
        </p:txBody>
      </p:sp>
      <p:sp>
        <p:nvSpPr>
          <p:cNvPr id="11" name="Text Placeholder 2">
            <a:extLst>
              <a:ext uri="{FF2B5EF4-FFF2-40B4-BE49-F238E27FC236}">
                <a16:creationId xmlns:a16="http://schemas.microsoft.com/office/drawing/2014/main" id="{617A842B-AEA8-4B3C-F92F-C80DCE1C5E5F}"/>
              </a:ext>
            </a:extLst>
          </p:cNvPr>
          <p:cNvSpPr>
            <a:spLocks noGrp="1"/>
          </p:cNvSpPr>
          <p:nvPr>
            <p:ph type="body" sz="quarter" idx="11" hasCustomPrompt="1"/>
          </p:nvPr>
        </p:nvSpPr>
        <p:spPr>
          <a:xfrm>
            <a:off x="1025994" y="5507891"/>
            <a:ext cx="3517176" cy="385171"/>
          </a:xfrm>
          <a:prstGeom prst="rect">
            <a:avLst/>
          </a:prstGeom>
        </p:spPr>
        <p:txBody>
          <a:bodyPr>
            <a:normAutofit/>
          </a:bodyPr>
          <a:lstStyle>
            <a:lvl1pPr marL="0" indent="0" algn="l">
              <a:buNone/>
              <a:defRPr sz="2000" b="0" i="0" spc="130" baseline="0">
                <a:solidFill>
                  <a:srgbClr val="D9E1E2"/>
                </a:solidFill>
                <a:latin typeface="Karla Medium" panose="020B0004030503030003" pitchFamily="34" charset="77"/>
              </a:defRPr>
            </a:lvl1pPr>
          </a:lstStyle>
          <a:p>
            <a:pPr lvl="0"/>
            <a:r>
              <a:rPr lang="en-US"/>
              <a:t>SUBTITLE</a:t>
            </a:r>
          </a:p>
        </p:txBody>
      </p:sp>
      <p:sp>
        <p:nvSpPr>
          <p:cNvPr id="14" name="Title Placeholder 1">
            <a:extLst>
              <a:ext uri="{FF2B5EF4-FFF2-40B4-BE49-F238E27FC236}">
                <a16:creationId xmlns:a16="http://schemas.microsoft.com/office/drawing/2014/main" id="{03189F11-A7FC-5370-EF45-E9EB2FDA9F4E}"/>
              </a:ext>
            </a:extLst>
          </p:cNvPr>
          <p:cNvSpPr>
            <a:spLocks noGrp="1"/>
          </p:cNvSpPr>
          <p:nvPr>
            <p:ph type="title" hasCustomPrompt="1"/>
          </p:nvPr>
        </p:nvSpPr>
        <p:spPr>
          <a:xfrm>
            <a:off x="1025994" y="4813806"/>
            <a:ext cx="3517177" cy="554182"/>
          </a:xfrm>
          <a:prstGeom prst="rect">
            <a:avLst/>
          </a:prstGeom>
        </p:spPr>
        <p:txBody>
          <a:bodyPr vert="horz" lIns="91440" tIns="45720" rIns="91440" bIns="45720" rtlCol="0" anchor="ctr">
            <a:noAutofit/>
          </a:bodyPr>
          <a:lstStyle>
            <a:lvl1pPr algn="l">
              <a:defRPr sz="4000">
                <a:solidFill>
                  <a:schemeClr val="bg1"/>
                </a:solidFill>
              </a:defRPr>
            </a:lvl1pPr>
          </a:lstStyle>
          <a:p>
            <a:r>
              <a:rPr lang="en-US"/>
              <a:t>Title</a:t>
            </a:r>
          </a:p>
        </p:txBody>
      </p:sp>
    </p:spTree>
    <p:extLst>
      <p:ext uri="{BB962C8B-B14F-4D97-AF65-F5344CB8AC3E}">
        <p14:creationId xmlns:p14="http://schemas.microsoft.com/office/powerpoint/2010/main" val="4008778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FFD02-795D-0C44-B71B-4145BA8BB6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B0A01A-C3DB-1542-AA4C-B811627BF6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B4C661-D0D8-B940-BF74-D32B0132CFA0}"/>
              </a:ext>
            </a:extLst>
          </p:cNvPr>
          <p:cNvSpPr>
            <a:spLocks noGrp="1"/>
          </p:cNvSpPr>
          <p:nvPr>
            <p:ph type="dt" sz="half" idx="10"/>
          </p:nvPr>
        </p:nvSpPr>
        <p:spPr/>
        <p:txBody>
          <a:bodyPr/>
          <a:lstStyle/>
          <a:p>
            <a:fld id="{A118D8F4-1228-CC4C-9711-4D7C9F23E824}" type="datetimeFigureOut">
              <a:rPr lang="en-US" smtClean="0"/>
              <a:t>8/6/2025</a:t>
            </a:fld>
            <a:endParaRPr lang="en-US"/>
          </a:p>
        </p:txBody>
      </p:sp>
      <p:sp>
        <p:nvSpPr>
          <p:cNvPr id="5" name="Footer Placeholder 4">
            <a:extLst>
              <a:ext uri="{FF2B5EF4-FFF2-40B4-BE49-F238E27FC236}">
                <a16:creationId xmlns:a16="http://schemas.microsoft.com/office/drawing/2014/main" id="{18A8B5BC-27C8-6A41-9191-EECF7C5AD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54B55A-A86E-284F-BBD9-BEAB202D5FF6}"/>
              </a:ext>
            </a:extLst>
          </p:cNvPr>
          <p:cNvSpPr>
            <a:spLocks noGrp="1"/>
          </p:cNvSpPr>
          <p:nvPr>
            <p:ph type="sldNum" sz="quarter" idx="12"/>
          </p:nvPr>
        </p:nvSpPr>
        <p:spPr/>
        <p:txBody>
          <a:bodyPr/>
          <a:lstStyle/>
          <a:p>
            <a:fld id="{1CA7B3A3-074A-6940-8C17-41CF80C47524}" type="slidenum">
              <a:rPr lang="en-US" smtClean="0"/>
              <a:t>‹#›</a:t>
            </a:fld>
            <a:endParaRPr lang="en-US"/>
          </a:p>
        </p:txBody>
      </p:sp>
    </p:spTree>
    <p:extLst>
      <p:ext uri="{BB962C8B-B14F-4D97-AF65-F5344CB8AC3E}">
        <p14:creationId xmlns:p14="http://schemas.microsoft.com/office/powerpoint/2010/main" val="30295981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44E640-2EB4-4C1E-92F1-0D15A9A2206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7648528"/>
            <a:ext cx="2438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7648528"/>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9" name="Footer Placeholder 4">
            <a:extLst>
              <a:ext uri="{FF2B5EF4-FFF2-40B4-BE49-F238E27FC236}">
                <a16:creationId xmlns:a16="http://schemas.microsoft.com/office/drawing/2014/main" id="{8156B1B6-DCDD-4D3C-9408-976CDB8552D2}"/>
              </a:ext>
            </a:extLst>
          </p:cNvPr>
          <p:cNvSpPr txBox="1">
            <a:spLocks/>
          </p:cNvSpPr>
          <p:nvPr userDrawn="1"/>
        </p:nvSpPr>
        <p:spPr>
          <a:xfrm>
            <a:off x="8077200" y="7370790"/>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lumMod val="50000"/>
                  </a:schemeClr>
                </a:solidFill>
              </a:rPr>
              <a:t>© CCS Fundraising</a:t>
            </a:r>
          </a:p>
        </p:txBody>
      </p:sp>
      <p:sp>
        <p:nvSpPr>
          <p:cNvPr id="12" name="Text Placeholder 2">
            <a:extLst>
              <a:ext uri="{FF2B5EF4-FFF2-40B4-BE49-F238E27FC236}">
                <a16:creationId xmlns:a16="http://schemas.microsoft.com/office/drawing/2014/main" id="{66BEFE2D-01D1-402B-B35A-98A4907EC378}"/>
              </a:ext>
            </a:extLst>
          </p:cNvPr>
          <p:cNvSpPr>
            <a:spLocks noGrp="1"/>
          </p:cNvSpPr>
          <p:nvPr>
            <p:ph type="body" sz="quarter" idx="21" hasCustomPrompt="1"/>
          </p:nvPr>
        </p:nvSpPr>
        <p:spPr>
          <a:xfrm>
            <a:off x="7345980" y="6566373"/>
            <a:ext cx="4769820" cy="260350"/>
          </a:xfrm>
          <a:prstGeom prst="rect">
            <a:avLst/>
          </a:prstGeom>
        </p:spPr>
        <p:txBody>
          <a:bodyPr anchor="ctr">
            <a:normAutofit/>
          </a:bodyPr>
          <a:lstStyle>
            <a:lvl1pPr marL="0" indent="0" algn="r">
              <a:buNone/>
              <a:defRPr sz="900" spc="100" baseline="0">
                <a:solidFill>
                  <a:schemeClr val="bg1">
                    <a:lumMod val="50000"/>
                  </a:schemeClr>
                </a:solidFill>
              </a:defRPr>
            </a:lvl1pPr>
          </a:lstStyle>
          <a:p>
            <a:pPr lvl="0"/>
            <a:r>
              <a:rPr lang="en-US"/>
              <a:t>Sources</a:t>
            </a:r>
          </a:p>
        </p:txBody>
      </p:sp>
      <p:sp>
        <p:nvSpPr>
          <p:cNvPr id="14" name="Text Placeholder 5">
            <a:extLst>
              <a:ext uri="{FF2B5EF4-FFF2-40B4-BE49-F238E27FC236}">
                <a16:creationId xmlns:a16="http://schemas.microsoft.com/office/drawing/2014/main" id="{50619ED4-83A9-4A87-B261-251D662DE27A}"/>
              </a:ext>
            </a:extLst>
          </p:cNvPr>
          <p:cNvSpPr>
            <a:spLocks noGrp="1"/>
          </p:cNvSpPr>
          <p:nvPr>
            <p:ph type="body" sz="quarter" idx="17" hasCustomPrompt="1"/>
          </p:nvPr>
        </p:nvSpPr>
        <p:spPr>
          <a:xfrm>
            <a:off x="457200" y="1273505"/>
            <a:ext cx="10972800" cy="330200"/>
          </a:xfrm>
          <a:prstGeom prst="rect">
            <a:avLst/>
          </a:prstGeom>
        </p:spPr>
        <p:txBody>
          <a:bodyPr>
            <a:noAutofit/>
          </a:bodyPr>
          <a:lstStyle>
            <a:lvl1pPr marL="0" indent="0">
              <a:buNone/>
              <a:defRPr sz="2000" b="0" i="0" spc="200" baseline="0">
                <a:solidFill>
                  <a:schemeClr val="bg1">
                    <a:lumMod val="50000"/>
                  </a:schemeClr>
                </a:solidFill>
                <a:latin typeface="Karla" panose="020B0004030503030003" pitchFamily="34" charset="77"/>
              </a:defRPr>
            </a:lvl1pPr>
            <a:lvl2pPr marL="457200" indent="0">
              <a:buNone/>
              <a:defRPr sz="2000" spc="200" baseline="0">
                <a:solidFill>
                  <a:schemeClr val="bg1">
                    <a:lumMod val="50000"/>
                  </a:schemeClr>
                </a:solidFill>
              </a:defRPr>
            </a:lvl2pPr>
            <a:lvl3pPr marL="914400" indent="0">
              <a:buNone/>
              <a:defRPr sz="2000" spc="200" baseline="0">
                <a:solidFill>
                  <a:schemeClr val="bg1">
                    <a:lumMod val="50000"/>
                  </a:schemeClr>
                </a:solidFill>
              </a:defRPr>
            </a:lvl3pPr>
            <a:lvl4pPr marL="1371600" indent="0">
              <a:buNone/>
              <a:defRPr sz="2000" spc="200" baseline="0">
                <a:solidFill>
                  <a:schemeClr val="bg1">
                    <a:lumMod val="50000"/>
                  </a:schemeClr>
                </a:solidFill>
              </a:defRPr>
            </a:lvl4pPr>
            <a:lvl5pPr marL="1828800" indent="0">
              <a:buNone/>
              <a:defRPr sz="2000" spc="200" baseline="0">
                <a:solidFill>
                  <a:schemeClr val="bg1">
                    <a:lumMod val="50000"/>
                  </a:schemeClr>
                </a:solidFill>
              </a:defRPr>
            </a:lvl5pPr>
          </a:lstStyle>
          <a:p>
            <a:pPr lvl="0"/>
            <a:r>
              <a:rPr lang="en-US"/>
              <a:t>Subtitle</a:t>
            </a:r>
          </a:p>
        </p:txBody>
      </p:sp>
      <p:sp>
        <p:nvSpPr>
          <p:cNvPr id="11" name="Text Placeholder 3">
            <a:extLst>
              <a:ext uri="{FF2B5EF4-FFF2-40B4-BE49-F238E27FC236}">
                <a16:creationId xmlns:a16="http://schemas.microsoft.com/office/drawing/2014/main" id="{1D170998-718F-3990-FBF1-2156D86F9EBA}"/>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13" name="Oval 12">
            <a:extLst>
              <a:ext uri="{FF2B5EF4-FFF2-40B4-BE49-F238E27FC236}">
                <a16:creationId xmlns:a16="http://schemas.microsoft.com/office/drawing/2014/main" id="{727A57B2-3C96-C67E-8C8A-8BBA652528F9}"/>
              </a:ext>
            </a:extLst>
          </p:cNvPr>
          <p:cNvSpPr/>
          <p:nvPr userDrawn="1"/>
        </p:nvSpPr>
        <p:spPr>
          <a:xfrm>
            <a:off x="10758532" y="161452"/>
            <a:ext cx="228600" cy="228600"/>
          </a:xfrm>
          <a:prstGeom prst="ellipse">
            <a:avLst/>
          </a:prstGeom>
          <a:solidFill>
            <a:srgbClr val="6B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ooter Placeholder 4">
            <a:extLst>
              <a:ext uri="{FF2B5EF4-FFF2-40B4-BE49-F238E27FC236}">
                <a16:creationId xmlns:a16="http://schemas.microsoft.com/office/drawing/2014/main" id="{A3324786-8832-1974-DF13-53163561E08D}"/>
              </a:ext>
            </a:extLst>
          </p:cNvPr>
          <p:cNvSpPr txBox="1">
            <a:spLocks/>
          </p:cNvSpPr>
          <p:nvPr userDrawn="1"/>
        </p:nvSpPr>
        <p:spPr>
          <a:xfrm>
            <a:off x="8001000" y="130533"/>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7" name="TextBox 16">
            <a:extLst>
              <a:ext uri="{FF2B5EF4-FFF2-40B4-BE49-F238E27FC236}">
                <a16:creationId xmlns:a16="http://schemas.microsoft.com/office/drawing/2014/main" id="{97AD6BB5-4C9C-C063-FFEA-022DF9223D23}"/>
              </a:ext>
            </a:extLst>
          </p:cNvPr>
          <p:cNvSpPr txBox="1"/>
          <p:nvPr userDrawn="1"/>
        </p:nvSpPr>
        <p:spPr>
          <a:xfrm>
            <a:off x="10695803" y="154370"/>
            <a:ext cx="354057" cy="230832"/>
          </a:xfrm>
          <a:prstGeom prst="rect">
            <a:avLst/>
          </a:prstGeom>
          <a:noFill/>
        </p:spPr>
        <p:txBody>
          <a:bodyPr wrap="square">
            <a:spAutoFit/>
          </a:bodyPr>
          <a:lstStyle/>
          <a:p>
            <a:pPr algn="ctr"/>
            <a:fld id="{8E381EA4-30F6-5746-B7DA-FA19DED5241A}" type="slidenum">
              <a:rPr lang="en-US" sz="900" b="0" i="0" smtClean="0">
                <a:solidFill>
                  <a:schemeClr val="bg1"/>
                </a:solidFill>
                <a:latin typeface="Karla Medium" panose="020B0004030503030003" pitchFamily="34" charset="77"/>
              </a:rPr>
              <a:pPr algn="ctr"/>
              <a:t>‹#›</a:t>
            </a:fld>
            <a:endParaRPr lang="en-US" sz="900"/>
          </a:p>
        </p:txBody>
      </p:sp>
    </p:spTree>
    <p:extLst>
      <p:ext uri="{BB962C8B-B14F-4D97-AF65-F5344CB8AC3E}">
        <p14:creationId xmlns:p14="http://schemas.microsoft.com/office/powerpoint/2010/main" val="159948641"/>
      </p:ext>
    </p:extLst>
  </p:cSld>
  <p:clrMapOvr>
    <a:masterClrMapping/>
  </p:clrMapOvr>
  <p:extLst>
    <p:ext uri="{DCECCB84-F9BA-43D5-87BE-67443E8EF086}">
      <p15:sldGuideLst xmlns:p15="http://schemas.microsoft.com/office/powerpoint/2012/main">
        <p15:guide id="1" pos="312">
          <p15:clr>
            <a:srgbClr val="FBAE40"/>
          </p15:clr>
        </p15:guide>
        <p15:guide id="2" orient="horz" pos="28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Text ">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66BEFE2D-01D1-402B-B35A-98A4907EC378}"/>
              </a:ext>
            </a:extLst>
          </p:cNvPr>
          <p:cNvSpPr>
            <a:spLocks noGrp="1"/>
          </p:cNvSpPr>
          <p:nvPr>
            <p:ph type="body" sz="quarter" idx="21" hasCustomPrompt="1"/>
          </p:nvPr>
        </p:nvSpPr>
        <p:spPr>
          <a:xfrm>
            <a:off x="7345980" y="6566373"/>
            <a:ext cx="4769820" cy="260350"/>
          </a:xfrm>
          <a:prstGeom prst="rect">
            <a:avLst/>
          </a:prstGeom>
        </p:spPr>
        <p:txBody>
          <a:bodyPr anchor="ctr">
            <a:normAutofit/>
          </a:bodyPr>
          <a:lstStyle>
            <a:lvl1pPr marL="0" indent="0" algn="r">
              <a:buNone/>
              <a:defRPr sz="900" spc="100" baseline="0">
                <a:solidFill>
                  <a:schemeClr val="bg1">
                    <a:lumMod val="50000"/>
                  </a:schemeClr>
                </a:solidFill>
              </a:defRPr>
            </a:lvl1pPr>
          </a:lstStyle>
          <a:p>
            <a:pPr lvl="0"/>
            <a:r>
              <a:rPr lang="en-US"/>
              <a:t>Sources</a:t>
            </a:r>
          </a:p>
        </p:txBody>
      </p:sp>
      <p:sp>
        <p:nvSpPr>
          <p:cNvPr id="11" name="Text Placeholder 3">
            <a:extLst>
              <a:ext uri="{FF2B5EF4-FFF2-40B4-BE49-F238E27FC236}">
                <a16:creationId xmlns:a16="http://schemas.microsoft.com/office/drawing/2014/main" id="{1D170998-718F-3990-FBF1-2156D86F9EBA}"/>
              </a:ext>
            </a:extLst>
          </p:cNvPr>
          <p:cNvSpPr>
            <a:spLocks noGrp="1"/>
          </p:cNvSpPr>
          <p:nvPr>
            <p:ph type="body" sz="quarter" idx="16" hasCustomPrompt="1"/>
          </p:nvPr>
        </p:nvSpPr>
        <p:spPr>
          <a:xfrm>
            <a:off x="457199" y="457200"/>
            <a:ext cx="11251721"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5" name="Text Placeholder 4">
            <a:extLst>
              <a:ext uri="{FF2B5EF4-FFF2-40B4-BE49-F238E27FC236}">
                <a16:creationId xmlns:a16="http://schemas.microsoft.com/office/drawing/2014/main" id="{B2EFA8E1-2F77-7331-95CC-D8FFF91A0A3A}"/>
              </a:ext>
            </a:extLst>
          </p:cNvPr>
          <p:cNvSpPr>
            <a:spLocks noGrp="1"/>
          </p:cNvSpPr>
          <p:nvPr>
            <p:ph type="body" sz="quarter" idx="22"/>
          </p:nvPr>
        </p:nvSpPr>
        <p:spPr>
          <a:xfrm>
            <a:off x="457200" y="1447975"/>
            <a:ext cx="3653493" cy="49528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7CDC05D2-78E3-170A-7710-47247579A3E9}"/>
              </a:ext>
            </a:extLst>
          </p:cNvPr>
          <p:cNvSpPr>
            <a:spLocks noGrp="1"/>
          </p:cNvSpPr>
          <p:nvPr>
            <p:ph type="body" sz="quarter" idx="23"/>
          </p:nvPr>
        </p:nvSpPr>
        <p:spPr>
          <a:xfrm>
            <a:off x="4278086" y="1447975"/>
            <a:ext cx="3653493" cy="49528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894339C9-BF80-FF59-8902-7C6DCD92EEFB}"/>
              </a:ext>
            </a:extLst>
          </p:cNvPr>
          <p:cNvSpPr>
            <a:spLocks noGrp="1"/>
          </p:cNvSpPr>
          <p:nvPr>
            <p:ph sz="quarter" idx="24"/>
          </p:nvPr>
        </p:nvSpPr>
        <p:spPr>
          <a:xfrm>
            <a:off x="8077200" y="1447975"/>
            <a:ext cx="3657600" cy="4952824"/>
          </a:xfrm>
        </p:spPr>
        <p:txBody>
          <a:bodyPr/>
          <a:lstStyle/>
          <a:p>
            <a:pPr lvl="0"/>
            <a:endParaRPr lang="en-US"/>
          </a:p>
        </p:txBody>
      </p:sp>
      <p:sp>
        <p:nvSpPr>
          <p:cNvPr id="2" name="Oval 1">
            <a:extLst>
              <a:ext uri="{FF2B5EF4-FFF2-40B4-BE49-F238E27FC236}">
                <a16:creationId xmlns:a16="http://schemas.microsoft.com/office/drawing/2014/main" id="{17EBC0C1-2134-66DB-FD50-EAC34E15649A}"/>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ECDAB647-CA3B-48E7-F722-0FBB9EDD4124}"/>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4" name="TextBox 3">
            <a:extLst>
              <a:ext uri="{FF2B5EF4-FFF2-40B4-BE49-F238E27FC236}">
                <a16:creationId xmlns:a16="http://schemas.microsoft.com/office/drawing/2014/main" id="{A48896A0-E3A9-2F4B-1296-374D864942D1}"/>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1339173928"/>
      </p:ext>
    </p:extLst>
  </p:cSld>
  <p:clrMapOvr>
    <a:masterClrMapping/>
  </p:clrMapOvr>
  <p:extLst>
    <p:ext uri="{DCECCB84-F9BA-43D5-87BE-67443E8EF086}">
      <p15:sldGuideLst xmlns:p15="http://schemas.microsoft.com/office/powerpoint/2012/main">
        <p15:guide id="1" pos="312">
          <p15:clr>
            <a:srgbClr val="FBAE40"/>
          </p15:clr>
        </p15:guide>
        <p15:guide id="2" orient="horz" pos="28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mp; Dat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44E640-2EB4-4C1E-92F1-0D15A9A2206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7648528"/>
            <a:ext cx="2438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7648528"/>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9" name="Footer Placeholder 4">
            <a:extLst>
              <a:ext uri="{FF2B5EF4-FFF2-40B4-BE49-F238E27FC236}">
                <a16:creationId xmlns:a16="http://schemas.microsoft.com/office/drawing/2014/main" id="{8156B1B6-DCDD-4D3C-9408-976CDB8552D2}"/>
              </a:ext>
            </a:extLst>
          </p:cNvPr>
          <p:cNvSpPr txBox="1">
            <a:spLocks/>
          </p:cNvSpPr>
          <p:nvPr userDrawn="1"/>
        </p:nvSpPr>
        <p:spPr>
          <a:xfrm>
            <a:off x="8077200" y="7370790"/>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lumMod val="50000"/>
                  </a:schemeClr>
                </a:solidFill>
              </a:rPr>
              <a:t>© CCS Fundraising</a:t>
            </a:r>
          </a:p>
        </p:txBody>
      </p:sp>
      <p:sp>
        <p:nvSpPr>
          <p:cNvPr id="12" name="Text Placeholder 2">
            <a:extLst>
              <a:ext uri="{FF2B5EF4-FFF2-40B4-BE49-F238E27FC236}">
                <a16:creationId xmlns:a16="http://schemas.microsoft.com/office/drawing/2014/main" id="{66BEFE2D-01D1-402B-B35A-98A4907EC378}"/>
              </a:ext>
            </a:extLst>
          </p:cNvPr>
          <p:cNvSpPr>
            <a:spLocks noGrp="1"/>
          </p:cNvSpPr>
          <p:nvPr>
            <p:ph type="body" sz="quarter" idx="21" hasCustomPrompt="1"/>
          </p:nvPr>
        </p:nvSpPr>
        <p:spPr>
          <a:xfrm>
            <a:off x="7345980" y="6566373"/>
            <a:ext cx="4769820" cy="260350"/>
          </a:xfrm>
          <a:prstGeom prst="rect">
            <a:avLst/>
          </a:prstGeom>
        </p:spPr>
        <p:txBody>
          <a:bodyPr anchor="ctr">
            <a:normAutofit/>
          </a:bodyPr>
          <a:lstStyle>
            <a:lvl1pPr marL="0" indent="0" algn="r">
              <a:buNone/>
              <a:defRPr sz="900" spc="100" baseline="0">
                <a:solidFill>
                  <a:schemeClr val="bg1">
                    <a:lumMod val="50000"/>
                  </a:schemeClr>
                </a:solidFill>
              </a:defRPr>
            </a:lvl1pPr>
          </a:lstStyle>
          <a:p>
            <a:pPr lvl="0"/>
            <a:r>
              <a:rPr lang="en-US"/>
              <a:t>Sources</a:t>
            </a:r>
          </a:p>
        </p:txBody>
      </p:sp>
      <p:sp>
        <p:nvSpPr>
          <p:cNvPr id="11" name="Text Placeholder 3">
            <a:extLst>
              <a:ext uri="{FF2B5EF4-FFF2-40B4-BE49-F238E27FC236}">
                <a16:creationId xmlns:a16="http://schemas.microsoft.com/office/drawing/2014/main" id="{1D170998-718F-3990-FBF1-2156D86F9EBA}"/>
              </a:ext>
            </a:extLst>
          </p:cNvPr>
          <p:cNvSpPr>
            <a:spLocks noGrp="1"/>
          </p:cNvSpPr>
          <p:nvPr>
            <p:ph type="body" sz="quarter" idx="16" hasCustomPrompt="1"/>
          </p:nvPr>
        </p:nvSpPr>
        <p:spPr>
          <a:xfrm>
            <a:off x="457199" y="457200"/>
            <a:ext cx="11251721"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13" name="Oval 12">
            <a:extLst>
              <a:ext uri="{FF2B5EF4-FFF2-40B4-BE49-F238E27FC236}">
                <a16:creationId xmlns:a16="http://schemas.microsoft.com/office/drawing/2014/main" id="{727A57B2-3C96-C67E-8C8A-8BBA652528F9}"/>
              </a:ext>
            </a:extLst>
          </p:cNvPr>
          <p:cNvSpPr/>
          <p:nvPr userDrawn="1"/>
        </p:nvSpPr>
        <p:spPr>
          <a:xfrm>
            <a:off x="10758532" y="161452"/>
            <a:ext cx="228600" cy="228600"/>
          </a:xfrm>
          <a:prstGeom prst="ellipse">
            <a:avLst/>
          </a:prstGeom>
          <a:solidFill>
            <a:srgbClr val="6B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ooter Placeholder 4">
            <a:extLst>
              <a:ext uri="{FF2B5EF4-FFF2-40B4-BE49-F238E27FC236}">
                <a16:creationId xmlns:a16="http://schemas.microsoft.com/office/drawing/2014/main" id="{A3324786-8832-1974-DF13-53163561E08D}"/>
              </a:ext>
            </a:extLst>
          </p:cNvPr>
          <p:cNvSpPr txBox="1">
            <a:spLocks/>
          </p:cNvSpPr>
          <p:nvPr userDrawn="1"/>
        </p:nvSpPr>
        <p:spPr>
          <a:xfrm>
            <a:off x="8001000" y="130533"/>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7" name="TextBox 16">
            <a:extLst>
              <a:ext uri="{FF2B5EF4-FFF2-40B4-BE49-F238E27FC236}">
                <a16:creationId xmlns:a16="http://schemas.microsoft.com/office/drawing/2014/main" id="{97AD6BB5-4C9C-C063-FFEA-022DF9223D23}"/>
              </a:ext>
            </a:extLst>
          </p:cNvPr>
          <p:cNvSpPr txBox="1"/>
          <p:nvPr userDrawn="1"/>
        </p:nvSpPr>
        <p:spPr>
          <a:xfrm>
            <a:off x="10695803" y="154370"/>
            <a:ext cx="354057" cy="230832"/>
          </a:xfrm>
          <a:prstGeom prst="rect">
            <a:avLst/>
          </a:prstGeom>
          <a:noFill/>
        </p:spPr>
        <p:txBody>
          <a:bodyPr wrap="square">
            <a:spAutoFit/>
          </a:bodyPr>
          <a:lstStyle/>
          <a:p>
            <a:pPr algn="ctr"/>
            <a:fld id="{8E381EA4-30F6-5746-B7DA-FA19DED5241A}" type="slidenum">
              <a:rPr lang="en-US" sz="900" b="0" i="0" smtClean="0">
                <a:solidFill>
                  <a:schemeClr val="bg1"/>
                </a:solidFill>
                <a:latin typeface="Karla Medium" panose="020B0004030503030003" pitchFamily="34" charset="77"/>
              </a:rPr>
              <a:pPr algn="ctr"/>
              <a:t>‹#›</a:t>
            </a:fld>
            <a:endParaRPr lang="en-US" sz="900"/>
          </a:p>
        </p:txBody>
      </p:sp>
      <p:sp>
        <p:nvSpPr>
          <p:cNvPr id="5" name="Text Placeholder 4">
            <a:extLst>
              <a:ext uri="{FF2B5EF4-FFF2-40B4-BE49-F238E27FC236}">
                <a16:creationId xmlns:a16="http://schemas.microsoft.com/office/drawing/2014/main" id="{B2EFA8E1-2F77-7331-95CC-D8FFF91A0A3A}"/>
              </a:ext>
            </a:extLst>
          </p:cNvPr>
          <p:cNvSpPr>
            <a:spLocks noGrp="1"/>
          </p:cNvSpPr>
          <p:nvPr>
            <p:ph type="body" sz="quarter" idx="22"/>
          </p:nvPr>
        </p:nvSpPr>
        <p:spPr>
          <a:xfrm>
            <a:off x="457200" y="1447975"/>
            <a:ext cx="3653493" cy="49528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894339C9-BF80-FF59-8902-7C6DCD92EEFB}"/>
              </a:ext>
            </a:extLst>
          </p:cNvPr>
          <p:cNvSpPr>
            <a:spLocks noGrp="1"/>
          </p:cNvSpPr>
          <p:nvPr>
            <p:ph sz="quarter" idx="24"/>
          </p:nvPr>
        </p:nvSpPr>
        <p:spPr>
          <a:xfrm>
            <a:off x="4277532" y="1447975"/>
            <a:ext cx="7457268" cy="4952824"/>
          </a:xfrm>
        </p:spPr>
        <p:txBody>
          <a:bodyPr/>
          <a:lstStyle/>
          <a:p>
            <a:pPr lvl="0"/>
            <a:endParaRPr lang="en-US"/>
          </a:p>
        </p:txBody>
      </p:sp>
    </p:spTree>
    <p:extLst>
      <p:ext uri="{BB962C8B-B14F-4D97-AF65-F5344CB8AC3E}">
        <p14:creationId xmlns:p14="http://schemas.microsoft.com/office/powerpoint/2010/main" val="3551110238"/>
      </p:ext>
    </p:extLst>
  </p:cSld>
  <p:clrMapOvr>
    <a:masterClrMapping/>
  </p:clrMapOvr>
  <p:extLst>
    <p:ext uri="{DCECCB84-F9BA-43D5-87BE-67443E8EF086}">
      <p15:sldGuideLst xmlns:p15="http://schemas.microsoft.com/office/powerpoint/2012/main">
        <p15:guide id="1" pos="312">
          <p15:clr>
            <a:srgbClr val="FBAE40"/>
          </p15:clr>
        </p15:guide>
        <p15:guide id="2" orient="horz" pos="28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ata &amp;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44E640-2EB4-4C1E-92F1-0D15A9A2206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7648528"/>
            <a:ext cx="2438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7648528"/>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9" name="Footer Placeholder 4">
            <a:extLst>
              <a:ext uri="{FF2B5EF4-FFF2-40B4-BE49-F238E27FC236}">
                <a16:creationId xmlns:a16="http://schemas.microsoft.com/office/drawing/2014/main" id="{8156B1B6-DCDD-4D3C-9408-976CDB8552D2}"/>
              </a:ext>
            </a:extLst>
          </p:cNvPr>
          <p:cNvSpPr txBox="1">
            <a:spLocks/>
          </p:cNvSpPr>
          <p:nvPr userDrawn="1"/>
        </p:nvSpPr>
        <p:spPr>
          <a:xfrm>
            <a:off x="8077200" y="7370790"/>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lumMod val="50000"/>
                  </a:schemeClr>
                </a:solidFill>
              </a:rPr>
              <a:t>© CCS Fundraising</a:t>
            </a:r>
          </a:p>
        </p:txBody>
      </p:sp>
      <p:sp>
        <p:nvSpPr>
          <p:cNvPr id="12" name="Text Placeholder 2">
            <a:extLst>
              <a:ext uri="{FF2B5EF4-FFF2-40B4-BE49-F238E27FC236}">
                <a16:creationId xmlns:a16="http://schemas.microsoft.com/office/drawing/2014/main" id="{66BEFE2D-01D1-402B-B35A-98A4907EC378}"/>
              </a:ext>
            </a:extLst>
          </p:cNvPr>
          <p:cNvSpPr>
            <a:spLocks noGrp="1"/>
          </p:cNvSpPr>
          <p:nvPr>
            <p:ph type="body" sz="quarter" idx="21" hasCustomPrompt="1"/>
          </p:nvPr>
        </p:nvSpPr>
        <p:spPr>
          <a:xfrm>
            <a:off x="7345980" y="6566373"/>
            <a:ext cx="4769820" cy="260350"/>
          </a:xfrm>
          <a:prstGeom prst="rect">
            <a:avLst/>
          </a:prstGeom>
        </p:spPr>
        <p:txBody>
          <a:bodyPr anchor="ctr">
            <a:normAutofit/>
          </a:bodyPr>
          <a:lstStyle>
            <a:lvl1pPr marL="0" indent="0" algn="r">
              <a:buNone/>
              <a:defRPr sz="900" spc="100" baseline="0">
                <a:solidFill>
                  <a:schemeClr val="bg1">
                    <a:lumMod val="50000"/>
                  </a:schemeClr>
                </a:solidFill>
              </a:defRPr>
            </a:lvl1pPr>
          </a:lstStyle>
          <a:p>
            <a:pPr lvl="0"/>
            <a:r>
              <a:rPr lang="en-US"/>
              <a:t>Sources</a:t>
            </a:r>
          </a:p>
        </p:txBody>
      </p:sp>
      <p:sp>
        <p:nvSpPr>
          <p:cNvPr id="11" name="Text Placeholder 3">
            <a:extLst>
              <a:ext uri="{FF2B5EF4-FFF2-40B4-BE49-F238E27FC236}">
                <a16:creationId xmlns:a16="http://schemas.microsoft.com/office/drawing/2014/main" id="{1D170998-718F-3990-FBF1-2156D86F9EBA}"/>
              </a:ext>
            </a:extLst>
          </p:cNvPr>
          <p:cNvSpPr>
            <a:spLocks noGrp="1"/>
          </p:cNvSpPr>
          <p:nvPr>
            <p:ph type="body" sz="quarter" idx="16" hasCustomPrompt="1"/>
          </p:nvPr>
        </p:nvSpPr>
        <p:spPr>
          <a:xfrm>
            <a:off x="457199" y="457200"/>
            <a:ext cx="11251721"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13" name="Oval 12">
            <a:extLst>
              <a:ext uri="{FF2B5EF4-FFF2-40B4-BE49-F238E27FC236}">
                <a16:creationId xmlns:a16="http://schemas.microsoft.com/office/drawing/2014/main" id="{727A57B2-3C96-C67E-8C8A-8BBA652528F9}"/>
              </a:ext>
            </a:extLst>
          </p:cNvPr>
          <p:cNvSpPr/>
          <p:nvPr userDrawn="1"/>
        </p:nvSpPr>
        <p:spPr>
          <a:xfrm>
            <a:off x="10758532" y="161452"/>
            <a:ext cx="228600" cy="228600"/>
          </a:xfrm>
          <a:prstGeom prst="ellipse">
            <a:avLst/>
          </a:prstGeom>
          <a:solidFill>
            <a:srgbClr val="6B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ooter Placeholder 4">
            <a:extLst>
              <a:ext uri="{FF2B5EF4-FFF2-40B4-BE49-F238E27FC236}">
                <a16:creationId xmlns:a16="http://schemas.microsoft.com/office/drawing/2014/main" id="{A3324786-8832-1974-DF13-53163561E08D}"/>
              </a:ext>
            </a:extLst>
          </p:cNvPr>
          <p:cNvSpPr txBox="1">
            <a:spLocks/>
          </p:cNvSpPr>
          <p:nvPr userDrawn="1"/>
        </p:nvSpPr>
        <p:spPr>
          <a:xfrm>
            <a:off x="8001000" y="130533"/>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7" name="TextBox 16">
            <a:extLst>
              <a:ext uri="{FF2B5EF4-FFF2-40B4-BE49-F238E27FC236}">
                <a16:creationId xmlns:a16="http://schemas.microsoft.com/office/drawing/2014/main" id="{97AD6BB5-4C9C-C063-FFEA-022DF9223D23}"/>
              </a:ext>
            </a:extLst>
          </p:cNvPr>
          <p:cNvSpPr txBox="1"/>
          <p:nvPr userDrawn="1"/>
        </p:nvSpPr>
        <p:spPr>
          <a:xfrm>
            <a:off x="10695803" y="154370"/>
            <a:ext cx="354057" cy="230832"/>
          </a:xfrm>
          <a:prstGeom prst="rect">
            <a:avLst/>
          </a:prstGeom>
          <a:noFill/>
        </p:spPr>
        <p:txBody>
          <a:bodyPr wrap="square">
            <a:spAutoFit/>
          </a:bodyPr>
          <a:lstStyle/>
          <a:p>
            <a:pPr algn="ctr"/>
            <a:fld id="{8E381EA4-30F6-5746-B7DA-FA19DED5241A}" type="slidenum">
              <a:rPr lang="en-US" sz="900" b="0" i="0" smtClean="0">
                <a:solidFill>
                  <a:schemeClr val="bg1"/>
                </a:solidFill>
                <a:latin typeface="Karla Medium" panose="020B0004030503030003" pitchFamily="34" charset="77"/>
              </a:rPr>
              <a:pPr algn="ctr"/>
              <a:t>‹#›</a:t>
            </a:fld>
            <a:endParaRPr lang="en-US" sz="900"/>
          </a:p>
        </p:txBody>
      </p:sp>
      <p:sp>
        <p:nvSpPr>
          <p:cNvPr id="5" name="Text Placeholder 4">
            <a:extLst>
              <a:ext uri="{FF2B5EF4-FFF2-40B4-BE49-F238E27FC236}">
                <a16:creationId xmlns:a16="http://schemas.microsoft.com/office/drawing/2014/main" id="{B2EFA8E1-2F77-7331-95CC-D8FFF91A0A3A}"/>
              </a:ext>
            </a:extLst>
          </p:cNvPr>
          <p:cNvSpPr>
            <a:spLocks noGrp="1"/>
          </p:cNvSpPr>
          <p:nvPr>
            <p:ph type="body" sz="quarter" idx="22"/>
          </p:nvPr>
        </p:nvSpPr>
        <p:spPr>
          <a:xfrm>
            <a:off x="8081307" y="1440507"/>
            <a:ext cx="3653493" cy="49528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894339C9-BF80-FF59-8902-7C6DCD92EEFB}"/>
              </a:ext>
            </a:extLst>
          </p:cNvPr>
          <p:cNvSpPr>
            <a:spLocks noGrp="1"/>
          </p:cNvSpPr>
          <p:nvPr>
            <p:ph sz="quarter" idx="24"/>
          </p:nvPr>
        </p:nvSpPr>
        <p:spPr>
          <a:xfrm>
            <a:off x="457199" y="1447976"/>
            <a:ext cx="7457268" cy="4952824"/>
          </a:xfrm>
        </p:spPr>
        <p:txBody>
          <a:bodyPr/>
          <a:lstStyle/>
          <a:p>
            <a:pPr lvl="0"/>
            <a:endParaRPr lang="en-US"/>
          </a:p>
        </p:txBody>
      </p:sp>
    </p:spTree>
    <p:extLst>
      <p:ext uri="{BB962C8B-B14F-4D97-AF65-F5344CB8AC3E}">
        <p14:creationId xmlns:p14="http://schemas.microsoft.com/office/powerpoint/2010/main" val="2303528613"/>
      </p:ext>
    </p:extLst>
  </p:cSld>
  <p:clrMapOvr>
    <a:masterClrMapping/>
  </p:clrMapOvr>
  <p:extLst>
    <p:ext uri="{DCECCB84-F9BA-43D5-87BE-67443E8EF086}">
      <p15:sldGuideLst xmlns:p15="http://schemas.microsoft.com/office/powerpoint/2012/main">
        <p15:guide id="1" pos="312">
          <p15:clr>
            <a:srgbClr val="FBAE40"/>
          </p15:clr>
        </p15:guide>
        <p15:guide id="2" orient="horz" pos="2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at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44E640-2EB4-4C1E-92F1-0D15A9A2206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7648528"/>
            <a:ext cx="2438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7648528"/>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9" name="Footer Placeholder 4">
            <a:extLst>
              <a:ext uri="{FF2B5EF4-FFF2-40B4-BE49-F238E27FC236}">
                <a16:creationId xmlns:a16="http://schemas.microsoft.com/office/drawing/2014/main" id="{8156B1B6-DCDD-4D3C-9408-976CDB8552D2}"/>
              </a:ext>
            </a:extLst>
          </p:cNvPr>
          <p:cNvSpPr txBox="1">
            <a:spLocks/>
          </p:cNvSpPr>
          <p:nvPr userDrawn="1"/>
        </p:nvSpPr>
        <p:spPr>
          <a:xfrm>
            <a:off x="8077200" y="7370790"/>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lumMod val="50000"/>
                  </a:schemeClr>
                </a:solidFill>
              </a:rPr>
              <a:t>© CCS Fundraising</a:t>
            </a:r>
          </a:p>
        </p:txBody>
      </p:sp>
      <p:sp>
        <p:nvSpPr>
          <p:cNvPr id="12" name="Text Placeholder 2">
            <a:extLst>
              <a:ext uri="{FF2B5EF4-FFF2-40B4-BE49-F238E27FC236}">
                <a16:creationId xmlns:a16="http://schemas.microsoft.com/office/drawing/2014/main" id="{66BEFE2D-01D1-402B-B35A-98A4907EC378}"/>
              </a:ext>
            </a:extLst>
          </p:cNvPr>
          <p:cNvSpPr>
            <a:spLocks noGrp="1"/>
          </p:cNvSpPr>
          <p:nvPr>
            <p:ph type="body" sz="quarter" idx="21" hasCustomPrompt="1"/>
          </p:nvPr>
        </p:nvSpPr>
        <p:spPr>
          <a:xfrm>
            <a:off x="7345980" y="6566373"/>
            <a:ext cx="4769820" cy="260350"/>
          </a:xfrm>
          <a:prstGeom prst="rect">
            <a:avLst/>
          </a:prstGeom>
        </p:spPr>
        <p:txBody>
          <a:bodyPr anchor="ctr">
            <a:normAutofit/>
          </a:bodyPr>
          <a:lstStyle>
            <a:lvl1pPr marL="0" indent="0" algn="r">
              <a:buNone/>
              <a:defRPr sz="900" spc="100" baseline="0">
                <a:solidFill>
                  <a:schemeClr val="bg1">
                    <a:lumMod val="50000"/>
                  </a:schemeClr>
                </a:solidFill>
              </a:defRPr>
            </a:lvl1pPr>
          </a:lstStyle>
          <a:p>
            <a:pPr lvl="0"/>
            <a:r>
              <a:rPr lang="en-US"/>
              <a:t>Sources</a:t>
            </a:r>
          </a:p>
        </p:txBody>
      </p:sp>
      <p:sp>
        <p:nvSpPr>
          <p:cNvPr id="11" name="Text Placeholder 3">
            <a:extLst>
              <a:ext uri="{FF2B5EF4-FFF2-40B4-BE49-F238E27FC236}">
                <a16:creationId xmlns:a16="http://schemas.microsoft.com/office/drawing/2014/main" id="{1D170998-718F-3990-FBF1-2156D86F9EBA}"/>
              </a:ext>
            </a:extLst>
          </p:cNvPr>
          <p:cNvSpPr>
            <a:spLocks noGrp="1"/>
          </p:cNvSpPr>
          <p:nvPr>
            <p:ph type="body" sz="quarter" idx="16" hasCustomPrompt="1"/>
          </p:nvPr>
        </p:nvSpPr>
        <p:spPr>
          <a:xfrm>
            <a:off x="457199" y="457200"/>
            <a:ext cx="11251721"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13" name="Oval 12">
            <a:extLst>
              <a:ext uri="{FF2B5EF4-FFF2-40B4-BE49-F238E27FC236}">
                <a16:creationId xmlns:a16="http://schemas.microsoft.com/office/drawing/2014/main" id="{727A57B2-3C96-C67E-8C8A-8BBA652528F9}"/>
              </a:ext>
            </a:extLst>
          </p:cNvPr>
          <p:cNvSpPr/>
          <p:nvPr userDrawn="1"/>
        </p:nvSpPr>
        <p:spPr>
          <a:xfrm>
            <a:off x="10758532" y="161452"/>
            <a:ext cx="228600" cy="228600"/>
          </a:xfrm>
          <a:prstGeom prst="ellipse">
            <a:avLst/>
          </a:prstGeom>
          <a:solidFill>
            <a:srgbClr val="6B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ooter Placeholder 4">
            <a:extLst>
              <a:ext uri="{FF2B5EF4-FFF2-40B4-BE49-F238E27FC236}">
                <a16:creationId xmlns:a16="http://schemas.microsoft.com/office/drawing/2014/main" id="{A3324786-8832-1974-DF13-53163561E08D}"/>
              </a:ext>
            </a:extLst>
          </p:cNvPr>
          <p:cNvSpPr txBox="1">
            <a:spLocks/>
          </p:cNvSpPr>
          <p:nvPr userDrawn="1"/>
        </p:nvSpPr>
        <p:spPr>
          <a:xfrm>
            <a:off x="8001000" y="130533"/>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7" name="TextBox 16">
            <a:extLst>
              <a:ext uri="{FF2B5EF4-FFF2-40B4-BE49-F238E27FC236}">
                <a16:creationId xmlns:a16="http://schemas.microsoft.com/office/drawing/2014/main" id="{97AD6BB5-4C9C-C063-FFEA-022DF9223D23}"/>
              </a:ext>
            </a:extLst>
          </p:cNvPr>
          <p:cNvSpPr txBox="1"/>
          <p:nvPr userDrawn="1"/>
        </p:nvSpPr>
        <p:spPr>
          <a:xfrm>
            <a:off x="10695803" y="154370"/>
            <a:ext cx="354057" cy="230832"/>
          </a:xfrm>
          <a:prstGeom prst="rect">
            <a:avLst/>
          </a:prstGeom>
          <a:noFill/>
        </p:spPr>
        <p:txBody>
          <a:bodyPr wrap="square">
            <a:spAutoFit/>
          </a:bodyPr>
          <a:lstStyle/>
          <a:p>
            <a:pPr algn="ctr"/>
            <a:fld id="{8E381EA4-30F6-5746-B7DA-FA19DED5241A}" type="slidenum">
              <a:rPr lang="en-US" sz="900" b="0" i="0" smtClean="0">
                <a:solidFill>
                  <a:schemeClr val="bg1"/>
                </a:solidFill>
                <a:latin typeface="Karla Medium" panose="020B0004030503030003" pitchFamily="34" charset="77"/>
              </a:rPr>
              <a:pPr algn="ctr"/>
              <a:t>‹#›</a:t>
            </a:fld>
            <a:endParaRPr lang="en-US" sz="900"/>
          </a:p>
        </p:txBody>
      </p:sp>
      <p:sp>
        <p:nvSpPr>
          <p:cNvPr id="7" name="Content Placeholder 6">
            <a:extLst>
              <a:ext uri="{FF2B5EF4-FFF2-40B4-BE49-F238E27FC236}">
                <a16:creationId xmlns:a16="http://schemas.microsoft.com/office/drawing/2014/main" id="{894339C9-BF80-FF59-8902-7C6DCD92EEFB}"/>
              </a:ext>
            </a:extLst>
          </p:cNvPr>
          <p:cNvSpPr>
            <a:spLocks noGrp="1"/>
          </p:cNvSpPr>
          <p:nvPr>
            <p:ph sz="quarter" idx="24"/>
          </p:nvPr>
        </p:nvSpPr>
        <p:spPr>
          <a:xfrm>
            <a:off x="457199" y="1447976"/>
            <a:ext cx="11251720" cy="4952824"/>
          </a:xfrm>
        </p:spPr>
        <p:txBody>
          <a:bodyPr/>
          <a:lstStyle/>
          <a:p>
            <a:pPr lvl="0"/>
            <a:endParaRPr lang="en-US"/>
          </a:p>
        </p:txBody>
      </p:sp>
    </p:spTree>
    <p:extLst>
      <p:ext uri="{BB962C8B-B14F-4D97-AF65-F5344CB8AC3E}">
        <p14:creationId xmlns:p14="http://schemas.microsoft.com/office/powerpoint/2010/main" val="1446359866"/>
      </p:ext>
    </p:extLst>
  </p:cSld>
  <p:clrMapOvr>
    <a:masterClrMapping/>
  </p:clrMapOvr>
  <p:extLst>
    <p:ext uri="{DCECCB84-F9BA-43D5-87BE-67443E8EF086}">
      <p15:sldGuideLst xmlns:p15="http://schemas.microsoft.com/office/powerpoint/2012/main">
        <p15:guide id="1" pos="312">
          <p15:clr>
            <a:srgbClr val="FBAE40"/>
          </p15:clr>
        </p15:guide>
        <p15:guide id="2" orient="horz" pos="2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44E640-2EB4-4C1E-92F1-0D15A9A2206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6597650"/>
            <a:ext cx="2438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8" name="Content Placeholder 2">
            <a:extLst>
              <a:ext uri="{FF2B5EF4-FFF2-40B4-BE49-F238E27FC236}">
                <a16:creationId xmlns:a16="http://schemas.microsoft.com/office/drawing/2014/main" id="{D684A9CD-0773-4D14-BD0D-2AE9C7DBBE70}"/>
              </a:ext>
            </a:extLst>
          </p:cNvPr>
          <p:cNvSpPr>
            <a:spLocks noGrp="1"/>
          </p:cNvSpPr>
          <p:nvPr>
            <p:ph sz="half" idx="1"/>
          </p:nvPr>
        </p:nvSpPr>
        <p:spPr>
          <a:xfrm>
            <a:off x="753791" y="2194170"/>
            <a:ext cx="10667895" cy="3696410"/>
          </a:xfrm>
          <a:prstGeom prst="rect">
            <a:avLst/>
          </a:prstGeom>
        </p:spPr>
        <p:txBody>
          <a:bodyPr/>
          <a:lstStyle>
            <a:lvl1pPr marL="0" indent="0">
              <a:buNone/>
              <a:defRPr/>
            </a:lvl1pPr>
          </a:lstStyle>
          <a:p>
            <a:pPr lvl="0"/>
            <a:endParaRPr lang="en-US"/>
          </a:p>
        </p:txBody>
      </p:sp>
      <p:sp>
        <p:nvSpPr>
          <p:cNvPr id="23" name="Text Placeholder 2">
            <a:extLst>
              <a:ext uri="{FF2B5EF4-FFF2-40B4-BE49-F238E27FC236}">
                <a16:creationId xmlns:a16="http://schemas.microsoft.com/office/drawing/2014/main" id="{9C8DB7C2-9381-49F5-9EC6-0833EDE83A35}"/>
              </a:ext>
            </a:extLst>
          </p:cNvPr>
          <p:cNvSpPr>
            <a:spLocks noGrp="1"/>
          </p:cNvSpPr>
          <p:nvPr>
            <p:ph type="body" sz="quarter" idx="16" hasCustomPrompt="1"/>
          </p:nvPr>
        </p:nvSpPr>
        <p:spPr>
          <a:xfrm>
            <a:off x="753793" y="1665140"/>
            <a:ext cx="10667894" cy="443990"/>
          </a:xfrm>
          <a:prstGeom prst="rect">
            <a:avLst/>
          </a:prstGeom>
        </p:spPr>
        <p:txBody>
          <a:bodyPr anchor="ctr">
            <a:normAutofit/>
          </a:bodyPr>
          <a:lstStyle>
            <a:lvl1pPr marL="0" indent="0" algn="ctr">
              <a:buNone/>
              <a:defRPr sz="1600" b="1" cap="all" spc="200" baseline="0"/>
            </a:lvl1pPr>
          </a:lstStyle>
          <a:p>
            <a:pPr lvl="0"/>
            <a:r>
              <a:rPr lang="en-US"/>
              <a:t>Chart title</a:t>
            </a:r>
          </a:p>
        </p:txBody>
      </p:sp>
      <p:sp>
        <p:nvSpPr>
          <p:cNvPr id="13" name="Footer Placeholder 4">
            <a:extLst>
              <a:ext uri="{FF2B5EF4-FFF2-40B4-BE49-F238E27FC236}">
                <a16:creationId xmlns:a16="http://schemas.microsoft.com/office/drawing/2014/main" id="{8FC71B50-0719-4179-BEF8-D5EB97C07661}"/>
              </a:ext>
            </a:extLst>
          </p:cNvPr>
          <p:cNvSpPr txBox="1">
            <a:spLocks/>
          </p:cNvSpPr>
          <p:nvPr userDrawn="1"/>
        </p:nvSpPr>
        <p:spPr>
          <a:xfrm>
            <a:off x="8077200" y="6580262"/>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lumMod val="50000"/>
                  </a:schemeClr>
                </a:solidFill>
              </a:rPr>
              <a:t>© CCS Fundraising</a:t>
            </a:r>
          </a:p>
        </p:txBody>
      </p:sp>
      <p:sp>
        <p:nvSpPr>
          <p:cNvPr id="14" name="Text Placeholder 2">
            <a:extLst>
              <a:ext uri="{FF2B5EF4-FFF2-40B4-BE49-F238E27FC236}">
                <a16:creationId xmlns:a16="http://schemas.microsoft.com/office/drawing/2014/main" id="{080ED9B1-455D-421E-B0BA-8E3DD4B2F7B5}"/>
              </a:ext>
            </a:extLst>
          </p:cNvPr>
          <p:cNvSpPr>
            <a:spLocks noGrp="1"/>
          </p:cNvSpPr>
          <p:nvPr>
            <p:ph type="body" sz="quarter" idx="21" hasCustomPrompt="1"/>
          </p:nvPr>
        </p:nvSpPr>
        <p:spPr>
          <a:xfrm>
            <a:off x="3711090" y="6580262"/>
            <a:ext cx="4769820" cy="260350"/>
          </a:xfrm>
          <a:prstGeom prst="rect">
            <a:avLst/>
          </a:prstGeom>
        </p:spPr>
        <p:txBody>
          <a:bodyPr anchor="ctr">
            <a:normAutofit/>
          </a:bodyPr>
          <a:lstStyle>
            <a:lvl1pPr marL="0" indent="0" algn="ctr">
              <a:buNone/>
              <a:defRPr sz="900" spc="100" baseline="0">
                <a:solidFill>
                  <a:schemeClr val="bg1">
                    <a:lumMod val="50000"/>
                  </a:schemeClr>
                </a:solidFill>
              </a:defRPr>
            </a:lvl1pPr>
          </a:lstStyle>
          <a:p>
            <a:pPr lvl="0"/>
            <a:r>
              <a:rPr lang="en-US"/>
              <a:t>Sources</a:t>
            </a:r>
          </a:p>
        </p:txBody>
      </p:sp>
      <p:sp>
        <p:nvSpPr>
          <p:cNvPr id="22" name="Text Placeholder 5">
            <a:extLst>
              <a:ext uri="{FF2B5EF4-FFF2-40B4-BE49-F238E27FC236}">
                <a16:creationId xmlns:a16="http://schemas.microsoft.com/office/drawing/2014/main" id="{AF429C89-2D16-4C4C-A686-D5081F3E6214}"/>
              </a:ext>
            </a:extLst>
          </p:cNvPr>
          <p:cNvSpPr>
            <a:spLocks noGrp="1"/>
          </p:cNvSpPr>
          <p:nvPr>
            <p:ph type="body" sz="quarter" idx="17" hasCustomPrompt="1"/>
          </p:nvPr>
        </p:nvSpPr>
        <p:spPr>
          <a:xfrm>
            <a:off x="381000" y="1104900"/>
            <a:ext cx="11049000" cy="330200"/>
          </a:xfrm>
          <a:prstGeom prst="rect">
            <a:avLst/>
          </a:prstGeom>
        </p:spPr>
        <p:txBody>
          <a:bodyPr>
            <a:noAutofit/>
          </a:bodyPr>
          <a:lstStyle>
            <a:lvl1pPr marL="0" indent="0">
              <a:buNone/>
              <a:defRPr sz="2000" spc="200" baseline="0">
                <a:solidFill>
                  <a:schemeClr val="bg1">
                    <a:lumMod val="50000"/>
                  </a:schemeClr>
                </a:solidFill>
              </a:defRPr>
            </a:lvl1pPr>
            <a:lvl2pPr marL="457200" indent="0">
              <a:buNone/>
              <a:defRPr sz="2000" spc="200" baseline="0">
                <a:solidFill>
                  <a:schemeClr val="bg1">
                    <a:lumMod val="50000"/>
                  </a:schemeClr>
                </a:solidFill>
              </a:defRPr>
            </a:lvl2pPr>
            <a:lvl3pPr marL="914400" indent="0">
              <a:buNone/>
              <a:defRPr sz="2000" spc="200" baseline="0">
                <a:solidFill>
                  <a:schemeClr val="bg1">
                    <a:lumMod val="50000"/>
                  </a:schemeClr>
                </a:solidFill>
              </a:defRPr>
            </a:lvl3pPr>
            <a:lvl4pPr marL="1371600" indent="0">
              <a:buNone/>
              <a:defRPr sz="2000" spc="200" baseline="0">
                <a:solidFill>
                  <a:schemeClr val="bg1">
                    <a:lumMod val="50000"/>
                  </a:schemeClr>
                </a:solidFill>
              </a:defRPr>
            </a:lvl4pPr>
            <a:lvl5pPr marL="1828800" indent="0">
              <a:buNone/>
              <a:defRPr sz="2000" spc="200" baseline="0">
                <a:solidFill>
                  <a:schemeClr val="bg1">
                    <a:lumMod val="50000"/>
                  </a:schemeClr>
                </a:solidFill>
              </a:defRPr>
            </a:lvl5pPr>
          </a:lstStyle>
          <a:p>
            <a:pPr lvl="0"/>
            <a:r>
              <a:rPr lang="en-US"/>
              <a:t>Subtitle</a:t>
            </a:r>
          </a:p>
        </p:txBody>
      </p:sp>
      <p:sp>
        <p:nvSpPr>
          <p:cNvPr id="24" name="Text Placeholder 3">
            <a:extLst>
              <a:ext uri="{FF2B5EF4-FFF2-40B4-BE49-F238E27FC236}">
                <a16:creationId xmlns:a16="http://schemas.microsoft.com/office/drawing/2014/main" id="{698082CA-C0BB-4DFD-AFFE-54838E68F53E}"/>
              </a:ext>
            </a:extLst>
          </p:cNvPr>
          <p:cNvSpPr>
            <a:spLocks noGrp="1"/>
          </p:cNvSpPr>
          <p:nvPr>
            <p:ph type="body" sz="quarter" idx="22" hasCustomPrompt="1"/>
          </p:nvPr>
        </p:nvSpPr>
        <p:spPr>
          <a:xfrm>
            <a:off x="381000" y="349165"/>
            <a:ext cx="11049000" cy="514828"/>
          </a:xfrm>
          <a:prstGeom prst="rect">
            <a:avLst/>
          </a:prstGeom>
        </p:spPr>
        <p:txBody>
          <a:bodyPr>
            <a:noAutofit/>
          </a:bodyPr>
          <a:lstStyle>
            <a:lvl1pPr marL="0" indent="0">
              <a:buNone/>
              <a:defRPr sz="4000" cap="all" spc="200" baseline="0">
                <a:solidFill>
                  <a:srgbClr val="254A5D"/>
                </a:solidFill>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Tree>
    <p:extLst>
      <p:ext uri="{BB962C8B-B14F-4D97-AF65-F5344CB8AC3E}">
        <p14:creationId xmlns:p14="http://schemas.microsoft.com/office/powerpoint/2010/main" val="3928248783"/>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54D7AD-A5FE-4731-B3F8-440ED1BB232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6597650"/>
            <a:ext cx="2438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a:extLst>
              <a:ext uri="{FF2B5EF4-FFF2-40B4-BE49-F238E27FC236}">
                <a16:creationId xmlns:a16="http://schemas.microsoft.com/office/drawing/2014/main" id="{8536B1DB-79D8-473B-80A1-B50995771D27}"/>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8" name="Text Placeholder 17">
            <a:extLst>
              <a:ext uri="{FF2B5EF4-FFF2-40B4-BE49-F238E27FC236}">
                <a16:creationId xmlns:a16="http://schemas.microsoft.com/office/drawing/2014/main" id="{35E25006-C85F-4687-93FF-2B9AC042D850}"/>
              </a:ext>
            </a:extLst>
          </p:cNvPr>
          <p:cNvSpPr>
            <a:spLocks noGrp="1"/>
          </p:cNvSpPr>
          <p:nvPr>
            <p:ph type="body" sz="quarter" idx="17"/>
          </p:nvPr>
        </p:nvSpPr>
        <p:spPr>
          <a:xfrm>
            <a:off x="749583" y="1913817"/>
            <a:ext cx="10692833" cy="3830637"/>
          </a:xfrm>
          <a:prstGeom prst="rect">
            <a:avLst/>
          </a:prstGeom>
        </p:spPr>
        <p:txBody>
          <a:bodyPr anchor="t">
            <a:normAutofit/>
          </a:bodyPr>
          <a:lstStyle>
            <a:lvl1pPr>
              <a:lnSpc>
                <a:spcPct val="110000"/>
              </a:lnSpc>
              <a:defRPr sz="1800">
                <a:latin typeface="+mj-lt"/>
              </a:defRPr>
            </a:lvl1pPr>
            <a:lvl2pPr>
              <a:lnSpc>
                <a:spcPct val="110000"/>
              </a:lnSpc>
              <a:defRPr sz="1800">
                <a:latin typeface="+mj-lt"/>
              </a:defRPr>
            </a:lvl2pPr>
            <a:lvl3pPr>
              <a:lnSpc>
                <a:spcPct val="110000"/>
              </a:lnSpc>
              <a:defRPr sz="1800">
                <a:latin typeface="+mj-lt"/>
              </a:defRPr>
            </a:lvl3pPr>
            <a:lvl4pPr>
              <a:lnSpc>
                <a:spcPct val="110000"/>
              </a:lnSpc>
              <a:defRPr sz="1800">
                <a:latin typeface="+mj-lt"/>
              </a:defRPr>
            </a:lvl4pPr>
            <a:lvl5pPr>
              <a:lnSpc>
                <a:spcPct val="110000"/>
              </a:lnSpc>
              <a:defRPr sz="18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20F38A73-5E2C-4631-82DC-53CCDEA912C8}"/>
              </a:ext>
            </a:extLst>
          </p:cNvPr>
          <p:cNvSpPr txBox="1">
            <a:spLocks/>
          </p:cNvSpPr>
          <p:nvPr userDrawn="1"/>
        </p:nvSpPr>
        <p:spPr>
          <a:xfrm>
            <a:off x="8077200" y="6580262"/>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lumMod val="50000"/>
                  </a:schemeClr>
                </a:solidFill>
              </a:rPr>
              <a:t>© CCS Fundraising</a:t>
            </a:r>
          </a:p>
        </p:txBody>
      </p:sp>
      <p:sp>
        <p:nvSpPr>
          <p:cNvPr id="12" name="Text Placeholder 2">
            <a:extLst>
              <a:ext uri="{FF2B5EF4-FFF2-40B4-BE49-F238E27FC236}">
                <a16:creationId xmlns:a16="http://schemas.microsoft.com/office/drawing/2014/main" id="{BC87629C-FA08-4459-92A8-3898797D342B}"/>
              </a:ext>
            </a:extLst>
          </p:cNvPr>
          <p:cNvSpPr>
            <a:spLocks noGrp="1"/>
          </p:cNvSpPr>
          <p:nvPr>
            <p:ph type="body" sz="quarter" idx="21" hasCustomPrompt="1"/>
          </p:nvPr>
        </p:nvSpPr>
        <p:spPr>
          <a:xfrm>
            <a:off x="3711090" y="6580262"/>
            <a:ext cx="4769820" cy="260350"/>
          </a:xfrm>
          <a:prstGeom prst="rect">
            <a:avLst/>
          </a:prstGeom>
        </p:spPr>
        <p:txBody>
          <a:bodyPr anchor="ctr">
            <a:normAutofit/>
          </a:bodyPr>
          <a:lstStyle>
            <a:lvl1pPr marL="0" indent="0" algn="ctr">
              <a:buNone/>
              <a:defRPr sz="900" spc="100" baseline="0">
                <a:solidFill>
                  <a:schemeClr val="bg1">
                    <a:lumMod val="50000"/>
                  </a:schemeClr>
                </a:solidFill>
              </a:defRPr>
            </a:lvl1pPr>
          </a:lstStyle>
          <a:p>
            <a:pPr lvl="0"/>
            <a:r>
              <a:rPr lang="en-US"/>
              <a:t>Sources</a:t>
            </a:r>
          </a:p>
        </p:txBody>
      </p:sp>
      <p:sp>
        <p:nvSpPr>
          <p:cNvPr id="15" name="Text Placeholder 5">
            <a:extLst>
              <a:ext uri="{FF2B5EF4-FFF2-40B4-BE49-F238E27FC236}">
                <a16:creationId xmlns:a16="http://schemas.microsoft.com/office/drawing/2014/main" id="{CD503013-7403-4E38-A9B4-CB4C99D44F55}"/>
              </a:ext>
            </a:extLst>
          </p:cNvPr>
          <p:cNvSpPr>
            <a:spLocks noGrp="1"/>
          </p:cNvSpPr>
          <p:nvPr>
            <p:ph type="body" sz="quarter" idx="22" hasCustomPrompt="1"/>
          </p:nvPr>
        </p:nvSpPr>
        <p:spPr>
          <a:xfrm>
            <a:off x="381000" y="1104900"/>
            <a:ext cx="11049000" cy="330200"/>
          </a:xfrm>
          <a:prstGeom prst="rect">
            <a:avLst/>
          </a:prstGeom>
        </p:spPr>
        <p:txBody>
          <a:bodyPr>
            <a:noAutofit/>
          </a:bodyPr>
          <a:lstStyle>
            <a:lvl1pPr marL="0" indent="0">
              <a:buNone/>
              <a:defRPr sz="2000" spc="200" baseline="0">
                <a:solidFill>
                  <a:schemeClr val="bg1">
                    <a:lumMod val="50000"/>
                  </a:schemeClr>
                </a:solidFill>
              </a:defRPr>
            </a:lvl1pPr>
            <a:lvl2pPr marL="457200" indent="0">
              <a:buNone/>
              <a:defRPr sz="2000" spc="200" baseline="0">
                <a:solidFill>
                  <a:schemeClr val="bg1">
                    <a:lumMod val="50000"/>
                  </a:schemeClr>
                </a:solidFill>
              </a:defRPr>
            </a:lvl2pPr>
            <a:lvl3pPr marL="914400" indent="0">
              <a:buNone/>
              <a:defRPr sz="2000" spc="200" baseline="0">
                <a:solidFill>
                  <a:schemeClr val="bg1">
                    <a:lumMod val="50000"/>
                  </a:schemeClr>
                </a:solidFill>
              </a:defRPr>
            </a:lvl3pPr>
            <a:lvl4pPr marL="1371600" indent="0">
              <a:buNone/>
              <a:defRPr sz="2000" spc="200" baseline="0">
                <a:solidFill>
                  <a:schemeClr val="bg1">
                    <a:lumMod val="50000"/>
                  </a:schemeClr>
                </a:solidFill>
              </a:defRPr>
            </a:lvl4pPr>
            <a:lvl5pPr marL="1828800" indent="0">
              <a:buNone/>
              <a:defRPr sz="2000" spc="200" baseline="0">
                <a:solidFill>
                  <a:schemeClr val="bg1">
                    <a:lumMod val="50000"/>
                  </a:schemeClr>
                </a:solidFill>
              </a:defRPr>
            </a:lvl5pPr>
          </a:lstStyle>
          <a:p>
            <a:pPr lvl="0"/>
            <a:r>
              <a:rPr lang="en-US"/>
              <a:t>Subtitle</a:t>
            </a:r>
          </a:p>
        </p:txBody>
      </p:sp>
      <p:sp>
        <p:nvSpPr>
          <p:cNvPr id="16" name="Text Placeholder 3">
            <a:extLst>
              <a:ext uri="{FF2B5EF4-FFF2-40B4-BE49-F238E27FC236}">
                <a16:creationId xmlns:a16="http://schemas.microsoft.com/office/drawing/2014/main" id="{5F259F1C-9030-4620-8AF2-28EC786D4A16}"/>
              </a:ext>
            </a:extLst>
          </p:cNvPr>
          <p:cNvSpPr>
            <a:spLocks noGrp="1"/>
          </p:cNvSpPr>
          <p:nvPr>
            <p:ph type="body" sz="quarter" idx="16" hasCustomPrompt="1"/>
          </p:nvPr>
        </p:nvSpPr>
        <p:spPr>
          <a:xfrm>
            <a:off x="381000" y="349165"/>
            <a:ext cx="11049000" cy="514828"/>
          </a:xfrm>
          <a:prstGeom prst="rect">
            <a:avLst/>
          </a:prstGeom>
        </p:spPr>
        <p:txBody>
          <a:bodyPr>
            <a:noAutofit/>
          </a:bodyPr>
          <a:lstStyle>
            <a:lvl1pPr marL="0" indent="0">
              <a:buNone/>
              <a:defRPr sz="4000" cap="all" spc="200" baseline="0">
                <a:solidFill>
                  <a:srgbClr val="254A5D"/>
                </a:solidFill>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Tree>
    <p:extLst>
      <p:ext uri="{BB962C8B-B14F-4D97-AF65-F5344CB8AC3E}">
        <p14:creationId xmlns:p14="http://schemas.microsoft.com/office/powerpoint/2010/main" val="36905674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aph and Takeaway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44E640-2EB4-4C1E-92F1-0D15A9A2206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6597650"/>
            <a:ext cx="2438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8" name="Content Placeholder 2">
            <a:extLst>
              <a:ext uri="{FF2B5EF4-FFF2-40B4-BE49-F238E27FC236}">
                <a16:creationId xmlns:a16="http://schemas.microsoft.com/office/drawing/2014/main" id="{D684A9CD-0773-4D14-BD0D-2AE9C7DBBE70}"/>
              </a:ext>
            </a:extLst>
          </p:cNvPr>
          <p:cNvSpPr>
            <a:spLocks noGrp="1"/>
          </p:cNvSpPr>
          <p:nvPr>
            <p:ph sz="half" idx="1"/>
          </p:nvPr>
        </p:nvSpPr>
        <p:spPr>
          <a:xfrm>
            <a:off x="685800" y="2280886"/>
            <a:ext cx="5181600" cy="3696410"/>
          </a:xfrm>
          <a:prstGeom prst="rect">
            <a:avLst/>
          </a:prstGeom>
        </p:spPr>
        <p:txBody>
          <a:bodyPr/>
          <a:lstStyle>
            <a:lvl1pPr marL="0" indent="0">
              <a:buNone/>
              <a:defRPr/>
            </a:lvl1pPr>
          </a:lstStyle>
          <a:p>
            <a:pPr lvl="0"/>
            <a:endParaRPr lang="en-US"/>
          </a:p>
        </p:txBody>
      </p:sp>
      <p:cxnSp>
        <p:nvCxnSpPr>
          <p:cNvPr id="20" name="Straight Connector 19">
            <a:extLst>
              <a:ext uri="{FF2B5EF4-FFF2-40B4-BE49-F238E27FC236}">
                <a16:creationId xmlns:a16="http://schemas.microsoft.com/office/drawing/2014/main" id="{C93748C7-1074-4EA9-8A9E-435FD520D2C2}"/>
              </a:ext>
            </a:extLst>
          </p:cNvPr>
          <p:cNvCxnSpPr/>
          <p:nvPr userDrawn="1"/>
        </p:nvCxnSpPr>
        <p:spPr>
          <a:xfrm>
            <a:off x="6096000" y="2280886"/>
            <a:ext cx="0" cy="369641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2">
            <a:extLst>
              <a:ext uri="{FF2B5EF4-FFF2-40B4-BE49-F238E27FC236}">
                <a16:creationId xmlns:a16="http://schemas.microsoft.com/office/drawing/2014/main" id="{17E97679-EFEC-41DD-81E4-54FEED2EEACE}"/>
              </a:ext>
            </a:extLst>
          </p:cNvPr>
          <p:cNvSpPr>
            <a:spLocks noGrp="1"/>
          </p:cNvSpPr>
          <p:nvPr>
            <p:ph type="body" sz="quarter" idx="18" hasCustomPrompt="1"/>
          </p:nvPr>
        </p:nvSpPr>
        <p:spPr>
          <a:xfrm>
            <a:off x="2178730" y="1701006"/>
            <a:ext cx="2195740" cy="443990"/>
          </a:xfrm>
          <a:prstGeom prst="rect">
            <a:avLst/>
          </a:prstGeom>
        </p:spPr>
        <p:txBody>
          <a:bodyPr anchor="ctr">
            <a:normAutofit/>
          </a:bodyPr>
          <a:lstStyle>
            <a:lvl1pPr marL="0" indent="0" algn="ctr">
              <a:buNone/>
              <a:defRPr sz="1600" b="1" cap="all" spc="200" baseline="0"/>
            </a:lvl1pPr>
          </a:lstStyle>
          <a:p>
            <a:pPr lvl="0"/>
            <a:r>
              <a:rPr lang="en-US"/>
              <a:t>Chart title</a:t>
            </a:r>
          </a:p>
        </p:txBody>
      </p:sp>
      <p:sp>
        <p:nvSpPr>
          <p:cNvPr id="28" name="Text Placeholder 2">
            <a:extLst>
              <a:ext uri="{FF2B5EF4-FFF2-40B4-BE49-F238E27FC236}">
                <a16:creationId xmlns:a16="http://schemas.microsoft.com/office/drawing/2014/main" id="{53D237A8-1983-4E05-A43D-291EC30B71A0}"/>
              </a:ext>
            </a:extLst>
          </p:cNvPr>
          <p:cNvSpPr>
            <a:spLocks noGrp="1"/>
          </p:cNvSpPr>
          <p:nvPr>
            <p:ph type="body" sz="quarter" idx="19" hasCustomPrompt="1"/>
          </p:nvPr>
        </p:nvSpPr>
        <p:spPr>
          <a:xfrm>
            <a:off x="7817518" y="1701006"/>
            <a:ext cx="2195740" cy="443990"/>
          </a:xfrm>
          <a:prstGeom prst="rect">
            <a:avLst/>
          </a:prstGeom>
        </p:spPr>
        <p:txBody>
          <a:bodyPr anchor="ctr">
            <a:normAutofit/>
          </a:bodyPr>
          <a:lstStyle>
            <a:lvl1pPr marL="0" indent="0" algn="ctr">
              <a:buNone/>
              <a:defRPr sz="1600" b="1" cap="all" spc="200" baseline="0"/>
            </a:lvl1pPr>
          </a:lstStyle>
          <a:p>
            <a:pPr lvl="0"/>
            <a:r>
              <a:rPr lang="en-US"/>
              <a:t>Key takeaways</a:t>
            </a:r>
          </a:p>
        </p:txBody>
      </p:sp>
      <p:sp>
        <p:nvSpPr>
          <p:cNvPr id="5" name="Text Placeholder 4">
            <a:extLst>
              <a:ext uri="{FF2B5EF4-FFF2-40B4-BE49-F238E27FC236}">
                <a16:creationId xmlns:a16="http://schemas.microsoft.com/office/drawing/2014/main" id="{3A3B6162-5184-4251-B246-00CAA7F11618}"/>
              </a:ext>
            </a:extLst>
          </p:cNvPr>
          <p:cNvSpPr>
            <a:spLocks noGrp="1"/>
          </p:cNvSpPr>
          <p:nvPr>
            <p:ph type="body" sz="quarter" idx="20"/>
          </p:nvPr>
        </p:nvSpPr>
        <p:spPr>
          <a:xfrm>
            <a:off x="6324601" y="2280528"/>
            <a:ext cx="5181595" cy="3696410"/>
          </a:xfrm>
          <a:prstGeom prst="rect">
            <a:avLst/>
          </a:prstGeom>
        </p:spPr>
        <p:txBody>
          <a:bodyPr>
            <a:normAutofit/>
          </a:bodyPr>
          <a:lstStyle>
            <a:lvl1pPr>
              <a:lnSpc>
                <a:spcPct val="110000"/>
              </a:lnSpc>
              <a:defRPr sz="1800"/>
            </a:lvl1pPr>
            <a:lvl2pPr>
              <a:lnSpc>
                <a:spcPct val="110000"/>
              </a:lnSpc>
              <a:defRPr sz="1800"/>
            </a:lvl2pPr>
            <a:lvl3pPr>
              <a:lnSpc>
                <a:spcPct val="110000"/>
              </a:lnSpc>
              <a:defRPr sz="1800"/>
            </a:lvl3pPr>
            <a:lvl4pPr>
              <a:lnSpc>
                <a:spcPct val="110000"/>
              </a:lnSpc>
              <a:defRPr sz="1800"/>
            </a:lvl4pPr>
            <a:lvl5pPr>
              <a:lnSpc>
                <a:spcPct val="110000"/>
              </a:lnSpc>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CB8FD704-D640-4275-9B95-58BC690B8F89}"/>
              </a:ext>
            </a:extLst>
          </p:cNvPr>
          <p:cNvSpPr txBox="1">
            <a:spLocks/>
          </p:cNvSpPr>
          <p:nvPr userDrawn="1"/>
        </p:nvSpPr>
        <p:spPr>
          <a:xfrm>
            <a:off x="8077200" y="6580262"/>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lumMod val="50000"/>
                  </a:schemeClr>
                </a:solidFill>
              </a:rPr>
              <a:t>© CCS Fundraising</a:t>
            </a:r>
          </a:p>
        </p:txBody>
      </p:sp>
      <p:sp>
        <p:nvSpPr>
          <p:cNvPr id="15" name="Text Placeholder 2">
            <a:extLst>
              <a:ext uri="{FF2B5EF4-FFF2-40B4-BE49-F238E27FC236}">
                <a16:creationId xmlns:a16="http://schemas.microsoft.com/office/drawing/2014/main" id="{1D88B09E-4BA8-4F83-B66C-1F373D58570C}"/>
              </a:ext>
            </a:extLst>
          </p:cNvPr>
          <p:cNvSpPr>
            <a:spLocks noGrp="1"/>
          </p:cNvSpPr>
          <p:nvPr>
            <p:ph type="body" sz="quarter" idx="21" hasCustomPrompt="1"/>
          </p:nvPr>
        </p:nvSpPr>
        <p:spPr>
          <a:xfrm>
            <a:off x="3711090" y="6580262"/>
            <a:ext cx="4769820" cy="260350"/>
          </a:xfrm>
          <a:prstGeom prst="rect">
            <a:avLst/>
          </a:prstGeom>
        </p:spPr>
        <p:txBody>
          <a:bodyPr anchor="ctr">
            <a:normAutofit/>
          </a:bodyPr>
          <a:lstStyle>
            <a:lvl1pPr marL="0" indent="0" algn="ctr">
              <a:buNone/>
              <a:defRPr sz="900" spc="100" baseline="0">
                <a:solidFill>
                  <a:schemeClr val="bg1">
                    <a:lumMod val="50000"/>
                  </a:schemeClr>
                </a:solidFill>
              </a:defRPr>
            </a:lvl1pPr>
          </a:lstStyle>
          <a:p>
            <a:pPr lvl="0"/>
            <a:r>
              <a:rPr lang="en-US"/>
              <a:t>Sources</a:t>
            </a:r>
          </a:p>
        </p:txBody>
      </p:sp>
      <p:sp>
        <p:nvSpPr>
          <p:cNvPr id="21" name="Text Placeholder 5">
            <a:extLst>
              <a:ext uri="{FF2B5EF4-FFF2-40B4-BE49-F238E27FC236}">
                <a16:creationId xmlns:a16="http://schemas.microsoft.com/office/drawing/2014/main" id="{D1B7A607-9282-4ADE-99FB-6E4BDE93BE40}"/>
              </a:ext>
            </a:extLst>
          </p:cNvPr>
          <p:cNvSpPr>
            <a:spLocks noGrp="1"/>
          </p:cNvSpPr>
          <p:nvPr>
            <p:ph type="body" sz="quarter" idx="17" hasCustomPrompt="1"/>
          </p:nvPr>
        </p:nvSpPr>
        <p:spPr>
          <a:xfrm>
            <a:off x="381000" y="1104900"/>
            <a:ext cx="11049000" cy="330200"/>
          </a:xfrm>
          <a:prstGeom prst="rect">
            <a:avLst/>
          </a:prstGeom>
        </p:spPr>
        <p:txBody>
          <a:bodyPr>
            <a:noAutofit/>
          </a:bodyPr>
          <a:lstStyle>
            <a:lvl1pPr marL="0" indent="0">
              <a:buNone/>
              <a:defRPr sz="2000" spc="200" baseline="0">
                <a:solidFill>
                  <a:schemeClr val="bg1">
                    <a:lumMod val="50000"/>
                  </a:schemeClr>
                </a:solidFill>
              </a:defRPr>
            </a:lvl1pPr>
            <a:lvl2pPr marL="457200" indent="0">
              <a:buNone/>
              <a:defRPr sz="2000" spc="200" baseline="0">
                <a:solidFill>
                  <a:schemeClr val="bg1">
                    <a:lumMod val="50000"/>
                  </a:schemeClr>
                </a:solidFill>
              </a:defRPr>
            </a:lvl2pPr>
            <a:lvl3pPr marL="914400" indent="0">
              <a:buNone/>
              <a:defRPr sz="2000" spc="200" baseline="0">
                <a:solidFill>
                  <a:schemeClr val="bg1">
                    <a:lumMod val="50000"/>
                  </a:schemeClr>
                </a:solidFill>
              </a:defRPr>
            </a:lvl3pPr>
            <a:lvl4pPr marL="1371600" indent="0">
              <a:buNone/>
              <a:defRPr sz="2000" spc="200" baseline="0">
                <a:solidFill>
                  <a:schemeClr val="bg1">
                    <a:lumMod val="50000"/>
                  </a:schemeClr>
                </a:solidFill>
              </a:defRPr>
            </a:lvl4pPr>
            <a:lvl5pPr marL="1828800" indent="0">
              <a:buNone/>
              <a:defRPr sz="2000" spc="200" baseline="0">
                <a:solidFill>
                  <a:schemeClr val="bg1">
                    <a:lumMod val="50000"/>
                  </a:schemeClr>
                </a:solidFill>
              </a:defRPr>
            </a:lvl5pPr>
          </a:lstStyle>
          <a:p>
            <a:pPr lvl="0"/>
            <a:r>
              <a:rPr lang="en-US"/>
              <a:t>Subtitle</a:t>
            </a:r>
          </a:p>
        </p:txBody>
      </p:sp>
      <p:sp>
        <p:nvSpPr>
          <p:cNvPr id="22" name="Text Placeholder 3">
            <a:extLst>
              <a:ext uri="{FF2B5EF4-FFF2-40B4-BE49-F238E27FC236}">
                <a16:creationId xmlns:a16="http://schemas.microsoft.com/office/drawing/2014/main" id="{C552292F-5FD4-4B40-BE44-0AA62760B667}"/>
              </a:ext>
            </a:extLst>
          </p:cNvPr>
          <p:cNvSpPr>
            <a:spLocks noGrp="1"/>
          </p:cNvSpPr>
          <p:nvPr>
            <p:ph type="body" sz="quarter" idx="16" hasCustomPrompt="1"/>
          </p:nvPr>
        </p:nvSpPr>
        <p:spPr>
          <a:xfrm>
            <a:off x="381000" y="349165"/>
            <a:ext cx="11049000" cy="514828"/>
          </a:xfrm>
          <a:prstGeom prst="rect">
            <a:avLst/>
          </a:prstGeom>
        </p:spPr>
        <p:txBody>
          <a:bodyPr>
            <a:noAutofit/>
          </a:bodyPr>
          <a:lstStyle>
            <a:lvl1pPr marL="0" indent="0">
              <a:buNone/>
              <a:defRPr sz="4000" cap="all" spc="200" baseline="0">
                <a:solidFill>
                  <a:srgbClr val="254A5D"/>
                </a:solidFill>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Tree>
    <p:extLst>
      <p:ext uri="{BB962C8B-B14F-4D97-AF65-F5344CB8AC3E}">
        <p14:creationId xmlns:p14="http://schemas.microsoft.com/office/powerpoint/2010/main" val="878929499"/>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Graph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44E640-2EB4-4C1E-92F1-0D15A9A2206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6597650"/>
            <a:ext cx="2438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8" name="Content Placeholder 2">
            <a:extLst>
              <a:ext uri="{FF2B5EF4-FFF2-40B4-BE49-F238E27FC236}">
                <a16:creationId xmlns:a16="http://schemas.microsoft.com/office/drawing/2014/main" id="{D684A9CD-0773-4D14-BD0D-2AE9C7DBBE70}"/>
              </a:ext>
            </a:extLst>
          </p:cNvPr>
          <p:cNvSpPr>
            <a:spLocks noGrp="1"/>
          </p:cNvSpPr>
          <p:nvPr>
            <p:ph sz="half" idx="1"/>
          </p:nvPr>
        </p:nvSpPr>
        <p:spPr>
          <a:xfrm>
            <a:off x="685800" y="2280886"/>
            <a:ext cx="5181600" cy="3696410"/>
          </a:xfrm>
          <a:prstGeom prst="rect">
            <a:avLst/>
          </a:prstGeom>
        </p:spPr>
        <p:txBody>
          <a:bodyPr/>
          <a:lstStyle>
            <a:lvl1pPr marL="0" indent="0">
              <a:buNone/>
              <a:defRPr/>
            </a:lvl1pPr>
          </a:lstStyle>
          <a:p>
            <a:pPr lvl="0"/>
            <a:endParaRPr lang="en-US"/>
          </a:p>
        </p:txBody>
      </p:sp>
      <p:cxnSp>
        <p:nvCxnSpPr>
          <p:cNvPr id="20" name="Straight Connector 19">
            <a:extLst>
              <a:ext uri="{FF2B5EF4-FFF2-40B4-BE49-F238E27FC236}">
                <a16:creationId xmlns:a16="http://schemas.microsoft.com/office/drawing/2014/main" id="{C93748C7-1074-4EA9-8A9E-435FD520D2C2}"/>
              </a:ext>
            </a:extLst>
          </p:cNvPr>
          <p:cNvCxnSpPr/>
          <p:nvPr userDrawn="1"/>
        </p:nvCxnSpPr>
        <p:spPr>
          <a:xfrm>
            <a:off x="6096000" y="2280886"/>
            <a:ext cx="0" cy="369641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03C7299F-095F-4E49-B72D-9C3CEBABDE58}"/>
              </a:ext>
            </a:extLst>
          </p:cNvPr>
          <p:cNvSpPr>
            <a:spLocks noGrp="1"/>
          </p:cNvSpPr>
          <p:nvPr>
            <p:ph sz="half" idx="16"/>
          </p:nvPr>
        </p:nvSpPr>
        <p:spPr>
          <a:xfrm>
            <a:off x="6324588" y="2307624"/>
            <a:ext cx="5181600" cy="3696410"/>
          </a:xfrm>
          <a:prstGeom prst="rect">
            <a:avLst/>
          </a:prstGeom>
        </p:spPr>
        <p:txBody>
          <a:bodyPr/>
          <a:lstStyle>
            <a:lvl1pPr marL="0" indent="0">
              <a:buNone/>
              <a:defRPr/>
            </a:lvl1pPr>
          </a:lstStyle>
          <a:p>
            <a:pPr lvl="0"/>
            <a:endParaRPr lang="en-US"/>
          </a:p>
        </p:txBody>
      </p:sp>
      <p:sp>
        <p:nvSpPr>
          <p:cNvPr id="23" name="Text Placeholder 2">
            <a:extLst>
              <a:ext uri="{FF2B5EF4-FFF2-40B4-BE49-F238E27FC236}">
                <a16:creationId xmlns:a16="http://schemas.microsoft.com/office/drawing/2014/main" id="{F54AC9A8-A664-4292-B03C-EC4114ED912E}"/>
              </a:ext>
            </a:extLst>
          </p:cNvPr>
          <p:cNvSpPr>
            <a:spLocks noGrp="1"/>
          </p:cNvSpPr>
          <p:nvPr>
            <p:ph type="body" sz="quarter" idx="19" hasCustomPrompt="1"/>
          </p:nvPr>
        </p:nvSpPr>
        <p:spPr>
          <a:xfrm>
            <a:off x="2178730" y="1701006"/>
            <a:ext cx="2195740" cy="443990"/>
          </a:xfrm>
          <a:prstGeom prst="rect">
            <a:avLst/>
          </a:prstGeom>
        </p:spPr>
        <p:txBody>
          <a:bodyPr anchor="ctr">
            <a:normAutofit/>
          </a:bodyPr>
          <a:lstStyle>
            <a:lvl1pPr marL="0" indent="0" algn="ctr">
              <a:buNone/>
              <a:defRPr sz="1600" b="1" cap="all" spc="200" baseline="0"/>
            </a:lvl1pPr>
          </a:lstStyle>
          <a:p>
            <a:pPr lvl="0"/>
            <a:r>
              <a:rPr lang="en-US"/>
              <a:t>Chart title</a:t>
            </a:r>
          </a:p>
        </p:txBody>
      </p:sp>
      <p:sp>
        <p:nvSpPr>
          <p:cNvPr id="25" name="Text Placeholder 2">
            <a:extLst>
              <a:ext uri="{FF2B5EF4-FFF2-40B4-BE49-F238E27FC236}">
                <a16:creationId xmlns:a16="http://schemas.microsoft.com/office/drawing/2014/main" id="{2AFE96F2-A293-45D1-9470-B5AACFB96C34}"/>
              </a:ext>
            </a:extLst>
          </p:cNvPr>
          <p:cNvSpPr>
            <a:spLocks noGrp="1"/>
          </p:cNvSpPr>
          <p:nvPr>
            <p:ph type="body" sz="quarter" idx="20" hasCustomPrompt="1"/>
          </p:nvPr>
        </p:nvSpPr>
        <p:spPr>
          <a:xfrm>
            <a:off x="7817530" y="1708499"/>
            <a:ext cx="2195740" cy="443990"/>
          </a:xfrm>
          <a:prstGeom prst="rect">
            <a:avLst/>
          </a:prstGeom>
        </p:spPr>
        <p:txBody>
          <a:bodyPr anchor="ctr">
            <a:normAutofit/>
          </a:bodyPr>
          <a:lstStyle>
            <a:lvl1pPr marL="0" indent="0" algn="ctr">
              <a:buNone/>
              <a:defRPr sz="1600" b="1" cap="all" spc="200" baseline="0"/>
            </a:lvl1pPr>
          </a:lstStyle>
          <a:p>
            <a:pPr lvl="0"/>
            <a:r>
              <a:rPr lang="en-US"/>
              <a:t>Chart title</a:t>
            </a:r>
          </a:p>
        </p:txBody>
      </p:sp>
      <p:sp>
        <p:nvSpPr>
          <p:cNvPr id="19" name="Footer Placeholder 4">
            <a:extLst>
              <a:ext uri="{FF2B5EF4-FFF2-40B4-BE49-F238E27FC236}">
                <a16:creationId xmlns:a16="http://schemas.microsoft.com/office/drawing/2014/main" id="{286F4426-074A-43AC-B9EE-E80FCD800E78}"/>
              </a:ext>
            </a:extLst>
          </p:cNvPr>
          <p:cNvSpPr txBox="1">
            <a:spLocks/>
          </p:cNvSpPr>
          <p:nvPr userDrawn="1"/>
        </p:nvSpPr>
        <p:spPr>
          <a:xfrm>
            <a:off x="8077200" y="6580262"/>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lumMod val="50000"/>
                  </a:schemeClr>
                </a:solidFill>
              </a:rPr>
              <a:t>© CCS Fundraising</a:t>
            </a:r>
          </a:p>
        </p:txBody>
      </p:sp>
      <p:sp>
        <p:nvSpPr>
          <p:cNvPr id="21" name="Text Placeholder 2">
            <a:extLst>
              <a:ext uri="{FF2B5EF4-FFF2-40B4-BE49-F238E27FC236}">
                <a16:creationId xmlns:a16="http://schemas.microsoft.com/office/drawing/2014/main" id="{E06417EB-1267-4FD0-A937-6A66A5036694}"/>
              </a:ext>
            </a:extLst>
          </p:cNvPr>
          <p:cNvSpPr>
            <a:spLocks noGrp="1"/>
          </p:cNvSpPr>
          <p:nvPr>
            <p:ph type="body" sz="quarter" idx="21" hasCustomPrompt="1"/>
          </p:nvPr>
        </p:nvSpPr>
        <p:spPr>
          <a:xfrm>
            <a:off x="3711090" y="6580262"/>
            <a:ext cx="4769820" cy="260350"/>
          </a:xfrm>
          <a:prstGeom prst="rect">
            <a:avLst/>
          </a:prstGeom>
        </p:spPr>
        <p:txBody>
          <a:bodyPr anchor="ctr">
            <a:normAutofit/>
          </a:bodyPr>
          <a:lstStyle>
            <a:lvl1pPr marL="0" indent="0" algn="ctr">
              <a:buNone/>
              <a:defRPr sz="900" spc="100" baseline="0">
                <a:solidFill>
                  <a:schemeClr val="bg1">
                    <a:lumMod val="50000"/>
                  </a:schemeClr>
                </a:solidFill>
              </a:defRPr>
            </a:lvl1pPr>
          </a:lstStyle>
          <a:p>
            <a:pPr lvl="0"/>
            <a:r>
              <a:rPr lang="en-US"/>
              <a:t>Sources</a:t>
            </a:r>
          </a:p>
        </p:txBody>
      </p:sp>
      <p:sp>
        <p:nvSpPr>
          <p:cNvPr id="16" name="Text Placeholder 5">
            <a:extLst>
              <a:ext uri="{FF2B5EF4-FFF2-40B4-BE49-F238E27FC236}">
                <a16:creationId xmlns:a16="http://schemas.microsoft.com/office/drawing/2014/main" id="{E19B88DE-F9D6-4F2A-B335-6F0F41902830}"/>
              </a:ext>
            </a:extLst>
          </p:cNvPr>
          <p:cNvSpPr>
            <a:spLocks noGrp="1"/>
          </p:cNvSpPr>
          <p:nvPr>
            <p:ph type="body" sz="quarter" idx="17" hasCustomPrompt="1"/>
          </p:nvPr>
        </p:nvSpPr>
        <p:spPr>
          <a:xfrm>
            <a:off x="381000" y="1104900"/>
            <a:ext cx="11049000" cy="330200"/>
          </a:xfrm>
          <a:prstGeom prst="rect">
            <a:avLst/>
          </a:prstGeom>
        </p:spPr>
        <p:txBody>
          <a:bodyPr>
            <a:noAutofit/>
          </a:bodyPr>
          <a:lstStyle>
            <a:lvl1pPr marL="0" indent="0">
              <a:buNone/>
              <a:defRPr sz="2000" spc="200" baseline="0">
                <a:solidFill>
                  <a:schemeClr val="bg1">
                    <a:lumMod val="50000"/>
                  </a:schemeClr>
                </a:solidFill>
              </a:defRPr>
            </a:lvl1pPr>
            <a:lvl2pPr marL="457200" indent="0">
              <a:buNone/>
              <a:defRPr sz="2000" spc="200" baseline="0">
                <a:solidFill>
                  <a:schemeClr val="bg1">
                    <a:lumMod val="50000"/>
                  </a:schemeClr>
                </a:solidFill>
              </a:defRPr>
            </a:lvl2pPr>
            <a:lvl3pPr marL="914400" indent="0">
              <a:buNone/>
              <a:defRPr sz="2000" spc="200" baseline="0">
                <a:solidFill>
                  <a:schemeClr val="bg1">
                    <a:lumMod val="50000"/>
                  </a:schemeClr>
                </a:solidFill>
              </a:defRPr>
            </a:lvl3pPr>
            <a:lvl4pPr marL="1371600" indent="0">
              <a:buNone/>
              <a:defRPr sz="2000" spc="200" baseline="0">
                <a:solidFill>
                  <a:schemeClr val="bg1">
                    <a:lumMod val="50000"/>
                  </a:schemeClr>
                </a:solidFill>
              </a:defRPr>
            </a:lvl4pPr>
            <a:lvl5pPr marL="1828800" indent="0">
              <a:buNone/>
              <a:defRPr sz="2000" spc="200" baseline="0">
                <a:solidFill>
                  <a:schemeClr val="bg1">
                    <a:lumMod val="50000"/>
                  </a:schemeClr>
                </a:solidFill>
              </a:defRPr>
            </a:lvl5pPr>
          </a:lstStyle>
          <a:p>
            <a:pPr lvl="0"/>
            <a:r>
              <a:rPr lang="en-US"/>
              <a:t>Subtitle</a:t>
            </a:r>
          </a:p>
        </p:txBody>
      </p:sp>
      <p:sp>
        <p:nvSpPr>
          <p:cNvPr id="17" name="Text Placeholder 3">
            <a:extLst>
              <a:ext uri="{FF2B5EF4-FFF2-40B4-BE49-F238E27FC236}">
                <a16:creationId xmlns:a16="http://schemas.microsoft.com/office/drawing/2014/main" id="{7412DE85-356A-4703-AC99-7B86A244A468}"/>
              </a:ext>
            </a:extLst>
          </p:cNvPr>
          <p:cNvSpPr>
            <a:spLocks noGrp="1"/>
          </p:cNvSpPr>
          <p:nvPr>
            <p:ph type="body" sz="quarter" idx="22" hasCustomPrompt="1"/>
          </p:nvPr>
        </p:nvSpPr>
        <p:spPr>
          <a:xfrm>
            <a:off x="381000" y="349165"/>
            <a:ext cx="11049000" cy="514828"/>
          </a:xfrm>
          <a:prstGeom prst="rect">
            <a:avLst/>
          </a:prstGeom>
        </p:spPr>
        <p:txBody>
          <a:bodyPr>
            <a:noAutofit/>
          </a:bodyPr>
          <a:lstStyle>
            <a:lvl1pPr marL="0" indent="0">
              <a:buNone/>
              <a:defRPr sz="4000" cap="all" spc="200" baseline="0">
                <a:solidFill>
                  <a:srgbClr val="254A5D"/>
                </a:solidFill>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Tree>
    <p:extLst>
      <p:ext uri="{BB962C8B-B14F-4D97-AF65-F5344CB8AC3E}">
        <p14:creationId xmlns:p14="http://schemas.microsoft.com/office/powerpoint/2010/main" val="400350829"/>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44E640-2EB4-4C1E-92F1-0D15A9A2206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6597650"/>
            <a:ext cx="2438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6" name="Footer Placeholder 4">
            <a:extLst>
              <a:ext uri="{FF2B5EF4-FFF2-40B4-BE49-F238E27FC236}">
                <a16:creationId xmlns:a16="http://schemas.microsoft.com/office/drawing/2014/main" id="{B1C372B3-7711-4A05-B88C-DB2F73780806}"/>
              </a:ext>
            </a:extLst>
          </p:cNvPr>
          <p:cNvSpPr txBox="1">
            <a:spLocks/>
          </p:cNvSpPr>
          <p:nvPr userDrawn="1"/>
        </p:nvSpPr>
        <p:spPr>
          <a:xfrm>
            <a:off x="8077200" y="6580262"/>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lumMod val="50000"/>
                  </a:schemeClr>
                </a:solidFill>
              </a:rPr>
              <a:t>© CCS Fundraising</a:t>
            </a:r>
          </a:p>
        </p:txBody>
      </p:sp>
      <p:sp>
        <p:nvSpPr>
          <p:cNvPr id="7" name="Text Placeholder 2">
            <a:extLst>
              <a:ext uri="{FF2B5EF4-FFF2-40B4-BE49-F238E27FC236}">
                <a16:creationId xmlns:a16="http://schemas.microsoft.com/office/drawing/2014/main" id="{970AE15C-800A-45A8-AD5C-76CE8627EA33}"/>
              </a:ext>
            </a:extLst>
          </p:cNvPr>
          <p:cNvSpPr>
            <a:spLocks noGrp="1"/>
          </p:cNvSpPr>
          <p:nvPr>
            <p:ph type="body" sz="quarter" idx="21" hasCustomPrompt="1"/>
          </p:nvPr>
        </p:nvSpPr>
        <p:spPr>
          <a:xfrm>
            <a:off x="3711090" y="6580262"/>
            <a:ext cx="4769820" cy="260350"/>
          </a:xfrm>
          <a:prstGeom prst="rect">
            <a:avLst/>
          </a:prstGeom>
        </p:spPr>
        <p:txBody>
          <a:bodyPr anchor="ctr">
            <a:normAutofit/>
          </a:bodyPr>
          <a:lstStyle>
            <a:lvl1pPr marL="0" indent="0" algn="ctr">
              <a:buNone/>
              <a:defRPr sz="900" spc="100" baseline="0">
                <a:solidFill>
                  <a:schemeClr val="bg1">
                    <a:lumMod val="50000"/>
                  </a:schemeClr>
                </a:solidFill>
              </a:defRPr>
            </a:lvl1pPr>
          </a:lstStyle>
          <a:p>
            <a:pPr lvl="0"/>
            <a:r>
              <a:rPr lang="en-US"/>
              <a:t>Sources</a:t>
            </a:r>
          </a:p>
        </p:txBody>
      </p:sp>
    </p:spTree>
    <p:extLst>
      <p:ext uri="{BB962C8B-B14F-4D97-AF65-F5344CB8AC3E}">
        <p14:creationId xmlns:p14="http://schemas.microsoft.com/office/powerpoint/2010/main" val="2066398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6E074-1627-2749-ACBD-A376728540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46F4BB-F1DF-EE4E-8E1F-B6A6DDA57F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3105D4-FEC0-8149-8167-F0EA205845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E3D019-1C77-A14D-BBEC-795E6049B7A2}"/>
              </a:ext>
            </a:extLst>
          </p:cNvPr>
          <p:cNvSpPr>
            <a:spLocks noGrp="1"/>
          </p:cNvSpPr>
          <p:nvPr>
            <p:ph type="dt" sz="half" idx="10"/>
          </p:nvPr>
        </p:nvSpPr>
        <p:spPr/>
        <p:txBody>
          <a:bodyPr/>
          <a:lstStyle/>
          <a:p>
            <a:fld id="{A118D8F4-1228-CC4C-9711-4D7C9F23E824}" type="datetimeFigureOut">
              <a:rPr lang="en-US" smtClean="0"/>
              <a:t>8/6/2025</a:t>
            </a:fld>
            <a:endParaRPr lang="en-US"/>
          </a:p>
        </p:txBody>
      </p:sp>
      <p:sp>
        <p:nvSpPr>
          <p:cNvPr id="6" name="Footer Placeholder 5">
            <a:extLst>
              <a:ext uri="{FF2B5EF4-FFF2-40B4-BE49-F238E27FC236}">
                <a16:creationId xmlns:a16="http://schemas.microsoft.com/office/drawing/2014/main" id="{7273955E-8412-0245-884B-4C5384213D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91E9FA-D858-8C48-9B16-DBEA993A6952}"/>
              </a:ext>
            </a:extLst>
          </p:cNvPr>
          <p:cNvSpPr>
            <a:spLocks noGrp="1"/>
          </p:cNvSpPr>
          <p:nvPr>
            <p:ph type="sldNum" sz="quarter" idx="12"/>
          </p:nvPr>
        </p:nvSpPr>
        <p:spPr/>
        <p:txBody>
          <a:bodyPr/>
          <a:lstStyle/>
          <a:p>
            <a:fld id="{1CA7B3A3-074A-6940-8C17-41CF80C47524}" type="slidenum">
              <a:rPr lang="en-US" smtClean="0"/>
              <a:t>‹#›</a:t>
            </a:fld>
            <a:endParaRPr lang="en-US"/>
          </a:p>
        </p:txBody>
      </p:sp>
    </p:spTree>
    <p:extLst>
      <p:ext uri="{BB962C8B-B14F-4D97-AF65-F5344CB8AC3E}">
        <p14:creationId xmlns:p14="http://schemas.microsoft.com/office/powerpoint/2010/main" val="11699643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3" name="Footer Placeholder 4">
            <a:extLst>
              <a:ext uri="{FF2B5EF4-FFF2-40B4-BE49-F238E27FC236}">
                <a16:creationId xmlns:a16="http://schemas.microsoft.com/office/drawing/2014/main" id="{62DA43B7-C80F-4427-9A91-37CAC4616986}"/>
              </a:ext>
            </a:extLst>
          </p:cNvPr>
          <p:cNvSpPr txBox="1">
            <a:spLocks/>
          </p:cNvSpPr>
          <p:nvPr userDrawn="1"/>
        </p:nvSpPr>
        <p:spPr>
          <a:xfrm>
            <a:off x="8077200" y="6580262"/>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lumMod val="50000"/>
                  </a:schemeClr>
                </a:solidFill>
              </a:rPr>
              <a:t>© CCS Fundraising</a:t>
            </a:r>
          </a:p>
        </p:txBody>
      </p:sp>
    </p:spTree>
    <p:extLst>
      <p:ext uri="{BB962C8B-B14F-4D97-AF65-F5344CB8AC3E}">
        <p14:creationId xmlns:p14="http://schemas.microsoft.com/office/powerpoint/2010/main" val="21636466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Box">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44E640-2EB4-4C1E-92F1-0D15A9A2206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6597650"/>
            <a:ext cx="2438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6" name="Text Placeholder 5">
            <a:extLst>
              <a:ext uri="{FF2B5EF4-FFF2-40B4-BE49-F238E27FC236}">
                <a16:creationId xmlns:a16="http://schemas.microsoft.com/office/drawing/2014/main" id="{9ED12DEA-901B-441D-905B-42FE66B7A5E2}"/>
              </a:ext>
            </a:extLst>
          </p:cNvPr>
          <p:cNvSpPr>
            <a:spLocks noGrp="1"/>
          </p:cNvSpPr>
          <p:nvPr>
            <p:ph type="body" sz="quarter" idx="17"/>
          </p:nvPr>
        </p:nvSpPr>
        <p:spPr>
          <a:xfrm>
            <a:off x="1728104" y="2074407"/>
            <a:ext cx="8824009" cy="3859212"/>
          </a:xfrm>
          <a:prstGeom prst="rect">
            <a:avLst/>
          </a:prstGeom>
        </p:spPr>
        <p:txBody>
          <a:bodyPr>
            <a:normAutofit/>
          </a:bodyPr>
          <a:lstStyle>
            <a:lvl1pPr>
              <a:lnSpc>
                <a:spcPct val="110000"/>
              </a:lnSpc>
              <a:defRPr sz="1800"/>
            </a:lvl1pPr>
            <a:lvl2pPr>
              <a:lnSpc>
                <a:spcPct val="110000"/>
              </a:lnSpc>
              <a:defRPr sz="1800"/>
            </a:lvl2pPr>
            <a:lvl3pPr>
              <a:lnSpc>
                <a:spcPct val="110000"/>
              </a:lnSpc>
              <a:defRPr sz="1800"/>
            </a:lvl3pPr>
            <a:lvl4pPr>
              <a:lnSpc>
                <a:spcPct val="110000"/>
              </a:lnSpc>
              <a:defRPr sz="1800"/>
            </a:lvl4pPr>
            <a:lvl5pPr>
              <a:lnSpc>
                <a:spcPct val="110000"/>
              </a:lnSpc>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a:extLst>
              <a:ext uri="{FF2B5EF4-FFF2-40B4-BE49-F238E27FC236}">
                <a16:creationId xmlns:a16="http://schemas.microsoft.com/office/drawing/2014/main" id="{F4B175C2-A079-4D80-87D7-4C68326B378B}"/>
              </a:ext>
            </a:extLst>
          </p:cNvPr>
          <p:cNvSpPr txBox="1">
            <a:spLocks/>
          </p:cNvSpPr>
          <p:nvPr userDrawn="1"/>
        </p:nvSpPr>
        <p:spPr>
          <a:xfrm>
            <a:off x="8077200" y="6580262"/>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lumMod val="50000"/>
                  </a:schemeClr>
                </a:solidFill>
              </a:rPr>
              <a:t>© CCS Fundraising</a:t>
            </a:r>
          </a:p>
        </p:txBody>
      </p:sp>
      <p:sp>
        <p:nvSpPr>
          <p:cNvPr id="14" name="Text Placeholder 2">
            <a:extLst>
              <a:ext uri="{FF2B5EF4-FFF2-40B4-BE49-F238E27FC236}">
                <a16:creationId xmlns:a16="http://schemas.microsoft.com/office/drawing/2014/main" id="{90DF3711-A88F-48B9-9345-B07828ACD448}"/>
              </a:ext>
            </a:extLst>
          </p:cNvPr>
          <p:cNvSpPr>
            <a:spLocks noGrp="1"/>
          </p:cNvSpPr>
          <p:nvPr>
            <p:ph type="body" sz="quarter" idx="21" hasCustomPrompt="1"/>
          </p:nvPr>
        </p:nvSpPr>
        <p:spPr>
          <a:xfrm>
            <a:off x="3711090" y="6580262"/>
            <a:ext cx="4769820" cy="260350"/>
          </a:xfrm>
          <a:prstGeom prst="rect">
            <a:avLst/>
          </a:prstGeom>
        </p:spPr>
        <p:txBody>
          <a:bodyPr anchor="ctr">
            <a:normAutofit/>
          </a:bodyPr>
          <a:lstStyle>
            <a:lvl1pPr marL="0" indent="0" algn="ctr">
              <a:buNone/>
              <a:defRPr sz="900" spc="100" baseline="0">
                <a:solidFill>
                  <a:schemeClr val="bg1">
                    <a:lumMod val="50000"/>
                  </a:schemeClr>
                </a:solidFill>
              </a:defRPr>
            </a:lvl1pPr>
          </a:lstStyle>
          <a:p>
            <a:pPr lvl="0"/>
            <a:r>
              <a:rPr lang="en-US"/>
              <a:t>Sources</a:t>
            </a:r>
          </a:p>
        </p:txBody>
      </p:sp>
      <p:sp>
        <p:nvSpPr>
          <p:cNvPr id="2" name="Isosceles Triangle 1">
            <a:extLst>
              <a:ext uri="{FF2B5EF4-FFF2-40B4-BE49-F238E27FC236}">
                <a16:creationId xmlns:a16="http://schemas.microsoft.com/office/drawing/2014/main" id="{57AA039B-4481-42D3-802E-BF77BBF0B946}"/>
              </a:ext>
            </a:extLst>
          </p:cNvPr>
          <p:cNvSpPr/>
          <p:nvPr userDrawn="1"/>
        </p:nvSpPr>
        <p:spPr>
          <a:xfrm>
            <a:off x="-1" y="-6350"/>
            <a:ext cx="3876675" cy="3546475"/>
          </a:xfrm>
          <a:custGeom>
            <a:avLst/>
            <a:gdLst>
              <a:gd name="connsiteX0" fmla="*/ 0 w 4330700"/>
              <a:gd name="connsiteY0" fmla="*/ 3606800 h 3606800"/>
              <a:gd name="connsiteX1" fmla="*/ 2165350 w 4330700"/>
              <a:gd name="connsiteY1" fmla="*/ 0 h 3606800"/>
              <a:gd name="connsiteX2" fmla="*/ 4330700 w 4330700"/>
              <a:gd name="connsiteY2" fmla="*/ 3606800 h 3606800"/>
              <a:gd name="connsiteX3" fmla="*/ 0 w 4330700"/>
              <a:gd name="connsiteY3" fmla="*/ 3606800 h 3606800"/>
              <a:gd name="connsiteX0" fmla="*/ 0 w 4330700"/>
              <a:gd name="connsiteY0" fmla="*/ 3556000 h 3556000"/>
              <a:gd name="connsiteX1" fmla="*/ 3536950 w 4330700"/>
              <a:gd name="connsiteY1" fmla="*/ 0 h 3556000"/>
              <a:gd name="connsiteX2" fmla="*/ 4330700 w 4330700"/>
              <a:gd name="connsiteY2" fmla="*/ 3556000 h 3556000"/>
              <a:gd name="connsiteX3" fmla="*/ 0 w 4330700"/>
              <a:gd name="connsiteY3" fmla="*/ 3556000 h 3556000"/>
              <a:gd name="connsiteX0" fmla="*/ 12700 w 3549650"/>
              <a:gd name="connsiteY0" fmla="*/ 3606800 h 3606800"/>
              <a:gd name="connsiteX1" fmla="*/ 3549650 w 3549650"/>
              <a:gd name="connsiteY1" fmla="*/ 50800 h 3606800"/>
              <a:gd name="connsiteX2" fmla="*/ 0 w 3549650"/>
              <a:gd name="connsiteY2" fmla="*/ 0 h 3606800"/>
              <a:gd name="connsiteX3" fmla="*/ 12700 w 3549650"/>
              <a:gd name="connsiteY3" fmla="*/ 3606800 h 3606800"/>
              <a:gd name="connsiteX0" fmla="*/ 12700 w 3943350"/>
              <a:gd name="connsiteY0" fmla="*/ 3606800 h 3606800"/>
              <a:gd name="connsiteX1" fmla="*/ 3943350 w 3943350"/>
              <a:gd name="connsiteY1" fmla="*/ 12700 h 3606800"/>
              <a:gd name="connsiteX2" fmla="*/ 0 w 3943350"/>
              <a:gd name="connsiteY2" fmla="*/ 0 h 3606800"/>
              <a:gd name="connsiteX3" fmla="*/ 12700 w 3943350"/>
              <a:gd name="connsiteY3" fmla="*/ 3606800 h 3606800"/>
              <a:gd name="connsiteX0" fmla="*/ 12700 w 4019550"/>
              <a:gd name="connsiteY0" fmla="*/ 3606800 h 3606800"/>
              <a:gd name="connsiteX1" fmla="*/ 4019550 w 4019550"/>
              <a:gd name="connsiteY1" fmla="*/ 3175 h 3606800"/>
              <a:gd name="connsiteX2" fmla="*/ 0 w 4019550"/>
              <a:gd name="connsiteY2" fmla="*/ 0 h 3606800"/>
              <a:gd name="connsiteX3" fmla="*/ 12700 w 4019550"/>
              <a:gd name="connsiteY3" fmla="*/ 3606800 h 3606800"/>
              <a:gd name="connsiteX0" fmla="*/ 12700 w 4019550"/>
              <a:gd name="connsiteY0" fmla="*/ 3673475 h 3673475"/>
              <a:gd name="connsiteX1" fmla="*/ 4019550 w 4019550"/>
              <a:gd name="connsiteY1" fmla="*/ 3175 h 3673475"/>
              <a:gd name="connsiteX2" fmla="*/ 0 w 4019550"/>
              <a:gd name="connsiteY2" fmla="*/ 0 h 3673475"/>
              <a:gd name="connsiteX3" fmla="*/ 12700 w 4019550"/>
              <a:gd name="connsiteY3" fmla="*/ 3673475 h 3673475"/>
              <a:gd name="connsiteX0" fmla="*/ 769 w 4026669"/>
              <a:gd name="connsiteY0" fmla="*/ 3683000 h 3683000"/>
              <a:gd name="connsiteX1" fmla="*/ 4026669 w 4026669"/>
              <a:gd name="connsiteY1" fmla="*/ 3175 h 3683000"/>
              <a:gd name="connsiteX2" fmla="*/ 7119 w 4026669"/>
              <a:gd name="connsiteY2" fmla="*/ 0 h 3683000"/>
              <a:gd name="connsiteX3" fmla="*/ 769 w 4026669"/>
              <a:gd name="connsiteY3" fmla="*/ 3683000 h 3683000"/>
              <a:gd name="connsiteX0" fmla="*/ 3175 w 4019550"/>
              <a:gd name="connsiteY0" fmla="*/ 3540125 h 3540125"/>
              <a:gd name="connsiteX1" fmla="*/ 4019550 w 4019550"/>
              <a:gd name="connsiteY1" fmla="*/ 3175 h 3540125"/>
              <a:gd name="connsiteX2" fmla="*/ 0 w 4019550"/>
              <a:gd name="connsiteY2" fmla="*/ 0 h 3540125"/>
              <a:gd name="connsiteX3" fmla="*/ 3175 w 4019550"/>
              <a:gd name="connsiteY3" fmla="*/ 3540125 h 3540125"/>
              <a:gd name="connsiteX0" fmla="*/ 3175 w 3876675"/>
              <a:gd name="connsiteY0" fmla="*/ 3546475 h 3546475"/>
              <a:gd name="connsiteX1" fmla="*/ 3876675 w 3876675"/>
              <a:gd name="connsiteY1" fmla="*/ 0 h 3546475"/>
              <a:gd name="connsiteX2" fmla="*/ 0 w 3876675"/>
              <a:gd name="connsiteY2" fmla="*/ 6350 h 3546475"/>
              <a:gd name="connsiteX3" fmla="*/ 3175 w 3876675"/>
              <a:gd name="connsiteY3" fmla="*/ 3546475 h 3546475"/>
            </a:gdLst>
            <a:ahLst/>
            <a:cxnLst>
              <a:cxn ang="0">
                <a:pos x="connsiteX0" y="connsiteY0"/>
              </a:cxn>
              <a:cxn ang="0">
                <a:pos x="connsiteX1" y="connsiteY1"/>
              </a:cxn>
              <a:cxn ang="0">
                <a:pos x="connsiteX2" y="connsiteY2"/>
              </a:cxn>
              <a:cxn ang="0">
                <a:pos x="connsiteX3" y="connsiteY3"/>
              </a:cxn>
            </a:cxnLst>
            <a:rect l="l" t="t" r="r" b="b"/>
            <a:pathLst>
              <a:path w="3876675" h="3546475">
                <a:moveTo>
                  <a:pt x="3175" y="3546475"/>
                </a:moveTo>
                <a:lnTo>
                  <a:pt x="3876675" y="0"/>
                </a:lnTo>
                <a:lnTo>
                  <a:pt x="0" y="6350"/>
                </a:lnTo>
                <a:cubicBezTo>
                  <a:pt x="4233" y="1208617"/>
                  <a:pt x="-1058" y="2344208"/>
                  <a:pt x="3175" y="3546475"/>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8535CB69-CC77-4832-A098-CD5D0A6FDBCB}"/>
              </a:ext>
            </a:extLst>
          </p:cNvPr>
          <p:cNvSpPr>
            <a:spLocks noGrp="1"/>
          </p:cNvSpPr>
          <p:nvPr>
            <p:ph type="pic" sz="quarter" idx="23"/>
          </p:nvPr>
        </p:nvSpPr>
        <p:spPr>
          <a:xfrm rot="19056401">
            <a:off x="-1567853" y="-471086"/>
            <a:ext cx="5099916" cy="2508852"/>
          </a:xfrm>
          <a:prstGeom prst="rect">
            <a:avLst/>
          </a:prstGeom>
        </p:spPr>
        <p:txBody>
          <a:bodyPr/>
          <a:lstStyle/>
          <a:p>
            <a:endParaRPr lang="en-US"/>
          </a:p>
        </p:txBody>
      </p:sp>
      <p:sp>
        <p:nvSpPr>
          <p:cNvPr id="11" name="Picture Placeholder 3">
            <a:extLst>
              <a:ext uri="{FF2B5EF4-FFF2-40B4-BE49-F238E27FC236}">
                <a16:creationId xmlns:a16="http://schemas.microsoft.com/office/drawing/2014/main" id="{A21F02A1-496E-48F6-82D7-517088186B89}"/>
              </a:ext>
            </a:extLst>
          </p:cNvPr>
          <p:cNvSpPr>
            <a:spLocks noGrp="1"/>
          </p:cNvSpPr>
          <p:nvPr>
            <p:ph type="pic" sz="quarter" idx="24"/>
          </p:nvPr>
        </p:nvSpPr>
        <p:spPr>
          <a:xfrm rot="19056401">
            <a:off x="8778436" y="5038451"/>
            <a:ext cx="5099916" cy="2454366"/>
          </a:xfrm>
          <a:prstGeom prst="rect">
            <a:avLst/>
          </a:prstGeom>
        </p:spPr>
        <p:txBody>
          <a:bodyPr/>
          <a:lstStyle/>
          <a:p>
            <a:endParaRPr lang="en-US"/>
          </a:p>
        </p:txBody>
      </p:sp>
      <p:sp>
        <p:nvSpPr>
          <p:cNvPr id="13" name="Picture Placeholder 3">
            <a:extLst>
              <a:ext uri="{FF2B5EF4-FFF2-40B4-BE49-F238E27FC236}">
                <a16:creationId xmlns:a16="http://schemas.microsoft.com/office/drawing/2014/main" id="{7657E5EF-4997-4757-80B1-CE71C8B881EC}"/>
              </a:ext>
            </a:extLst>
          </p:cNvPr>
          <p:cNvSpPr>
            <a:spLocks noGrp="1"/>
          </p:cNvSpPr>
          <p:nvPr>
            <p:ph type="pic" sz="quarter" idx="25"/>
          </p:nvPr>
        </p:nvSpPr>
        <p:spPr>
          <a:xfrm rot="19056401">
            <a:off x="8160138" y="4647986"/>
            <a:ext cx="5632004" cy="2454366"/>
          </a:xfrm>
          <a:prstGeom prst="rect">
            <a:avLst/>
          </a:prstGeom>
        </p:spPr>
        <p:txBody>
          <a:bodyPr/>
          <a:lstStyle/>
          <a:p>
            <a:endParaRPr lang="en-US"/>
          </a:p>
        </p:txBody>
      </p:sp>
      <p:sp>
        <p:nvSpPr>
          <p:cNvPr id="17" name="Text Placeholder 5">
            <a:extLst>
              <a:ext uri="{FF2B5EF4-FFF2-40B4-BE49-F238E27FC236}">
                <a16:creationId xmlns:a16="http://schemas.microsoft.com/office/drawing/2014/main" id="{EDA65DAD-FA69-4D44-8784-30C392AB5389}"/>
              </a:ext>
            </a:extLst>
          </p:cNvPr>
          <p:cNvSpPr>
            <a:spLocks noGrp="1"/>
          </p:cNvSpPr>
          <p:nvPr>
            <p:ph type="body" sz="quarter" idx="26" hasCustomPrompt="1"/>
          </p:nvPr>
        </p:nvSpPr>
        <p:spPr>
          <a:xfrm>
            <a:off x="3815080" y="1104900"/>
            <a:ext cx="7929880" cy="330200"/>
          </a:xfrm>
          <a:prstGeom prst="rect">
            <a:avLst/>
          </a:prstGeom>
        </p:spPr>
        <p:txBody>
          <a:bodyPr>
            <a:noAutofit/>
          </a:bodyPr>
          <a:lstStyle>
            <a:lvl1pPr marL="0" indent="0">
              <a:buNone/>
              <a:defRPr sz="2000" spc="200" baseline="0">
                <a:solidFill>
                  <a:schemeClr val="bg1">
                    <a:lumMod val="50000"/>
                  </a:schemeClr>
                </a:solidFill>
              </a:defRPr>
            </a:lvl1pPr>
            <a:lvl2pPr marL="457200" indent="0">
              <a:buNone/>
              <a:defRPr sz="2000" spc="200" baseline="0">
                <a:solidFill>
                  <a:schemeClr val="bg1">
                    <a:lumMod val="50000"/>
                  </a:schemeClr>
                </a:solidFill>
              </a:defRPr>
            </a:lvl2pPr>
            <a:lvl3pPr marL="914400" indent="0">
              <a:buNone/>
              <a:defRPr sz="2000" spc="200" baseline="0">
                <a:solidFill>
                  <a:schemeClr val="bg1">
                    <a:lumMod val="50000"/>
                  </a:schemeClr>
                </a:solidFill>
              </a:defRPr>
            </a:lvl3pPr>
            <a:lvl4pPr marL="1371600" indent="0">
              <a:buNone/>
              <a:defRPr sz="2000" spc="200" baseline="0">
                <a:solidFill>
                  <a:schemeClr val="bg1">
                    <a:lumMod val="50000"/>
                  </a:schemeClr>
                </a:solidFill>
              </a:defRPr>
            </a:lvl4pPr>
            <a:lvl5pPr marL="1828800" indent="0">
              <a:buNone/>
              <a:defRPr sz="2000" spc="200" baseline="0">
                <a:solidFill>
                  <a:schemeClr val="bg1">
                    <a:lumMod val="50000"/>
                  </a:schemeClr>
                </a:solidFill>
              </a:defRPr>
            </a:lvl5pPr>
          </a:lstStyle>
          <a:p>
            <a:pPr lvl="0"/>
            <a:r>
              <a:rPr lang="en-US"/>
              <a:t>Subtitle</a:t>
            </a:r>
          </a:p>
        </p:txBody>
      </p:sp>
      <p:sp>
        <p:nvSpPr>
          <p:cNvPr id="18" name="Text Placeholder 3">
            <a:extLst>
              <a:ext uri="{FF2B5EF4-FFF2-40B4-BE49-F238E27FC236}">
                <a16:creationId xmlns:a16="http://schemas.microsoft.com/office/drawing/2014/main" id="{91FBB835-9C6B-475A-A942-A05FC588B4C9}"/>
              </a:ext>
            </a:extLst>
          </p:cNvPr>
          <p:cNvSpPr>
            <a:spLocks noGrp="1"/>
          </p:cNvSpPr>
          <p:nvPr>
            <p:ph type="body" sz="quarter" idx="16" hasCustomPrompt="1"/>
          </p:nvPr>
        </p:nvSpPr>
        <p:spPr>
          <a:xfrm>
            <a:off x="3815080" y="349165"/>
            <a:ext cx="7929880" cy="514828"/>
          </a:xfrm>
          <a:prstGeom prst="rect">
            <a:avLst/>
          </a:prstGeom>
        </p:spPr>
        <p:txBody>
          <a:bodyPr>
            <a:noAutofit/>
          </a:bodyPr>
          <a:lstStyle>
            <a:lvl1pPr marL="0" indent="0">
              <a:buNone/>
              <a:defRPr sz="4000" cap="all" spc="200" baseline="0">
                <a:solidFill>
                  <a:srgbClr val="254A5D"/>
                </a:solidFill>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Tree>
    <p:extLst>
      <p:ext uri="{BB962C8B-B14F-4D97-AF65-F5344CB8AC3E}">
        <p14:creationId xmlns:p14="http://schemas.microsoft.com/office/powerpoint/2010/main" val="1373075952"/>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le Box">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44E640-2EB4-4C1E-92F1-0D15A9A2206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6597650"/>
            <a:ext cx="2438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6" name="Text Placeholder 5">
            <a:extLst>
              <a:ext uri="{FF2B5EF4-FFF2-40B4-BE49-F238E27FC236}">
                <a16:creationId xmlns:a16="http://schemas.microsoft.com/office/drawing/2014/main" id="{9ED12DEA-901B-441D-905B-42FE66B7A5E2}"/>
              </a:ext>
            </a:extLst>
          </p:cNvPr>
          <p:cNvSpPr>
            <a:spLocks noGrp="1"/>
          </p:cNvSpPr>
          <p:nvPr>
            <p:ph type="body" sz="quarter" idx="17"/>
          </p:nvPr>
        </p:nvSpPr>
        <p:spPr>
          <a:xfrm>
            <a:off x="1728104" y="2074407"/>
            <a:ext cx="8824009" cy="3859212"/>
          </a:xfrm>
          <a:prstGeom prst="rect">
            <a:avLst/>
          </a:prstGeom>
        </p:spPr>
        <p:txBody>
          <a:bodyPr>
            <a:normAutofit/>
          </a:bodyPr>
          <a:lstStyle>
            <a:lvl1pPr>
              <a:lnSpc>
                <a:spcPct val="110000"/>
              </a:lnSpc>
              <a:defRPr sz="1800"/>
            </a:lvl1pPr>
            <a:lvl2pPr>
              <a:lnSpc>
                <a:spcPct val="110000"/>
              </a:lnSpc>
              <a:defRPr sz="1800"/>
            </a:lvl2pPr>
            <a:lvl3pPr>
              <a:lnSpc>
                <a:spcPct val="110000"/>
              </a:lnSpc>
              <a:defRPr sz="1800"/>
            </a:lvl3pPr>
            <a:lvl4pPr>
              <a:lnSpc>
                <a:spcPct val="110000"/>
              </a:lnSpc>
              <a:defRPr sz="1800"/>
            </a:lvl4pPr>
            <a:lvl5pPr>
              <a:lnSpc>
                <a:spcPct val="110000"/>
              </a:lnSpc>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a:extLst>
              <a:ext uri="{FF2B5EF4-FFF2-40B4-BE49-F238E27FC236}">
                <a16:creationId xmlns:a16="http://schemas.microsoft.com/office/drawing/2014/main" id="{F4B175C2-A079-4D80-87D7-4C68326B378B}"/>
              </a:ext>
            </a:extLst>
          </p:cNvPr>
          <p:cNvSpPr txBox="1">
            <a:spLocks/>
          </p:cNvSpPr>
          <p:nvPr userDrawn="1"/>
        </p:nvSpPr>
        <p:spPr>
          <a:xfrm>
            <a:off x="8077200" y="6580262"/>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lumMod val="50000"/>
                  </a:schemeClr>
                </a:solidFill>
              </a:rPr>
              <a:t>© CCS Fundraising</a:t>
            </a:r>
          </a:p>
        </p:txBody>
      </p:sp>
      <p:sp>
        <p:nvSpPr>
          <p:cNvPr id="14" name="Text Placeholder 2">
            <a:extLst>
              <a:ext uri="{FF2B5EF4-FFF2-40B4-BE49-F238E27FC236}">
                <a16:creationId xmlns:a16="http://schemas.microsoft.com/office/drawing/2014/main" id="{90DF3711-A88F-48B9-9345-B07828ACD448}"/>
              </a:ext>
            </a:extLst>
          </p:cNvPr>
          <p:cNvSpPr>
            <a:spLocks noGrp="1"/>
          </p:cNvSpPr>
          <p:nvPr>
            <p:ph type="body" sz="quarter" idx="21" hasCustomPrompt="1"/>
          </p:nvPr>
        </p:nvSpPr>
        <p:spPr>
          <a:xfrm>
            <a:off x="5364780" y="6573912"/>
            <a:ext cx="4769820" cy="260350"/>
          </a:xfrm>
          <a:prstGeom prst="rect">
            <a:avLst/>
          </a:prstGeom>
        </p:spPr>
        <p:txBody>
          <a:bodyPr anchor="ctr">
            <a:normAutofit/>
          </a:bodyPr>
          <a:lstStyle>
            <a:lvl1pPr marL="0" indent="0" algn="ctr">
              <a:buNone/>
              <a:defRPr sz="900" spc="100" baseline="0">
                <a:solidFill>
                  <a:schemeClr val="bg1">
                    <a:lumMod val="50000"/>
                  </a:schemeClr>
                </a:solidFill>
              </a:defRPr>
            </a:lvl1pPr>
          </a:lstStyle>
          <a:p>
            <a:pPr lvl="0"/>
            <a:r>
              <a:rPr lang="en-US"/>
              <a:t>Sources</a:t>
            </a:r>
          </a:p>
        </p:txBody>
      </p:sp>
      <p:sp>
        <p:nvSpPr>
          <p:cNvPr id="15" name="Isosceles Triangle 1">
            <a:extLst>
              <a:ext uri="{FF2B5EF4-FFF2-40B4-BE49-F238E27FC236}">
                <a16:creationId xmlns:a16="http://schemas.microsoft.com/office/drawing/2014/main" id="{E40872A3-6A9C-4EEC-8591-420DBB881A00}"/>
              </a:ext>
            </a:extLst>
          </p:cNvPr>
          <p:cNvSpPr/>
          <p:nvPr userDrawn="1"/>
        </p:nvSpPr>
        <p:spPr>
          <a:xfrm flipH="1">
            <a:off x="8322469" y="-14573"/>
            <a:ext cx="3869531" cy="3540125"/>
          </a:xfrm>
          <a:custGeom>
            <a:avLst/>
            <a:gdLst>
              <a:gd name="connsiteX0" fmla="*/ 0 w 4330700"/>
              <a:gd name="connsiteY0" fmla="*/ 3606800 h 3606800"/>
              <a:gd name="connsiteX1" fmla="*/ 2165350 w 4330700"/>
              <a:gd name="connsiteY1" fmla="*/ 0 h 3606800"/>
              <a:gd name="connsiteX2" fmla="*/ 4330700 w 4330700"/>
              <a:gd name="connsiteY2" fmla="*/ 3606800 h 3606800"/>
              <a:gd name="connsiteX3" fmla="*/ 0 w 4330700"/>
              <a:gd name="connsiteY3" fmla="*/ 3606800 h 3606800"/>
              <a:gd name="connsiteX0" fmla="*/ 0 w 4330700"/>
              <a:gd name="connsiteY0" fmla="*/ 3556000 h 3556000"/>
              <a:gd name="connsiteX1" fmla="*/ 3536950 w 4330700"/>
              <a:gd name="connsiteY1" fmla="*/ 0 h 3556000"/>
              <a:gd name="connsiteX2" fmla="*/ 4330700 w 4330700"/>
              <a:gd name="connsiteY2" fmla="*/ 3556000 h 3556000"/>
              <a:gd name="connsiteX3" fmla="*/ 0 w 4330700"/>
              <a:gd name="connsiteY3" fmla="*/ 3556000 h 3556000"/>
              <a:gd name="connsiteX0" fmla="*/ 12700 w 3549650"/>
              <a:gd name="connsiteY0" fmla="*/ 3606800 h 3606800"/>
              <a:gd name="connsiteX1" fmla="*/ 3549650 w 3549650"/>
              <a:gd name="connsiteY1" fmla="*/ 50800 h 3606800"/>
              <a:gd name="connsiteX2" fmla="*/ 0 w 3549650"/>
              <a:gd name="connsiteY2" fmla="*/ 0 h 3606800"/>
              <a:gd name="connsiteX3" fmla="*/ 12700 w 3549650"/>
              <a:gd name="connsiteY3" fmla="*/ 3606800 h 3606800"/>
              <a:gd name="connsiteX0" fmla="*/ 12700 w 3943350"/>
              <a:gd name="connsiteY0" fmla="*/ 3606800 h 3606800"/>
              <a:gd name="connsiteX1" fmla="*/ 3943350 w 3943350"/>
              <a:gd name="connsiteY1" fmla="*/ 12700 h 3606800"/>
              <a:gd name="connsiteX2" fmla="*/ 0 w 3943350"/>
              <a:gd name="connsiteY2" fmla="*/ 0 h 3606800"/>
              <a:gd name="connsiteX3" fmla="*/ 12700 w 3943350"/>
              <a:gd name="connsiteY3" fmla="*/ 3606800 h 3606800"/>
              <a:gd name="connsiteX0" fmla="*/ 12700 w 4019550"/>
              <a:gd name="connsiteY0" fmla="*/ 3606800 h 3606800"/>
              <a:gd name="connsiteX1" fmla="*/ 4019550 w 4019550"/>
              <a:gd name="connsiteY1" fmla="*/ 3175 h 3606800"/>
              <a:gd name="connsiteX2" fmla="*/ 0 w 4019550"/>
              <a:gd name="connsiteY2" fmla="*/ 0 h 3606800"/>
              <a:gd name="connsiteX3" fmla="*/ 12700 w 4019550"/>
              <a:gd name="connsiteY3" fmla="*/ 3606800 h 3606800"/>
              <a:gd name="connsiteX0" fmla="*/ 12700 w 4019550"/>
              <a:gd name="connsiteY0" fmla="*/ 3673475 h 3673475"/>
              <a:gd name="connsiteX1" fmla="*/ 4019550 w 4019550"/>
              <a:gd name="connsiteY1" fmla="*/ 3175 h 3673475"/>
              <a:gd name="connsiteX2" fmla="*/ 0 w 4019550"/>
              <a:gd name="connsiteY2" fmla="*/ 0 h 3673475"/>
              <a:gd name="connsiteX3" fmla="*/ 12700 w 4019550"/>
              <a:gd name="connsiteY3" fmla="*/ 3673475 h 3673475"/>
              <a:gd name="connsiteX0" fmla="*/ 769 w 4026669"/>
              <a:gd name="connsiteY0" fmla="*/ 3683000 h 3683000"/>
              <a:gd name="connsiteX1" fmla="*/ 4026669 w 4026669"/>
              <a:gd name="connsiteY1" fmla="*/ 3175 h 3683000"/>
              <a:gd name="connsiteX2" fmla="*/ 7119 w 4026669"/>
              <a:gd name="connsiteY2" fmla="*/ 0 h 3683000"/>
              <a:gd name="connsiteX3" fmla="*/ 769 w 4026669"/>
              <a:gd name="connsiteY3" fmla="*/ 3683000 h 3683000"/>
              <a:gd name="connsiteX0" fmla="*/ 3175 w 4019550"/>
              <a:gd name="connsiteY0" fmla="*/ 3540125 h 3540125"/>
              <a:gd name="connsiteX1" fmla="*/ 4019550 w 4019550"/>
              <a:gd name="connsiteY1" fmla="*/ 3175 h 3540125"/>
              <a:gd name="connsiteX2" fmla="*/ 0 w 4019550"/>
              <a:gd name="connsiteY2" fmla="*/ 0 h 3540125"/>
              <a:gd name="connsiteX3" fmla="*/ 3175 w 4019550"/>
              <a:gd name="connsiteY3" fmla="*/ 3540125 h 3540125"/>
              <a:gd name="connsiteX0" fmla="*/ 3175 w 3876675"/>
              <a:gd name="connsiteY0" fmla="*/ 3546475 h 3546475"/>
              <a:gd name="connsiteX1" fmla="*/ 3876675 w 3876675"/>
              <a:gd name="connsiteY1" fmla="*/ 0 h 3546475"/>
              <a:gd name="connsiteX2" fmla="*/ 0 w 3876675"/>
              <a:gd name="connsiteY2" fmla="*/ 6350 h 3546475"/>
              <a:gd name="connsiteX3" fmla="*/ 3175 w 3876675"/>
              <a:gd name="connsiteY3" fmla="*/ 3546475 h 3546475"/>
              <a:gd name="connsiteX0" fmla="*/ 3175 w 3869531"/>
              <a:gd name="connsiteY0" fmla="*/ 3540125 h 3540125"/>
              <a:gd name="connsiteX1" fmla="*/ 3869531 w 3869531"/>
              <a:gd name="connsiteY1" fmla="*/ 15081 h 3540125"/>
              <a:gd name="connsiteX2" fmla="*/ 0 w 3869531"/>
              <a:gd name="connsiteY2" fmla="*/ 0 h 3540125"/>
              <a:gd name="connsiteX3" fmla="*/ 3175 w 3869531"/>
              <a:gd name="connsiteY3" fmla="*/ 3540125 h 3540125"/>
            </a:gdLst>
            <a:ahLst/>
            <a:cxnLst>
              <a:cxn ang="0">
                <a:pos x="connsiteX0" y="connsiteY0"/>
              </a:cxn>
              <a:cxn ang="0">
                <a:pos x="connsiteX1" y="connsiteY1"/>
              </a:cxn>
              <a:cxn ang="0">
                <a:pos x="connsiteX2" y="connsiteY2"/>
              </a:cxn>
              <a:cxn ang="0">
                <a:pos x="connsiteX3" y="connsiteY3"/>
              </a:cxn>
            </a:cxnLst>
            <a:rect l="l" t="t" r="r" b="b"/>
            <a:pathLst>
              <a:path w="3869531" h="3540125">
                <a:moveTo>
                  <a:pt x="3175" y="3540125"/>
                </a:moveTo>
                <a:lnTo>
                  <a:pt x="3869531" y="15081"/>
                </a:lnTo>
                <a:lnTo>
                  <a:pt x="0" y="0"/>
                </a:lnTo>
                <a:cubicBezTo>
                  <a:pt x="4233" y="1202267"/>
                  <a:pt x="-1058" y="2337858"/>
                  <a:pt x="3175" y="3540125"/>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3">
            <a:extLst>
              <a:ext uri="{FF2B5EF4-FFF2-40B4-BE49-F238E27FC236}">
                <a16:creationId xmlns:a16="http://schemas.microsoft.com/office/drawing/2014/main" id="{09C1EA7B-C13D-4CB2-BEC4-D22B19B6E63B}"/>
              </a:ext>
            </a:extLst>
          </p:cNvPr>
          <p:cNvSpPr>
            <a:spLocks noGrp="1"/>
          </p:cNvSpPr>
          <p:nvPr>
            <p:ph type="pic" sz="quarter" idx="23"/>
          </p:nvPr>
        </p:nvSpPr>
        <p:spPr>
          <a:xfrm rot="2543599" flipH="1">
            <a:off x="8622665" y="-532774"/>
            <a:ext cx="5099916" cy="2454366"/>
          </a:xfrm>
          <a:prstGeom prst="rect">
            <a:avLst/>
          </a:prstGeom>
        </p:spPr>
        <p:txBody>
          <a:bodyPr/>
          <a:lstStyle/>
          <a:p>
            <a:endParaRPr lang="en-US"/>
          </a:p>
        </p:txBody>
      </p:sp>
      <p:sp>
        <p:nvSpPr>
          <p:cNvPr id="19" name="Picture Placeholder 3">
            <a:extLst>
              <a:ext uri="{FF2B5EF4-FFF2-40B4-BE49-F238E27FC236}">
                <a16:creationId xmlns:a16="http://schemas.microsoft.com/office/drawing/2014/main" id="{582BFD1B-1430-4A54-AE45-61733C8F0206}"/>
              </a:ext>
            </a:extLst>
          </p:cNvPr>
          <p:cNvSpPr>
            <a:spLocks noGrp="1"/>
          </p:cNvSpPr>
          <p:nvPr>
            <p:ph type="pic" sz="quarter" idx="24"/>
          </p:nvPr>
        </p:nvSpPr>
        <p:spPr>
          <a:xfrm rot="2645975">
            <a:off x="-1815103" y="5168622"/>
            <a:ext cx="5099916" cy="2454366"/>
          </a:xfrm>
          <a:prstGeom prst="rect">
            <a:avLst/>
          </a:prstGeom>
        </p:spPr>
        <p:txBody>
          <a:bodyPr/>
          <a:lstStyle/>
          <a:p>
            <a:endParaRPr lang="en-US"/>
          </a:p>
        </p:txBody>
      </p:sp>
      <p:sp>
        <p:nvSpPr>
          <p:cNvPr id="20" name="Picture Placeholder 3">
            <a:extLst>
              <a:ext uri="{FF2B5EF4-FFF2-40B4-BE49-F238E27FC236}">
                <a16:creationId xmlns:a16="http://schemas.microsoft.com/office/drawing/2014/main" id="{4649218E-9286-4821-8F71-757397784142}"/>
              </a:ext>
            </a:extLst>
          </p:cNvPr>
          <p:cNvSpPr>
            <a:spLocks noGrp="1"/>
          </p:cNvSpPr>
          <p:nvPr>
            <p:ph type="pic" sz="quarter" idx="25"/>
          </p:nvPr>
        </p:nvSpPr>
        <p:spPr>
          <a:xfrm rot="2645975">
            <a:off x="-1866876" y="4882922"/>
            <a:ext cx="5632004" cy="2454366"/>
          </a:xfrm>
          <a:prstGeom prst="rect">
            <a:avLst/>
          </a:prstGeom>
        </p:spPr>
        <p:txBody>
          <a:bodyPr/>
          <a:lstStyle/>
          <a:p>
            <a:endParaRPr lang="en-US"/>
          </a:p>
        </p:txBody>
      </p:sp>
      <p:sp>
        <p:nvSpPr>
          <p:cNvPr id="24" name="Text Placeholder 5">
            <a:extLst>
              <a:ext uri="{FF2B5EF4-FFF2-40B4-BE49-F238E27FC236}">
                <a16:creationId xmlns:a16="http://schemas.microsoft.com/office/drawing/2014/main" id="{97F354EC-67EF-4C1C-A9FD-800FBC029E93}"/>
              </a:ext>
            </a:extLst>
          </p:cNvPr>
          <p:cNvSpPr>
            <a:spLocks noGrp="1"/>
          </p:cNvSpPr>
          <p:nvPr>
            <p:ph type="body" sz="quarter" idx="26" hasCustomPrompt="1"/>
          </p:nvPr>
        </p:nvSpPr>
        <p:spPr>
          <a:xfrm>
            <a:off x="381000" y="1104900"/>
            <a:ext cx="8559800" cy="330200"/>
          </a:xfrm>
          <a:prstGeom prst="rect">
            <a:avLst/>
          </a:prstGeom>
        </p:spPr>
        <p:txBody>
          <a:bodyPr>
            <a:noAutofit/>
          </a:bodyPr>
          <a:lstStyle>
            <a:lvl1pPr marL="0" indent="0">
              <a:buNone/>
              <a:defRPr sz="2000" spc="200" baseline="0">
                <a:solidFill>
                  <a:schemeClr val="bg1">
                    <a:lumMod val="50000"/>
                  </a:schemeClr>
                </a:solidFill>
              </a:defRPr>
            </a:lvl1pPr>
            <a:lvl2pPr marL="457200" indent="0">
              <a:buNone/>
              <a:defRPr sz="2000" spc="200" baseline="0">
                <a:solidFill>
                  <a:schemeClr val="bg1">
                    <a:lumMod val="50000"/>
                  </a:schemeClr>
                </a:solidFill>
              </a:defRPr>
            </a:lvl2pPr>
            <a:lvl3pPr marL="914400" indent="0">
              <a:buNone/>
              <a:defRPr sz="2000" spc="200" baseline="0">
                <a:solidFill>
                  <a:schemeClr val="bg1">
                    <a:lumMod val="50000"/>
                  </a:schemeClr>
                </a:solidFill>
              </a:defRPr>
            </a:lvl3pPr>
            <a:lvl4pPr marL="1371600" indent="0">
              <a:buNone/>
              <a:defRPr sz="2000" spc="200" baseline="0">
                <a:solidFill>
                  <a:schemeClr val="bg1">
                    <a:lumMod val="50000"/>
                  </a:schemeClr>
                </a:solidFill>
              </a:defRPr>
            </a:lvl4pPr>
            <a:lvl5pPr marL="1828800" indent="0">
              <a:buNone/>
              <a:defRPr sz="2000" spc="200" baseline="0">
                <a:solidFill>
                  <a:schemeClr val="bg1">
                    <a:lumMod val="50000"/>
                  </a:schemeClr>
                </a:solidFill>
              </a:defRPr>
            </a:lvl5pPr>
          </a:lstStyle>
          <a:p>
            <a:pPr lvl="0"/>
            <a:r>
              <a:rPr lang="en-US"/>
              <a:t>Subtitle</a:t>
            </a:r>
          </a:p>
        </p:txBody>
      </p:sp>
      <p:sp>
        <p:nvSpPr>
          <p:cNvPr id="25" name="Text Placeholder 3">
            <a:extLst>
              <a:ext uri="{FF2B5EF4-FFF2-40B4-BE49-F238E27FC236}">
                <a16:creationId xmlns:a16="http://schemas.microsoft.com/office/drawing/2014/main" id="{30940848-8F78-45A4-B348-EC655D27FDBD}"/>
              </a:ext>
            </a:extLst>
          </p:cNvPr>
          <p:cNvSpPr>
            <a:spLocks noGrp="1"/>
          </p:cNvSpPr>
          <p:nvPr>
            <p:ph type="body" sz="quarter" idx="16" hasCustomPrompt="1"/>
          </p:nvPr>
        </p:nvSpPr>
        <p:spPr>
          <a:xfrm>
            <a:off x="381000" y="349165"/>
            <a:ext cx="8559800" cy="514828"/>
          </a:xfrm>
          <a:prstGeom prst="rect">
            <a:avLst/>
          </a:prstGeom>
        </p:spPr>
        <p:txBody>
          <a:bodyPr>
            <a:noAutofit/>
          </a:bodyPr>
          <a:lstStyle>
            <a:lvl1pPr marL="0" indent="0">
              <a:buNone/>
              <a:defRPr sz="4000" cap="all" spc="200" baseline="0">
                <a:solidFill>
                  <a:srgbClr val="254A5D"/>
                </a:solidFill>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Tree>
    <p:extLst>
      <p:ext uri="{BB962C8B-B14F-4D97-AF65-F5344CB8AC3E}">
        <p14:creationId xmlns:p14="http://schemas.microsoft.com/office/powerpoint/2010/main" val="2405290045"/>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de Photo">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81C4D4DE-48B9-490C-8F34-AD246E64E35A}"/>
              </a:ext>
            </a:extLst>
          </p:cNvPr>
          <p:cNvSpPr>
            <a:spLocks noGrp="1"/>
          </p:cNvSpPr>
          <p:nvPr>
            <p:ph type="pic" idx="1"/>
          </p:nvPr>
        </p:nvSpPr>
        <p:spPr>
          <a:xfrm>
            <a:off x="0" y="0"/>
            <a:ext cx="4430486"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2" name="Text Placeholder 5">
            <a:extLst>
              <a:ext uri="{FF2B5EF4-FFF2-40B4-BE49-F238E27FC236}">
                <a16:creationId xmlns:a16="http://schemas.microsoft.com/office/drawing/2014/main" id="{914B9818-F596-4979-BB7C-AD4FB2715A85}"/>
              </a:ext>
            </a:extLst>
          </p:cNvPr>
          <p:cNvSpPr>
            <a:spLocks noGrp="1"/>
          </p:cNvSpPr>
          <p:nvPr>
            <p:ph type="body" sz="quarter" idx="17"/>
          </p:nvPr>
        </p:nvSpPr>
        <p:spPr>
          <a:xfrm>
            <a:off x="5124337" y="1954213"/>
            <a:ext cx="6387478" cy="3859212"/>
          </a:xfrm>
          <a:prstGeom prst="rect">
            <a:avLst/>
          </a:prstGeom>
        </p:spPr>
        <p:txBody>
          <a:bodyPr>
            <a:normAutofit/>
          </a:bodyPr>
          <a:lstStyle>
            <a:lvl1pPr>
              <a:lnSpc>
                <a:spcPct val="110000"/>
              </a:lnSpc>
              <a:defRPr sz="1800"/>
            </a:lvl1pPr>
            <a:lvl2pPr>
              <a:lnSpc>
                <a:spcPct val="110000"/>
              </a:lnSpc>
              <a:defRPr sz="1800"/>
            </a:lvl2pPr>
            <a:lvl3pPr>
              <a:lnSpc>
                <a:spcPct val="110000"/>
              </a:lnSpc>
              <a:defRPr sz="1800"/>
            </a:lvl3pPr>
            <a:lvl4pPr>
              <a:lnSpc>
                <a:spcPct val="110000"/>
              </a:lnSpc>
              <a:defRPr sz="1800"/>
            </a:lvl4pPr>
            <a:lvl5pPr>
              <a:lnSpc>
                <a:spcPct val="110000"/>
              </a:lnSpc>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3E84E092-6E3D-44B5-BCEF-62B7E4AD9F3F}"/>
              </a:ext>
            </a:extLst>
          </p:cNvPr>
          <p:cNvSpPr txBox="1">
            <a:spLocks/>
          </p:cNvSpPr>
          <p:nvPr userDrawn="1"/>
        </p:nvSpPr>
        <p:spPr>
          <a:xfrm>
            <a:off x="8077200" y="6580262"/>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lumMod val="50000"/>
                  </a:schemeClr>
                </a:solidFill>
              </a:rPr>
              <a:t>© CCS Fundraising</a:t>
            </a:r>
          </a:p>
        </p:txBody>
      </p:sp>
      <p:sp>
        <p:nvSpPr>
          <p:cNvPr id="9" name="Text Placeholder 2">
            <a:extLst>
              <a:ext uri="{FF2B5EF4-FFF2-40B4-BE49-F238E27FC236}">
                <a16:creationId xmlns:a16="http://schemas.microsoft.com/office/drawing/2014/main" id="{109AB71F-4E83-4169-A5EF-97E59184F681}"/>
              </a:ext>
            </a:extLst>
          </p:cNvPr>
          <p:cNvSpPr>
            <a:spLocks noGrp="1"/>
          </p:cNvSpPr>
          <p:nvPr>
            <p:ph type="body" sz="quarter" idx="21" hasCustomPrompt="1"/>
          </p:nvPr>
        </p:nvSpPr>
        <p:spPr>
          <a:xfrm>
            <a:off x="4430486" y="6588956"/>
            <a:ext cx="4769820" cy="260350"/>
          </a:xfrm>
          <a:prstGeom prst="rect">
            <a:avLst/>
          </a:prstGeom>
        </p:spPr>
        <p:txBody>
          <a:bodyPr anchor="ctr">
            <a:normAutofit/>
          </a:bodyPr>
          <a:lstStyle>
            <a:lvl1pPr marL="0" indent="0" algn="ctr">
              <a:buNone/>
              <a:defRPr sz="900" spc="100" baseline="0">
                <a:solidFill>
                  <a:schemeClr val="bg1">
                    <a:lumMod val="50000"/>
                  </a:schemeClr>
                </a:solidFill>
              </a:defRPr>
            </a:lvl1pPr>
          </a:lstStyle>
          <a:p>
            <a:pPr lvl="0"/>
            <a:r>
              <a:rPr lang="en-US"/>
              <a:t>Sources</a:t>
            </a:r>
          </a:p>
        </p:txBody>
      </p:sp>
      <p:pic>
        <p:nvPicPr>
          <p:cNvPr id="10" name="Picture 9">
            <a:extLst>
              <a:ext uri="{FF2B5EF4-FFF2-40B4-BE49-F238E27FC236}">
                <a16:creationId xmlns:a16="http://schemas.microsoft.com/office/drawing/2014/main" id="{F4FD0B61-C457-4B68-ADB3-045394CE879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6597650"/>
            <a:ext cx="2438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a:extLst>
              <a:ext uri="{FF2B5EF4-FFF2-40B4-BE49-F238E27FC236}">
                <a16:creationId xmlns:a16="http://schemas.microsoft.com/office/drawing/2014/main" id="{56CB7484-52E1-4F62-B558-C766347FE210}"/>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7" name="Text Placeholder 5">
            <a:extLst>
              <a:ext uri="{FF2B5EF4-FFF2-40B4-BE49-F238E27FC236}">
                <a16:creationId xmlns:a16="http://schemas.microsoft.com/office/drawing/2014/main" id="{4D627D9B-13FC-4FC8-A833-4DC6EEC724B0}"/>
              </a:ext>
            </a:extLst>
          </p:cNvPr>
          <p:cNvSpPr>
            <a:spLocks noGrp="1"/>
          </p:cNvSpPr>
          <p:nvPr>
            <p:ph type="body" sz="quarter" idx="22" hasCustomPrompt="1"/>
          </p:nvPr>
        </p:nvSpPr>
        <p:spPr>
          <a:xfrm>
            <a:off x="4739640" y="1104900"/>
            <a:ext cx="6802655" cy="330200"/>
          </a:xfrm>
          <a:prstGeom prst="rect">
            <a:avLst/>
          </a:prstGeom>
        </p:spPr>
        <p:txBody>
          <a:bodyPr>
            <a:noAutofit/>
          </a:bodyPr>
          <a:lstStyle>
            <a:lvl1pPr marL="0" indent="0">
              <a:buNone/>
              <a:defRPr sz="2000" spc="200" baseline="0">
                <a:solidFill>
                  <a:schemeClr val="bg1">
                    <a:lumMod val="50000"/>
                  </a:schemeClr>
                </a:solidFill>
              </a:defRPr>
            </a:lvl1pPr>
            <a:lvl2pPr marL="457200" indent="0">
              <a:buNone/>
              <a:defRPr sz="2000" spc="200" baseline="0">
                <a:solidFill>
                  <a:schemeClr val="bg1">
                    <a:lumMod val="50000"/>
                  </a:schemeClr>
                </a:solidFill>
              </a:defRPr>
            </a:lvl2pPr>
            <a:lvl3pPr marL="914400" indent="0">
              <a:buNone/>
              <a:defRPr sz="2000" spc="200" baseline="0">
                <a:solidFill>
                  <a:schemeClr val="bg1">
                    <a:lumMod val="50000"/>
                  </a:schemeClr>
                </a:solidFill>
              </a:defRPr>
            </a:lvl3pPr>
            <a:lvl4pPr marL="1371600" indent="0">
              <a:buNone/>
              <a:defRPr sz="2000" spc="200" baseline="0">
                <a:solidFill>
                  <a:schemeClr val="bg1">
                    <a:lumMod val="50000"/>
                  </a:schemeClr>
                </a:solidFill>
              </a:defRPr>
            </a:lvl4pPr>
            <a:lvl5pPr marL="1828800" indent="0">
              <a:buNone/>
              <a:defRPr sz="2000" spc="200" baseline="0">
                <a:solidFill>
                  <a:schemeClr val="bg1">
                    <a:lumMod val="50000"/>
                  </a:schemeClr>
                </a:solidFill>
              </a:defRPr>
            </a:lvl5pPr>
          </a:lstStyle>
          <a:p>
            <a:pPr lvl="0"/>
            <a:r>
              <a:rPr lang="en-US"/>
              <a:t>Subtitle</a:t>
            </a:r>
          </a:p>
        </p:txBody>
      </p:sp>
      <p:sp>
        <p:nvSpPr>
          <p:cNvPr id="18" name="Text Placeholder 3">
            <a:extLst>
              <a:ext uri="{FF2B5EF4-FFF2-40B4-BE49-F238E27FC236}">
                <a16:creationId xmlns:a16="http://schemas.microsoft.com/office/drawing/2014/main" id="{717FB17A-87E3-4116-98DD-7D6773C6D6EB}"/>
              </a:ext>
            </a:extLst>
          </p:cNvPr>
          <p:cNvSpPr>
            <a:spLocks noGrp="1"/>
          </p:cNvSpPr>
          <p:nvPr>
            <p:ph type="body" sz="quarter" idx="16" hasCustomPrompt="1"/>
          </p:nvPr>
        </p:nvSpPr>
        <p:spPr>
          <a:xfrm>
            <a:off x="4739640" y="349165"/>
            <a:ext cx="6802655" cy="514828"/>
          </a:xfrm>
          <a:prstGeom prst="rect">
            <a:avLst/>
          </a:prstGeom>
        </p:spPr>
        <p:txBody>
          <a:bodyPr>
            <a:noAutofit/>
          </a:bodyPr>
          <a:lstStyle>
            <a:lvl1pPr marL="0" indent="0">
              <a:buNone/>
              <a:defRPr sz="4000" cap="all" spc="200" baseline="0">
                <a:solidFill>
                  <a:srgbClr val="254A5D"/>
                </a:solidFill>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Tree>
    <p:extLst>
      <p:ext uri="{BB962C8B-B14F-4D97-AF65-F5344CB8AC3E}">
        <p14:creationId xmlns:p14="http://schemas.microsoft.com/office/powerpoint/2010/main" val="14722441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ide Photo Four Box">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81C4D4DE-48B9-490C-8F34-AD246E64E35A}"/>
              </a:ext>
            </a:extLst>
          </p:cNvPr>
          <p:cNvSpPr>
            <a:spLocks noGrp="1"/>
          </p:cNvSpPr>
          <p:nvPr>
            <p:ph type="pic" idx="1"/>
          </p:nvPr>
        </p:nvSpPr>
        <p:spPr>
          <a:xfrm>
            <a:off x="0" y="0"/>
            <a:ext cx="4430486"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0" name="Text Placeholder 2">
            <a:extLst>
              <a:ext uri="{FF2B5EF4-FFF2-40B4-BE49-F238E27FC236}">
                <a16:creationId xmlns:a16="http://schemas.microsoft.com/office/drawing/2014/main" id="{99657C67-5B9E-4999-ACAA-626AD9DCB347}"/>
              </a:ext>
            </a:extLst>
          </p:cNvPr>
          <p:cNvSpPr>
            <a:spLocks noGrp="1"/>
          </p:cNvSpPr>
          <p:nvPr>
            <p:ph type="body" sz="quarter" idx="19" hasCustomPrompt="1"/>
          </p:nvPr>
        </p:nvSpPr>
        <p:spPr>
          <a:xfrm>
            <a:off x="5179844" y="809321"/>
            <a:ext cx="2853700" cy="701675"/>
          </a:xfrm>
          <a:prstGeom prst="rect">
            <a:avLst/>
          </a:prstGeom>
        </p:spPr>
        <p:txBody>
          <a:bodyPr anchor="ctr">
            <a:normAutofit/>
          </a:bodyPr>
          <a:lstStyle>
            <a:lvl1pPr marL="0" indent="0" algn="ctr">
              <a:buNone/>
              <a:defRPr sz="3200" spc="200" baseline="0"/>
            </a:lvl1pPr>
          </a:lstStyle>
          <a:p>
            <a:pPr lvl="0"/>
            <a:r>
              <a:rPr lang="en-US"/>
              <a:t>Title</a:t>
            </a:r>
          </a:p>
        </p:txBody>
      </p:sp>
      <p:sp>
        <p:nvSpPr>
          <p:cNvPr id="21" name="Text Placeholder 5">
            <a:extLst>
              <a:ext uri="{FF2B5EF4-FFF2-40B4-BE49-F238E27FC236}">
                <a16:creationId xmlns:a16="http://schemas.microsoft.com/office/drawing/2014/main" id="{12A8BA23-48F0-4836-9F45-F9EC92244F2F}"/>
              </a:ext>
            </a:extLst>
          </p:cNvPr>
          <p:cNvSpPr>
            <a:spLocks noGrp="1"/>
          </p:cNvSpPr>
          <p:nvPr>
            <p:ph type="body" sz="quarter" idx="20"/>
          </p:nvPr>
        </p:nvSpPr>
        <p:spPr>
          <a:xfrm>
            <a:off x="5179844" y="1518353"/>
            <a:ext cx="2853700" cy="1747668"/>
          </a:xfrm>
          <a:prstGeom prst="rect">
            <a:avLst/>
          </a:prstGeom>
        </p:spPr>
        <p:txBody>
          <a:bodyPr anchor="ctr" anchorCtr="0">
            <a:normAutofit/>
          </a:bodyPr>
          <a:lstStyle>
            <a:lvl1pPr marL="0" indent="0" algn="ctr">
              <a:lnSpc>
                <a:spcPct val="100000"/>
              </a:lnSpc>
              <a:spcBef>
                <a:spcPts val="0"/>
              </a:spcBef>
              <a:buNone/>
              <a:defRPr sz="1800"/>
            </a:lvl1pPr>
            <a:lvl2pPr>
              <a:defRPr sz="2400"/>
            </a:lvl2pPr>
            <a:lvl3pPr>
              <a:defRPr sz="2400"/>
            </a:lvl3pPr>
            <a:lvl4pPr>
              <a:defRPr sz="2400"/>
            </a:lvl4pPr>
            <a:lvl5pPr>
              <a:defRPr sz="2400"/>
            </a:lvl5pPr>
          </a:lstStyle>
          <a:p>
            <a:pPr lvl="0"/>
            <a:endParaRPr lang="en-US"/>
          </a:p>
        </p:txBody>
      </p:sp>
      <p:sp>
        <p:nvSpPr>
          <p:cNvPr id="22" name="Text Placeholder 2">
            <a:extLst>
              <a:ext uri="{FF2B5EF4-FFF2-40B4-BE49-F238E27FC236}">
                <a16:creationId xmlns:a16="http://schemas.microsoft.com/office/drawing/2014/main" id="{4EBE7CA5-4FD3-4F33-8AE4-A97B240EA7F4}"/>
              </a:ext>
            </a:extLst>
          </p:cNvPr>
          <p:cNvSpPr>
            <a:spLocks noGrp="1"/>
          </p:cNvSpPr>
          <p:nvPr>
            <p:ph type="body" sz="quarter" idx="21" hasCustomPrompt="1"/>
          </p:nvPr>
        </p:nvSpPr>
        <p:spPr>
          <a:xfrm>
            <a:off x="5179844" y="3810799"/>
            <a:ext cx="2853700" cy="701675"/>
          </a:xfrm>
          <a:prstGeom prst="rect">
            <a:avLst/>
          </a:prstGeom>
        </p:spPr>
        <p:txBody>
          <a:bodyPr anchor="ctr">
            <a:normAutofit/>
          </a:bodyPr>
          <a:lstStyle>
            <a:lvl1pPr marL="0" indent="0" algn="ctr">
              <a:buNone/>
              <a:defRPr sz="3200" spc="200" baseline="0"/>
            </a:lvl1pPr>
          </a:lstStyle>
          <a:p>
            <a:pPr lvl="0"/>
            <a:r>
              <a:rPr lang="en-US"/>
              <a:t>Title</a:t>
            </a:r>
          </a:p>
        </p:txBody>
      </p:sp>
      <p:sp>
        <p:nvSpPr>
          <p:cNvPr id="23" name="Text Placeholder 5">
            <a:extLst>
              <a:ext uri="{FF2B5EF4-FFF2-40B4-BE49-F238E27FC236}">
                <a16:creationId xmlns:a16="http://schemas.microsoft.com/office/drawing/2014/main" id="{1FFCBAE2-F00A-4D98-A429-1B0A79E62997}"/>
              </a:ext>
            </a:extLst>
          </p:cNvPr>
          <p:cNvSpPr>
            <a:spLocks noGrp="1"/>
          </p:cNvSpPr>
          <p:nvPr>
            <p:ph type="body" sz="quarter" idx="22"/>
          </p:nvPr>
        </p:nvSpPr>
        <p:spPr>
          <a:xfrm>
            <a:off x="5179844" y="4519831"/>
            <a:ext cx="2853700" cy="1747668"/>
          </a:xfrm>
          <a:prstGeom prst="rect">
            <a:avLst/>
          </a:prstGeom>
        </p:spPr>
        <p:txBody>
          <a:bodyPr anchor="ctr" anchorCtr="0">
            <a:normAutofit/>
          </a:bodyPr>
          <a:lstStyle>
            <a:lvl1pPr marL="0" indent="0" algn="ctr">
              <a:lnSpc>
                <a:spcPct val="100000"/>
              </a:lnSpc>
              <a:spcBef>
                <a:spcPts val="0"/>
              </a:spcBef>
              <a:buNone/>
              <a:defRPr sz="1800"/>
            </a:lvl1pPr>
            <a:lvl2pPr>
              <a:defRPr sz="2400"/>
            </a:lvl2pPr>
            <a:lvl3pPr>
              <a:defRPr sz="2400"/>
            </a:lvl3pPr>
            <a:lvl4pPr>
              <a:defRPr sz="2400"/>
            </a:lvl4pPr>
            <a:lvl5pPr>
              <a:defRPr sz="2400"/>
            </a:lvl5pPr>
          </a:lstStyle>
          <a:p>
            <a:pPr lvl="0"/>
            <a:endParaRPr lang="en-US"/>
          </a:p>
        </p:txBody>
      </p:sp>
      <p:sp>
        <p:nvSpPr>
          <p:cNvPr id="24" name="Text Placeholder 2">
            <a:extLst>
              <a:ext uri="{FF2B5EF4-FFF2-40B4-BE49-F238E27FC236}">
                <a16:creationId xmlns:a16="http://schemas.microsoft.com/office/drawing/2014/main" id="{455D4A69-D990-43E5-AC67-609E0147C3AF}"/>
              </a:ext>
            </a:extLst>
          </p:cNvPr>
          <p:cNvSpPr>
            <a:spLocks noGrp="1"/>
          </p:cNvSpPr>
          <p:nvPr>
            <p:ph type="body" sz="quarter" idx="23" hasCustomPrompt="1"/>
          </p:nvPr>
        </p:nvSpPr>
        <p:spPr>
          <a:xfrm>
            <a:off x="8782902" y="801964"/>
            <a:ext cx="2853700" cy="701675"/>
          </a:xfrm>
          <a:prstGeom prst="rect">
            <a:avLst/>
          </a:prstGeom>
        </p:spPr>
        <p:txBody>
          <a:bodyPr anchor="ctr">
            <a:normAutofit/>
          </a:bodyPr>
          <a:lstStyle>
            <a:lvl1pPr marL="0" indent="0" algn="ctr">
              <a:buNone/>
              <a:defRPr sz="3200" spc="200" baseline="0"/>
            </a:lvl1pPr>
          </a:lstStyle>
          <a:p>
            <a:pPr lvl="0"/>
            <a:r>
              <a:rPr lang="en-US"/>
              <a:t>Title</a:t>
            </a:r>
          </a:p>
        </p:txBody>
      </p:sp>
      <p:sp>
        <p:nvSpPr>
          <p:cNvPr id="25" name="Text Placeholder 5">
            <a:extLst>
              <a:ext uri="{FF2B5EF4-FFF2-40B4-BE49-F238E27FC236}">
                <a16:creationId xmlns:a16="http://schemas.microsoft.com/office/drawing/2014/main" id="{4E47576F-014C-449F-884A-278B906D75AF}"/>
              </a:ext>
            </a:extLst>
          </p:cNvPr>
          <p:cNvSpPr>
            <a:spLocks noGrp="1"/>
          </p:cNvSpPr>
          <p:nvPr>
            <p:ph type="body" sz="quarter" idx="24"/>
          </p:nvPr>
        </p:nvSpPr>
        <p:spPr>
          <a:xfrm>
            <a:off x="8782902" y="1510996"/>
            <a:ext cx="2853700" cy="1747668"/>
          </a:xfrm>
          <a:prstGeom prst="rect">
            <a:avLst/>
          </a:prstGeom>
        </p:spPr>
        <p:txBody>
          <a:bodyPr anchor="ctr" anchorCtr="0">
            <a:normAutofit/>
          </a:bodyPr>
          <a:lstStyle>
            <a:lvl1pPr marL="0" indent="0" algn="ctr">
              <a:lnSpc>
                <a:spcPct val="100000"/>
              </a:lnSpc>
              <a:spcBef>
                <a:spcPts val="0"/>
              </a:spcBef>
              <a:buNone/>
              <a:defRPr sz="1800"/>
            </a:lvl1pPr>
            <a:lvl2pPr>
              <a:defRPr sz="2400"/>
            </a:lvl2pPr>
            <a:lvl3pPr>
              <a:defRPr sz="2400"/>
            </a:lvl3pPr>
            <a:lvl4pPr>
              <a:defRPr sz="2400"/>
            </a:lvl4pPr>
            <a:lvl5pPr>
              <a:defRPr sz="2400"/>
            </a:lvl5pPr>
          </a:lstStyle>
          <a:p>
            <a:pPr lvl="0"/>
            <a:endParaRPr lang="en-US"/>
          </a:p>
        </p:txBody>
      </p:sp>
      <p:sp>
        <p:nvSpPr>
          <p:cNvPr id="26" name="Text Placeholder 2">
            <a:extLst>
              <a:ext uri="{FF2B5EF4-FFF2-40B4-BE49-F238E27FC236}">
                <a16:creationId xmlns:a16="http://schemas.microsoft.com/office/drawing/2014/main" id="{A45270F5-1BFD-4C36-A7B5-9879368B8827}"/>
              </a:ext>
            </a:extLst>
          </p:cNvPr>
          <p:cNvSpPr>
            <a:spLocks noGrp="1"/>
          </p:cNvSpPr>
          <p:nvPr>
            <p:ph type="body" sz="quarter" idx="25" hasCustomPrompt="1"/>
          </p:nvPr>
        </p:nvSpPr>
        <p:spPr>
          <a:xfrm>
            <a:off x="8782902" y="3810799"/>
            <a:ext cx="2853700" cy="701675"/>
          </a:xfrm>
          <a:prstGeom prst="rect">
            <a:avLst/>
          </a:prstGeom>
        </p:spPr>
        <p:txBody>
          <a:bodyPr anchor="ctr">
            <a:normAutofit/>
          </a:bodyPr>
          <a:lstStyle>
            <a:lvl1pPr marL="0" indent="0" algn="ctr">
              <a:buNone/>
              <a:defRPr sz="3200" spc="200" baseline="0"/>
            </a:lvl1pPr>
          </a:lstStyle>
          <a:p>
            <a:pPr lvl="0"/>
            <a:r>
              <a:rPr lang="en-US"/>
              <a:t>Title</a:t>
            </a:r>
          </a:p>
        </p:txBody>
      </p:sp>
      <p:sp>
        <p:nvSpPr>
          <p:cNvPr id="27" name="Text Placeholder 5">
            <a:extLst>
              <a:ext uri="{FF2B5EF4-FFF2-40B4-BE49-F238E27FC236}">
                <a16:creationId xmlns:a16="http://schemas.microsoft.com/office/drawing/2014/main" id="{9703D4AD-352F-43ED-A1FF-4A81D05955AD}"/>
              </a:ext>
            </a:extLst>
          </p:cNvPr>
          <p:cNvSpPr>
            <a:spLocks noGrp="1"/>
          </p:cNvSpPr>
          <p:nvPr>
            <p:ph type="body" sz="quarter" idx="26"/>
          </p:nvPr>
        </p:nvSpPr>
        <p:spPr>
          <a:xfrm>
            <a:off x="8782902" y="4519831"/>
            <a:ext cx="2853700" cy="1747668"/>
          </a:xfrm>
          <a:prstGeom prst="rect">
            <a:avLst/>
          </a:prstGeom>
        </p:spPr>
        <p:txBody>
          <a:bodyPr anchor="ctr" anchorCtr="0">
            <a:normAutofit/>
          </a:bodyPr>
          <a:lstStyle>
            <a:lvl1pPr marL="0" indent="0" algn="ctr">
              <a:lnSpc>
                <a:spcPct val="100000"/>
              </a:lnSpc>
              <a:spcBef>
                <a:spcPts val="0"/>
              </a:spcBef>
              <a:buNone/>
              <a:defRPr sz="1800"/>
            </a:lvl1pPr>
            <a:lvl2pPr>
              <a:defRPr sz="2400"/>
            </a:lvl2pPr>
            <a:lvl3pPr>
              <a:defRPr sz="2400"/>
            </a:lvl3pPr>
            <a:lvl4pPr>
              <a:defRPr sz="2400"/>
            </a:lvl4pPr>
            <a:lvl5pPr>
              <a:defRPr sz="2400"/>
            </a:lvl5pPr>
          </a:lstStyle>
          <a:p>
            <a:pPr lvl="0"/>
            <a:endParaRPr lang="en-US"/>
          </a:p>
        </p:txBody>
      </p:sp>
      <p:sp>
        <p:nvSpPr>
          <p:cNvPr id="12" name="Footer Placeholder 4">
            <a:extLst>
              <a:ext uri="{FF2B5EF4-FFF2-40B4-BE49-F238E27FC236}">
                <a16:creationId xmlns:a16="http://schemas.microsoft.com/office/drawing/2014/main" id="{EC8D218C-FC9C-40EF-8CB6-616D182BEB72}"/>
              </a:ext>
            </a:extLst>
          </p:cNvPr>
          <p:cNvSpPr txBox="1">
            <a:spLocks/>
          </p:cNvSpPr>
          <p:nvPr userDrawn="1"/>
        </p:nvSpPr>
        <p:spPr>
          <a:xfrm>
            <a:off x="8077200" y="6580262"/>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lumMod val="50000"/>
                  </a:schemeClr>
                </a:solidFill>
              </a:rPr>
              <a:t>© CCS Fundraising</a:t>
            </a:r>
          </a:p>
        </p:txBody>
      </p:sp>
      <p:sp>
        <p:nvSpPr>
          <p:cNvPr id="13" name="Text Placeholder 2">
            <a:extLst>
              <a:ext uri="{FF2B5EF4-FFF2-40B4-BE49-F238E27FC236}">
                <a16:creationId xmlns:a16="http://schemas.microsoft.com/office/drawing/2014/main" id="{16F8268F-3D1E-45B8-A30F-95C9A900FD97}"/>
              </a:ext>
            </a:extLst>
          </p:cNvPr>
          <p:cNvSpPr>
            <a:spLocks noGrp="1"/>
          </p:cNvSpPr>
          <p:nvPr>
            <p:ph type="body" sz="quarter" idx="27" hasCustomPrompt="1"/>
          </p:nvPr>
        </p:nvSpPr>
        <p:spPr>
          <a:xfrm>
            <a:off x="4430486" y="6588956"/>
            <a:ext cx="4769820" cy="260350"/>
          </a:xfrm>
          <a:prstGeom prst="rect">
            <a:avLst/>
          </a:prstGeom>
        </p:spPr>
        <p:txBody>
          <a:bodyPr anchor="ctr">
            <a:normAutofit/>
          </a:bodyPr>
          <a:lstStyle>
            <a:lvl1pPr marL="0" indent="0" algn="ctr">
              <a:buNone/>
              <a:defRPr sz="900" spc="100" baseline="0">
                <a:solidFill>
                  <a:schemeClr val="bg1">
                    <a:lumMod val="50000"/>
                  </a:schemeClr>
                </a:solidFill>
              </a:defRPr>
            </a:lvl1pPr>
          </a:lstStyle>
          <a:p>
            <a:pPr lvl="0"/>
            <a:r>
              <a:rPr lang="en-US"/>
              <a:t>Sources</a:t>
            </a:r>
          </a:p>
        </p:txBody>
      </p:sp>
      <p:pic>
        <p:nvPicPr>
          <p:cNvPr id="15" name="Picture 14">
            <a:extLst>
              <a:ext uri="{FF2B5EF4-FFF2-40B4-BE49-F238E27FC236}">
                <a16:creationId xmlns:a16="http://schemas.microsoft.com/office/drawing/2014/main" id="{D9D01A1E-B052-4DD7-9486-92F72495AA9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6597650"/>
            <a:ext cx="2438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5">
            <a:extLst>
              <a:ext uri="{FF2B5EF4-FFF2-40B4-BE49-F238E27FC236}">
                <a16:creationId xmlns:a16="http://schemas.microsoft.com/office/drawing/2014/main" id="{1DAA2197-72C9-4C49-9C2C-E9684724CC6C}"/>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Tree>
    <p:extLst>
      <p:ext uri="{BB962C8B-B14F-4D97-AF65-F5344CB8AC3E}">
        <p14:creationId xmlns:p14="http://schemas.microsoft.com/office/powerpoint/2010/main" val="39203812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op Photo">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81C4D4DE-48B9-490C-8F34-AD246E64E35A}"/>
              </a:ext>
            </a:extLst>
          </p:cNvPr>
          <p:cNvSpPr>
            <a:spLocks noGrp="1"/>
          </p:cNvSpPr>
          <p:nvPr>
            <p:ph type="pic" idx="1"/>
          </p:nvPr>
        </p:nvSpPr>
        <p:spPr>
          <a:xfrm>
            <a:off x="0" y="0"/>
            <a:ext cx="12192000" cy="345470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20" name="Picture 19">
            <a:extLst>
              <a:ext uri="{FF2B5EF4-FFF2-40B4-BE49-F238E27FC236}">
                <a16:creationId xmlns:a16="http://schemas.microsoft.com/office/drawing/2014/main" id="{2B49D2E3-2E0D-4295-AF6D-63B035B00F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6597650"/>
            <a:ext cx="2438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Slide Number Placeholder 5">
            <a:extLst>
              <a:ext uri="{FF2B5EF4-FFF2-40B4-BE49-F238E27FC236}">
                <a16:creationId xmlns:a16="http://schemas.microsoft.com/office/drawing/2014/main" id="{BBC2B9AE-ED4D-498B-9F5E-C540E9E01CB5}"/>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23" name="Text Placeholder 5">
            <a:extLst>
              <a:ext uri="{FF2B5EF4-FFF2-40B4-BE49-F238E27FC236}">
                <a16:creationId xmlns:a16="http://schemas.microsoft.com/office/drawing/2014/main" id="{3963985A-D5AB-480F-B4F5-095969EFCB16}"/>
              </a:ext>
            </a:extLst>
          </p:cNvPr>
          <p:cNvSpPr>
            <a:spLocks noGrp="1"/>
          </p:cNvSpPr>
          <p:nvPr>
            <p:ph type="body" sz="quarter" idx="20"/>
          </p:nvPr>
        </p:nvSpPr>
        <p:spPr>
          <a:xfrm>
            <a:off x="907724" y="4099955"/>
            <a:ext cx="2853700" cy="1747668"/>
          </a:xfrm>
          <a:prstGeom prst="rect">
            <a:avLst/>
          </a:prstGeom>
        </p:spPr>
        <p:txBody>
          <a:bodyPr>
            <a:normAutofit/>
          </a:bodyPr>
          <a:lstStyle>
            <a:lvl1pPr marL="0" indent="0" algn="ctr">
              <a:buNone/>
              <a:defRPr sz="1800"/>
            </a:lvl1pPr>
            <a:lvl2pPr>
              <a:defRPr sz="2400"/>
            </a:lvl2pPr>
            <a:lvl3pPr>
              <a:defRPr sz="2400"/>
            </a:lvl3pPr>
            <a:lvl4pPr>
              <a:defRPr sz="2400"/>
            </a:lvl4pPr>
            <a:lvl5pPr>
              <a:defRPr sz="2400"/>
            </a:lvl5pPr>
          </a:lstStyle>
          <a:p>
            <a:pPr lvl="0"/>
            <a:endParaRPr lang="en-US"/>
          </a:p>
        </p:txBody>
      </p:sp>
      <p:sp>
        <p:nvSpPr>
          <p:cNvPr id="24" name="Text Placeholder 5">
            <a:extLst>
              <a:ext uri="{FF2B5EF4-FFF2-40B4-BE49-F238E27FC236}">
                <a16:creationId xmlns:a16="http://schemas.microsoft.com/office/drawing/2014/main" id="{4FC30FF9-D5DC-47B9-ABC6-9311297C7140}"/>
              </a:ext>
            </a:extLst>
          </p:cNvPr>
          <p:cNvSpPr>
            <a:spLocks noGrp="1"/>
          </p:cNvSpPr>
          <p:nvPr>
            <p:ph type="body" sz="quarter" idx="21"/>
          </p:nvPr>
        </p:nvSpPr>
        <p:spPr>
          <a:xfrm>
            <a:off x="4669149" y="4099955"/>
            <a:ext cx="2853700" cy="1747668"/>
          </a:xfrm>
          <a:prstGeom prst="rect">
            <a:avLst/>
          </a:prstGeom>
        </p:spPr>
        <p:txBody>
          <a:bodyPr>
            <a:normAutofit/>
          </a:bodyPr>
          <a:lstStyle>
            <a:lvl1pPr marL="0" indent="0" algn="ctr">
              <a:buNone/>
              <a:defRPr sz="1800"/>
            </a:lvl1pPr>
            <a:lvl2pPr>
              <a:defRPr sz="2400"/>
            </a:lvl2pPr>
            <a:lvl3pPr>
              <a:defRPr sz="2400"/>
            </a:lvl3pPr>
            <a:lvl4pPr>
              <a:defRPr sz="2400"/>
            </a:lvl4pPr>
            <a:lvl5pPr>
              <a:defRPr sz="2400"/>
            </a:lvl5pPr>
          </a:lstStyle>
          <a:p>
            <a:pPr lvl="0"/>
            <a:endParaRPr lang="en-US"/>
          </a:p>
        </p:txBody>
      </p:sp>
      <p:sp>
        <p:nvSpPr>
          <p:cNvPr id="25" name="Text Placeholder 5">
            <a:extLst>
              <a:ext uri="{FF2B5EF4-FFF2-40B4-BE49-F238E27FC236}">
                <a16:creationId xmlns:a16="http://schemas.microsoft.com/office/drawing/2014/main" id="{6BC2D3C3-A0AD-42D6-8B6B-246AED5D8DC0}"/>
              </a:ext>
            </a:extLst>
          </p:cNvPr>
          <p:cNvSpPr>
            <a:spLocks noGrp="1"/>
          </p:cNvSpPr>
          <p:nvPr>
            <p:ph type="body" sz="quarter" idx="22"/>
          </p:nvPr>
        </p:nvSpPr>
        <p:spPr>
          <a:xfrm>
            <a:off x="8430574" y="4099955"/>
            <a:ext cx="2853700" cy="1747668"/>
          </a:xfrm>
          <a:prstGeom prst="rect">
            <a:avLst/>
          </a:prstGeom>
        </p:spPr>
        <p:txBody>
          <a:bodyPr>
            <a:normAutofit/>
          </a:bodyPr>
          <a:lstStyle>
            <a:lvl1pPr marL="0" indent="0" algn="ctr">
              <a:buNone/>
              <a:defRPr sz="1800"/>
            </a:lvl1pPr>
            <a:lvl2pPr>
              <a:defRPr sz="2400"/>
            </a:lvl2pPr>
            <a:lvl3pPr>
              <a:defRPr sz="2400"/>
            </a:lvl3pPr>
            <a:lvl4pPr>
              <a:defRPr sz="2400"/>
            </a:lvl4pPr>
            <a:lvl5pPr>
              <a:defRPr sz="2400"/>
            </a:lvl5pPr>
          </a:lstStyle>
          <a:p>
            <a:pPr lvl="0"/>
            <a:endParaRPr lang="en-US"/>
          </a:p>
        </p:txBody>
      </p:sp>
      <p:sp>
        <p:nvSpPr>
          <p:cNvPr id="12" name="Footer Placeholder 4">
            <a:extLst>
              <a:ext uri="{FF2B5EF4-FFF2-40B4-BE49-F238E27FC236}">
                <a16:creationId xmlns:a16="http://schemas.microsoft.com/office/drawing/2014/main" id="{741BD63F-BFE8-4D84-AB8E-E7ABE1C25240}"/>
              </a:ext>
            </a:extLst>
          </p:cNvPr>
          <p:cNvSpPr txBox="1">
            <a:spLocks/>
          </p:cNvSpPr>
          <p:nvPr userDrawn="1"/>
        </p:nvSpPr>
        <p:spPr>
          <a:xfrm>
            <a:off x="8077200" y="6580262"/>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lumMod val="50000"/>
                  </a:schemeClr>
                </a:solidFill>
              </a:rPr>
              <a:t>© CCS Fundraising</a:t>
            </a:r>
          </a:p>
        </p:txBody>
      </p:sp>
      <p:sp>
        <p:nvSpPr>
          <p:cNvPr id="13" name="Text Placeholder 2">
            <a:extLst>
              <a:ext uri="{FF2B5EF4-FFF2-40B4-BE49-F238E27FC236}">
                <a16:creationId xmlns:a16="http://schemas.microsoft.com/office/drawing/2014/main" id="{CCF45664-D2E8-4F8E-A69C-B4F18FD6E0ED}"/>
              </a:ext>
            </a:extLst>
          </p:cNvPr>
          <p:cNvSpPr>
            <a:spLocks noGrp="1"/>
          </p:cNvSpPr>
          <p:nvPr>
            <p:ph type="body" sz="quarter" idx="23" hasCustomPrompt="1"/>
          </p:nvPr>
        </p:nvSpPr>
        <p:spPr>
          <a:xfrm>
            <a:off x="3711090" y="6580262"/>
            <a:ext cx="4769820" cy="260350"/>
          </a:xfrm>
          <a:prstGeom prst="rect">
            <a:avLst/>
          </a:prstGeom>
        </p:spPr>
        <p:txBody>
          <a:bodyPr anchor="ctr">
            <a:normAutofit/>
          </a:bodyPr>
          <a:lstStyle>
            <a:lvl1pPr marL="0" indent="0" algn="ctr">
              <a:buNone/>
              <a:defRPr sz="900" spc="100" baseline="0">
                <a:solidFill>
                  <a:schemeClr val="bg1">
                    <a:lumMod val="50000"/>
                  </a:schemeClr>
                </a:solidFill>
              </a:defRPr>
            </a:lvl1pPr>
          </a:lstStyle>
          <a:p>
            <a:pPr lvl="0"/>
            <a:r>
              <a:rPr lang="en-US"/>
              <a:t>Sources</a:t>
            </a:r>
          </a:p>
        </p:txBody>
      </p:sp>
    </p:spTree>
    <p:extLst>
      <p:ext uri="{BB962C8B-B14F-4D97-AF65-F5344CB8AC3E}">
        <p14:creationId xmlns:p14="http://schemas.microsoft.com/office/powerpoint/2010/main" val="24318521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ttom Photos">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81C4D4DE-48B9-490C-8F34-AD246E64E35A}"/>
              </a:ext>
            </a:extLst>
          </p:cNvPr>
          <p:cNvSpPr>
            <a:spLocks noGrp="1"/>
          </p:cNvSpPr>
          <p:nvPr>
            <p:ph type="pic" idx="1"/>
          </p:nvPr>
        </p:nvSpPr>
        <p:spPr>
          <a:xfrm>
            <a:off x="-4254" y="3222171"/>
            <a:ext cx="4039226" cy="363582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Picture Placeholder 2">
            <a:extLst>
              <a:ext uri="{FF2B5EF4-FFF2-40B4-BE49-F238E27FC236}">
                <a16:creationId xmlns:a16="http://schemas.microsoft.com/office/drawing/2014/main" id="{FED88DE4-1C06-453F-80BE-EED43EF5D277}"/>
              </a:ext>
            </a:extLst>
          </p:cNvPr>
          <p:cNvSpPr>
            <a:spLocks noGrp="1"/>
          </p:cNvSpPr>
          <p:nvPr>
            <p:ph type="pic" idx="14"/>
          </p:nvPr>
        </p:nvSpPr>
        <p:spPr>
          <a:xfrm>
            <a:off x="4074260" y="3222168"/>
            <a:ext cx="4039226" cy="363582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Picture Placeholder 2">
            <a:extLst>
              <a:ext uri="{FF2B5EF4-FFF2-40B4-BE49-F238E27FC236}">
                <a16:creationId xmlns:a16="http://schemas.microsoft.com/office/drawing/2014/main" id="{5586207C-AFC5-4CE4-826C-0DF5F2DA5D82}"/>
              </a:ext>
            </a:extLst>
          </p:cNvPr>
          <p:cNvSpPr>
            <a:spLocks noGrp="1"/>
          </p:cNvSpPr>
          <p:nvPr>
            <p:ph type="pic" idx="15"/>
          </p:nvPr>
        </p:nvSpPr>
        <p:spPr>
          <a:xfrm>
            <a:off x="8152774" y="3222169"/>
            <a:ext cx="4039226" cy="363582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3" name="Text Placeholder 5">
            <a:extLst>
              <a:ext uri="{FF2B5EF4-FFF2-40B4-BE49-F238E27FC236}">
                <a16:creationId xmlns:a16="http://schemas.microsoft.com/office/drawing/2014/main" id="{36C083DE-E27B-4385-BEA3-DB4B27D56610}"/>
              </a:ext>
            </a:extLst>
          </p:cNvPr>
          <p:cNvSpPr>
            <a:spLocks noGrp="1"/>
          </p:cNvSpPr>
          <p:nvPr>
            <p:ph type="body" sz="quarter" idx="20"/>
          </p:nvPr>
        </p:nvSpPr>
        <p:spPr>
          <a:xfrm>
            <a:off x="588509" y="4258839"/>
            <a:ext cx="2853700" cy="1747668"/>
          </a:xfrm>
          <a:prstGeom prst="rect">
            <a:avLst/>
          </a:prstGeom>
        </p:spPr>
        <p:txBody>
          <a:bodyPr>
            <a:normAutofit/>
          </a:bodyPr>
          <a:lstStyle>
            <a:lvl1pPr marL="0" indent="0" algn="ctr">
              <a:buNone/>
              <a:defRPr sz="2000"/>
            </a:lvl1pPr>
            <a:lvl2pPr>
              <a:defRPr sz="2400"/>
            </a:lvl2pPr>
            <a:lvl3pPr>
              <a:defRPr sz="2400"/>
            </a:lvl3pPr>
            <a:lvl4pPr>
              <a:defRPr sz="2400"/>
            </a:lvl4pPr>
            <a:lvl5pPr>
              <a:defRPr sz="2400"/>
            </a:lvl5pPr>
          </a:lstStyle>
          <a:p>
            <a:pPr lvl="0"/>
            <a:endParaRPr lang="en-US"/>
          </a:p>
        </p:txBody>
      </p:sp>
      <p:sp>
        <p:nvSpPr>
          <p:cNvPr id="24" name="Text Placeholder 5">
            <a:extLst>
              <a:ext uri="{FF2B5EF4-FFF2-40B4-BE49-F238E27FC236}">
                <a16:creationId xmlns:a16="http://schemas.microsoft.com/office/drawing/2014/main" id="{9AD14FB9-1C04-4337-92D3-B1451D567059}"/>
              </a:ext>
            </a:extLst>
          </p:cNvPr>
          <p:cNvSpPr>
            <a:spLocks noGrp="1"/>
          </p:cNvSpPr>
          <p:nvPr>
            <p:ph type="body" sz="quarter" idx="21"/>
          </p:nvPr>
        </p:nvSpPr>
        <p:spPr>
          <a:xfrm>
            <a:off x="4706311" y="4258839"/>
            <a:ext cx="2853700" cy="1747668"/>
          </a:xfrm>
          <a:prstGeom prst="rect">
            <a:avLst/>
          </a:prstGeom>
        </p:spPr>
        <p:txBody>
          <a:bodyPr>
            <a:normAutofit/>
          </a:bodyPr>
          <a:lstStyle>
            <a:lvl1pPr marL="0" indent="0" algn="ctr">
              <a:buNone/>
              <a:defRPr sz="2000"/>
            </a:lvl1pPr>
            <a:lvl2pPr>
              <a:defRPr sz="2400"/>
            </a:lvl2pPr>
            <a:lvl3pPr>
              <a:defRPr sz="2400"/>
            </a:lvl3pPr>
            <a:lvl4pPr>
              <a:defRPr sz="2400"/>
            </a:lvl4pPr>
            <a:lvl5pPr>
              <a:defRPr sz="2400"/>
            </a:lvl5pPr>
          </a:lstStyle>
          <a:p>
            <a:pPr lvl="0"/>
            <a:endParaRPr lang="en-US"/>
          </a:p>
        </p:txBody>
      </p:sp>
      <p:sp>
        <p:nvSpPr>
          <p:cNvPr id="25" name="Text Placeholder 5">
            <a:extLst>
              <a:ext uri="{FF2B5EF4-FFF2-40B4-BE49-F238E27FC236}">
                <a16:creationId xmlns:a16="http://schemas.microsoft.com/office/drawing/2014/main" id="{968743D2-63A0-46B5-8F8A-700E9EB43AFA}"/>
              </a:ext>
            </a:extLst>
          </p:cNvPr>
          <p:cNvSpPr>
            <a:spLocks noGrp="1"/>
          </p:cNvSpPr>
          <p:nvPr>
            <p:ph type="body" sz="quarter" idx="22"/>
          </p:nvPr>
        </p:nvSpPr>
        <p:spPr>
          <a:xfrm>
            <a:off x="8580976" y="4258839"/>
            <a:ext cx="2853700" cy="1747668"/>
          </a:xfrm>
          <a:prstGeom prst="rect">
            <a:avLst/>
          </a:prstGeom>
        </p:spPr>
        <p:txBody>
          <a:bodyPr>
            <a:normAutofit/>
          </a:bodyPr>
          <a:lstStyle>
            <a:lvl1pPr marL="0" indent="0" algn="ctr">
              <a:buNone/>
              <a:defRPr sz="2000"/>
            </a:lvl1pPr>
            <a:lvl2pPr>
              <a:defRPr sz="2400"/>
            </a:lvl2pPr>
            <a:lvl3pPr>
              <a:defRPr sz="2400"/>
            </a:lvl3pPr>
            <a:lvl4pPr>
              <a:defRPr sz="2400"/>
            </a:lvl4pPr>
            <a:lvl5pPr>
              <a:defRPr sz="2400"/>
            </a:lvl5pPr>
          </a:lstStyle>
          <a:p>
            <a:pPr lvl="0"/>
            <a:endParaRPr lang="en-US"/>
          </a:p>
        </p:txBody>
      </p:sp>
      <p:pic>
        <p:nvPicPr>
          <p:cNvPr id="10" name="Picture 9">
            <a:extLst>
              <a:ext uri="{FF2B5EF4-FFF2-40B4-BE49-F238E27FC236}">
                <a16:creationId xmlns:a16="http://schemas.microsoft.com/office/drawing/2014/main" id="{EB8410D3-A4EA-4882-8345-AA6AD54127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6597650"/>
            <a:ext cx="2438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a:extLst>
              <a:ext uri="{FF2B5EF4-FFF2-40B4-BE49-F238E27FC236}">
                <a16:creationId xmlns:a16="http://schemas.microsoft.com/office/drawing/2014/main" id="{A374BD85-736D-46E4-9733-8129B746C098}"/>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5" name="Footer Placeholder 4">
            <a:extLst>
              <a:ext uri="{FF2B5EF4-FFF2-40B4-BE49-F238E27FC236}">
                <a16:creationId xmlns:a16="http://schemas.microsoft.com/office/drawing/2014/main" id="{4AF62F16-8CCE-45E5-95C4-1C0C820EAD56}"/>
              </a:ext>
            </a:extLst>
          </p:cNvPr>
          <p:cNvSpPr txBox="1">
            <a:spLocks/>
          </p:cNvSpPr>
          <p:nvPr userDrawn="1"/>
        </p:nvSpPr>
        <p:spPr>
          <a:xfrm>
            <a:off x="8077200" y="6580262"/>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lumMod val="50000"/>
                  </a:schemeClr>
                </a:solidFill>
              </a:rPr>
              <a:t>© CCS Fundraising</a:t>
            </a:r>
          </a:p>
        </p:txBody>
      </p:sp>
      <p:sp>
        <p:nvSpPr>
          <p:cNvPr id="20" name="Text Placeholder 5">
            <a:extLst>
              <a:ext uri="{FF2B5EF4-FFF2-40B4-BE49-F238E27FC236}">
                <a16:creationId xmlns:a16="http://schemas.microsoft.com/office/drawing/2014/main" id="{CD5D1632-7E1F-47B1-A3CA-ACB1C998586F}"/>
              </a:ext>
            </a:extLst>
          </p:cNvPr>
          <p:cNvSpPr>
            <a:spLocks noGrp="1"/>
          </p:cNvSpPr>
          <p:nvPr>
            <p:ph type="body" sz="quarter" idx="17" hasCustomPrompt="1"/>
          </p:nvPr>
        </p:nvSpPr>
        <p:spPr>
          <a:xfrm>
            <a:off x="381000" y="1968500"/>
            <a:ext cx="11049000" cy="330200"/>
          </a:xfrm>
          <a:prstGeom prst="rect">
            <a:avLst/>
          </a:prstGeom>
        </p:spPr>
        <p:txBody>
          <a:bodyPr>
            <a:noAutofit/>
          </a:bodyPr>
          <a:lstStyle>
            <a:lvl1pPr marL="0" indent="0">
              <a:buNone/>
              <a:defRPr sz="2000" spc="200" baseline="0">
                <a:solidFill>
                  <a:schemeClr val="bg1">
                    <a:lumMod val="50000"/>
                  </a:schemeClr>
                </a:solidFill>
              </a:defRPr>
            </a:lvl1pPr>
            <a:lvl2pPr marL="457200" indent="0">
              <a:buNone/>
              <a:defRPr sz="2000" spc="200" baseline="0">
                <a:solidFill>
                  <a:schemeClr val="bg1">
                    <a:lumMod val="50000"/>
                  </a:schemeClr>
                </a:solidFill>
              </a:defRPr>
            </a:lvl2pPr>
            <a:lvl3pPr marL="914400" indent="0">
              <a:buNone/>
              <a:defRPr sz="2000" spc="200" baseline="0">
                <a:solidFill>
                  <a:schemeClr val="bg1">
                    <a:lumMod val="50000"/>
                  </a:schemeClr>
                </a:solidFill>
              </a:defRPr>
            </a:lvl3pPr>
            <a:lvl4pPr marL="1371600" indent="0">
              <a:buNone/>
              <a:defRPr sz="2000" spc="200" baseline="0">
                <a:solidFill>
                  <a:schemeClr val="bg1">
                    <a:lumMod val="50000"/>
                  </a:schemeClr>
                </a:solidFill>
              </a:defRPr>
            </a:lvl4pPr>
            <a:lvl5pPr marL="1828800" indent="0">
              <a:buNone/>
              <a:defRPr sz="2000" spc="200" baseline="0">
                <a:solidFill>
                  <a:schemeClr val="bg1">
                    <a:lumMod val="50000"/>
                  </a:schemeClr>
                </a:solidFill>
              </a:defRPr>
            </a:lvl5pPr>
          </a:lstStyle>
          <a:p>
            <a:pPr lvl="0"/>
            <a:r>
              <a:rPr lang="en-US"/>
              <a:t>Subtitle</a:t>
            </a:r>
          </a:p>
        </p:txBody>
      </p:sp>
      <p:sp>
        <p:nvSpPr>
          <p:cNvPr id="21" name="Text Placeholder 3">
            <a:extLst>
              <a:ext uri="{FF2B5EF4-FFF2-40B4-BE49-F238E27FC236}">
                <a16:creationId xmlns:a16="http://schemas.microsoft.com/office/drawing/2014/main" id="{9B7FB886-064B-41C4-9A36-533BBC8800CF}"/>
              </a:ext>
            </a:extLst>
          </p:cNvPr>
          <p:cNvSpPr>
            <a:spLocks noGrp="1"/>
          </p:cNvSpPr>
          <p:nvPr>
            <p:ph type="body" sz="quarter" idx="16" hasCustomPrompt="1"/>
          </p:nvPr>
        </p:nvSpPr>
        <p:spPr>
          <a:xfrm>
            <a:off x="381000" y="1212765"/>
            <a:ext cx="11049000" cy="514828"/>
          </a:xfrm>
          <a:prstGeom prst="rect">
            <a:avLst/>
          </a:prstGeom>
        </p:spPr>
        <p:txBody>
          <a:bodyPr>
            <a:noAutofit/>
          </a:bodyPr>
          <a:lstStyle>
            <a:lvl1pPr marL="0" indent="0">
              <a:buNone/>
              <a:defRPr sz="4000" cap="all" spc="200" baseline="0">
                <a:solidFill>
                  <a:srgbClr val="254A5D"/>
                </a:solidFill>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Tree>
    <p:extLst>
      <p:ext uri="{BB962C8B-B14F-4D97-AF65-F5344CB8AC3E}">
        <p14:creationId xmlns:p14="http://schemas.microsoft.com/office/powerpoint/2010/main" val="3309814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ide Titl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FB27CCC8-39EF-4634-AC19-4601FD0B6EA5}"/>
              </a:ext>
            </a:extLst>
          </p:cNvPr>
          <p:cNvSpPr>
            <a:spLocks noGrp="1"/>
          </p:cNvSpPr>
          <p:nvPr>
            <p:ph type="pic" idx="1"/>
          </p:nvPr>
        </p:nvSpPr>
        <p:spPr>
          <a:xfrm>
            <a:off x="-1" y="1"/>
            <a:ext cx="12192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0" name="Text Placeholder 5">
            <a:extLst>
              <a:ext uri="{FF2B5EF4-FFF2-40B4-BE49-F238E27FC236}">
                <a16:creationId xmlns:a16="http://schemas.microsoft.com/office/drawing/2014/main" id="{5502B038-5CA8-449C-8420-995BD2CD79C7}"/>
              </a:ext>
            </a:extLst>
          </p:cNvPr>
          <p:cNvSpPr>
            <a:spLocks noGrp="1"/>
          </p:cNvSpPr>
          <p:nvPr>
            <p:ph type="body" sz="quarter" idx="20"/>
          </p:nvPr>
        </p:nvSpPr>
        <p:spPr>
          <a:xfrm>
            <a:off x="761999" y="1729138"/>
            <a:ext cx="5334000" cy="937060"/>
          </a:xfrm>
          <a:prstGeom prst="rect">
            <a:avLst/>
          </a:prstGeom>
        </p:spPr>
        <p:txBody>
          <a:bodyPr anchor="ctr">
            <a:normAutofit/>
          </a:bodyPr>
          <a:lstStyle>
            <a:lvl1pPr marL="0" indent="0" algn="ctr">
              <a:buNone/>
              <a:defRPr sz="2000">
                <a:solidFill>
                  <a:schemeClr val="bg1"/>
                </a:solidFill>
              </a:defRPr>
            </a:lvl1pPr>
            <a:lvl2pPr>
              <a:defRPr sz="2400"/>
            </a:lvl2pPr>
            <a:lvl3pPr>
              <a:defRPr sz="2400"/>
            </a:lvl3pPr>
            <a:lvl4pPr>
              <a:defRPr sz="2400"/>
            </a:lvl4pPr>
            <a:lvl5pPr>
              <a:defRPr sz="2400"/>
            </a:lvl5pPr>
          </a:lstStyle>
          <a:p>
            <a:pPr lvl="0"/>
            <a:endParaRPr lang="en-US"/>
          </a:p>
        </p:txBody>
      </p:sp>
      <p:sp>
        <p:nvSpPr>
          <p:cNvPr id="21" name="Text Placeholder 5">
            <a:extLst>
              <a:ext uri="{FF2B5EF4-FFF2-40B4-BE49-F238E27FC236}">
                <a16:creationId xmlns:a16="http://schemas.microsoft.com/office/drawing/2014/main" id="{767283C7-7350-40CC-8504-FEEE1E6A6D76}"/>
              </a:ext>
            </a:extLst>
          </p:cNvPr>
          <p:cNvSpPr>
            <a:spLocks noGrp="1"/>
          </p:cNvSpPr>
          <p:nvPr>
            <p:ph type="body" sz="quarter" idx="21"/>
          </p:nvPr>
        </p:nvSpPr>
        <p:spPr>
          <a:xfrm>
            <a:off x="762000" y="3283659"/>
            <a:ext cx="5334000" cy="937060"/>
          </a:xfrm>
          <a:prstGeom prst="rect">
            <a:avLst/>
          </a:prstGeom>
        </p:spPr>
        <p:txBody>
          <a:bodyPr anchor="ctr">
            <a:normAutofit/>
          </a:bodyPr>
          <a:lstStyle>
            <a:lvl1pPr marL="0" indent="0" algn="ctr">
              <a:buNone/>
              <a:defRPr sz="2000">
                <a:solidFill>
                  <a:schemeClr val="bg1"/>
                </a:solidFill>
              </a:defRPr>
            </a:lvl1pPr>
            <a:lvl2pPr>
              <a:defRPr sz="2400"/>
            </a:lvl2pPr>
            <a:lvl3pPr>
              <a:defRPr sz="2400"/>
            </a:lvl3pPr>
            <a:lvl4pPr>
              <a:defRPr sz="2400"/>
            </a:lvl4pPr>
            <a:lvl5pPr>
              <a:defRPr sz="2400"/>
            </a:lvl5pPr>
          </a:lstStyle>
          <a:p>
            <a:pPr lvl="0"/>
            <a:endParaRPr lang="en-US"/>
          </a:p>
        </p:txBody>
      </p:sp>
      <p:sp>
        <p:nvSpPr>
          <p:cNvPr id="22" name="Text Placeholder 5">
            <a:extLst>
              <a:ext uri="{FF2B5EF4-FFF2-40B4-BE49-F238E27FC236}">
                <a16:creationId xmlns:a16="http://schemas.microsoft.com/office/drawing/2014/main" id="{34EC1210-841C-4ED4-A539-550C8A7A7E30}"/>
              </a:ext>
            </a:extLst>
          </p:cNvPr>
          <p:cNvSpPr>
            <a:spLocks noGrp="1"/>
          </p:cNvSpPr>
          <p:nvPr>
            <p:ph type="body" sz="quarter" idx="22"/>
          </p:nvPr>
        </p:nvSpPr>
        <p:spPr>
          <a:xfrm>
            <a:off x="762000" y="4838180"/>
            <a:ext cx="5334000" cy="937060"/>
          </a:xfrm>
          <a:prstGeom prst="rect">
            <a:avLst/>
          </a:prstGeom>
        </p:spPr>
        <p:txBody>
          <a:bodyPr anchor="ctr">
            <a:normAutofit/>
          </a:bodyPr>
          <a:lstStyle>
            <a:lvl1pPr marL="0" indent="0" algn="ctr">
              <a:buNone/>
              <a:defRPr sz="2000">
                <a:solidFill>
                  <a:schemeClr val="bg1"/>
                </a:solidFill>
              </a:defRPr>
            </a:lvl1pPr>
            <a:lvl2pPr>
              <a:defRPr sz="2400"/>
            </a:lvl2pPr>
            <a:lvl3pPr>
              <a:defRPr sz="2400"/>
            </a:lvl3pPr>
            <a:lvl4pPr>
              <a:defRPr sz="2400"/>
            </a:lvl4pPr>
            <a:lvl5pPr>
              <a:defRPr sz="2400"/>
            </a:lvl5pPr>
          </a:lstStyle>
          <a:p>
            <a:pPr lvl="0"/>
            <a:endParaRPr lang="en-US"/>
          </a:p>
        </p:txBody>
      </p:sp>
      <p:sp>
        <p:nvSpPr>
          <p:cNvPr id="8" name="Text Placeholder 2">
            <a:extLst>
              <a:ext uri="{FF2B5EF4-FFF2-40B4-BE49-F238E27FC236}">
                <a16:creationId xmlns:a16="http://schemas.microsoft.com/office/drawing/2014/main" id="{9123A1D0-1164-4A97-A2BE-B415A5FA1F86}"/>
              </a:ext>
            </a:extLst>
          </p:cNvPr>
          <p:cNvSpPr>
            <a:spLocks noGrp="1"/>
          </p:cNvSpPr>
          <p:nvPr>
            <p:ph type="body" sz="quarter" idx="18" hasCustomPrompt="1"/>
          </p:nvPr>
        </p:nvSpPr>
        <p:spPr>
          <a:xfrm>
            <a:off x="7937500" y="1729138"/>
            <a:ext cx="4254500" cy="4046102"/>
          </a:xfrm>
          <a:prstGeom prst="rect">
            <a:avLst/>
          </a:prstGeom>
        </p:spPr>
        <p:txBody>
          <a:bodyPr anchor="ctr">
            <a:normAutofit/>
          </a:bodyPr>
          <a:lstStyle>
            <a:lvl1pPr marL="0" indent="0" algn="l">
              <a:buNone/>
              <a:defRPr sz="4000" spc="200" baseline="0">
                <a:solidFill>
                  <a:schemeClr val="bg1"/>
                </a:solidFill>
              </a:defRPr>
            </a:lvl1pPr>
          </a:lstStyle>
          <a:p>
            <a:pPr lvl="0"/>
            <a:r>
              <a:rPr lang="en-US"/>
              <a:t>Title</a:t>
            </a:r>
          </a:p>
        </p:txBody>
      </p:sp>
      <p:pic>
        <p:nvPicPr>
          <p:cNvPr id="7" name="Picture 6">
            <a:extLst>
              <a:ext uri="{FF2B5EF4-FFF2-40B4-BE49-F238E27FC236}">
                <a16:creationId xmlns:a16="http://schemas.microsoft.com/office/drawing/2014/main" id="{971AD6BA-DE2A-4C3A-B951-D150A7ED760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6597650"/>
            <a:ext cx="2438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a:extLst>
              <a:ext uri="{FF2B5EF4-FFF2-40B4-BE49-F238E27FC236}">
                <a16:creationId xmlns:a16="http://schemas.microsoft.com/office/drawing/2014/main" id="{937F2A07-8FD8-4640-90C3-37D612647EBE}"/>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1" name="Footer Placeholder 4">
            <a:extLst>
              <a:ext uri="{FF2B5EF4-FFF2-40B4-BE49-F238E27FC236}">
                <a16:creationId xmlns:a16="http://schemas.microsoft.com/office/drawing/2014/main" id="{AE5E3F1F-F058-4BCE-904E-CD667273C617}"/>
              </a:ext>
            </a:extLst>
          </p:cNvPr>
          <p:cNvSpPr txBox="1">
            <a:spLocks/>
          </p:cNvSpPr>
          <p:nvPr userDrawn="1"/>
        </p:nvSpPr>
        <p:spPr>
          <a:xfrm>
            <a:off x="8077200" y="6580262"/>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lumMod val="50000"/>
                  </a:schemeClr>
                </a:solidFill>
              </a:rPr>
              <a:t>© CCS Fundraising</a:t>
            </a:r>
          </a:p>
        </p:txBody>
      </p:sp>
    </p:spTree>
    <p:extLst>
      <p:ext uri="{BB962C8B-B14F-4D97-AF65-F5344CB8AC3E}">
        <p14:creationId xmlns:p14="http://schemas.microsoft.com/office/powerpoint/2010/main" val="3309975699"/>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AFAF0402-097B-43B9-8ACC-CD26FBECD507}"/>
              </a:ext>
            </a:extLst>
          </p:cNvPr>
          <p:cNvSpPr>
            <a:spLocks noGrp="1"/>
          </p:cNvSpPr>
          <p:nvPr>
            <p:ph type="pic" idx="1"/>
          </p:nvPr>
        </p:nvSpPr>
        <p:spPr>
          <a:xfrm>
            <a:off x="0" y="0"/>
            <a:ext cx="12192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3" name="Rectangle 12">
            <a:extLst>
              <a:ext uri="{FF2B5EF4-FFF2-40B4-BE49-F238E27FC236}">
                <a16:creationId xmlns:a16="http://schemas.microsoft.com/office/drawing/2014/main" id="{89201A0C-AE99-4B72-8B2D-FB97B4465790}"/>
              </a:ext>
            </a:extLst>
          </p:cNvPr>
          <p:cNvSpPr/>
          <p:nvPr userDrawn="1"/>
        </p:nvSpPr>
        <p:spPr>
          <a:xfrm>
            <a:off x="0" y="-1"/>
            <a:ext cx="12192000" cy="6858000"/>
          </a:xfrm>
          <a:prstGeom prst="rect">
            <a:avLst/>
          </a:prstGeom>
          <a:solidFill>
            <a:srgbClr val="254A5D">
              <a:alpha val="58039"/>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Title Placeholder 1">
            <a:extLst>
              <a:ext uri="{FF2B5EF4-FFF2-40B4-BE49-F238E27FC236}">
                <a16:creationId xmlns:a16="http://schemas.microsoft.com/office/drawing/2014/main" id="{B5A48D76-8F74-4C67-AB75-E55D48223E61}"/>
              </a:ext>
            </a:extLst>
          </p:cNvPr>
          <p:cNvSpPr>
            <a:spLocks noGrp="1"/>
          </p:cNvSpPr>
          <p:nvPr>
            <p:ph type="title" hasCustomPrompt="1"/>
          </p:nvPr>
        </p:nvSpPr>
        <p:spPr>
          <a:xfrm>
            <a:off x="647700" y="5326339"/>
            <a:ext cx="4659430" cy="498750"/>
          </a:xfrm>
          <a:prstGeom prst="rect">
            <a:avLst/>
          </a:prstGeom>
        </p:spPr>
        <p:txBody>
          <a:bodyPr vert="horz" lIns="91440" tIns="45720" rIns="91440" bIns="45720" rtlCol="0" anchor="ctr">
            <a:normAutofit/>
          </a:bodyPr>
          <a:lstStyle>
            <a:lvl1pPr algn="l">
              <a:defRPr sz="3600" b="0" spc="150" baseline="0">
                <a:solidFill>
                  <a:schemeClr val="bg1"/>
                </a:solidFill>
              </a:defRPr>
            </a:lvl1pPr>
          </a:lstStyle>
          <a:p>
            <a:r>
              <a:rPr lang="en-US"/>
              <a:t>Sub-Title</a:t>
            </a:r>
          </a:p>
        </p:txBody>
      </p:sp>
      <p:sp>
        <p:nvSpPr>
          <p:cNvPr id="10" name="Text Placeholder 29">
            <a:extLst>
              <a:ext uri="{FF2B5EF4-FFF2-40B4-BE49-F238E27FC236}">
                <a16:creationId xmlns:a16="http://schemas.microsoft.com/office/drawing/2014/main" id="{3DF34343-E980-4B43-95ED-149662643013}"/>
              </a:ext>
            </a:extLst>
          </p:cNvPr>
          <p:cNvSpPr>
            <a:spLocks noGrp="1"/>
          </p:cNvSpPr>
          <p:nvPr>
            <p:ph type="body" sz="quarter" idx="10" hasCustomPrompt="1"/>
          </p:nvPr>
        </p:nvSpPr>
        <p:spPr>
          <a:xfrm>
            <a:off x="647700" y="4684535"/>
            <a:ext cx="4659430" cy="638175"/>
          </a:xfrm>
          <a:prstGeom prst="rect">
            <a:avLst/>
          </a:prstGeom>
        </p:spPr>
        <p:txBody>
          <a:bodyPr anchor="ctr">
            <a:noAutofit/>
          </a:bodyPr>
          <a:lstStyle>
            <a:lvl1pPr marL="0" indent="0" algn="l">
              <a:buNone/>
              <a:defRPr sz="4400" cap="all" spc="150" baseline="0">
                <a:solidFill>
                  <a:schemeClr val="bg1"/>
                </a:solidFill>
              </a:defRPr>
            </a:lvl1pPr>
            <a:lvl2pPr>
              <a:defRPr sz="4400">
                <a:solidFill>
                  <a:schemeClr val="bg1"/>
                </a:solidFill>
              </a:defRPr>
            </a:lvl2pPr>
            <a:lvl3pPr>
              <a:defRPr sz="4400">
                <a:solidFill>
                  <a:schemeClr val="bg1"/>
                </a:solidFill>
              </a:defRPr>
            </a:lvl3pPr>
            <a:lvl4pPr>
              <a:defRPr sz="4400">
                <a:solidFill>
                  <a:schemeClr val="bg1"/>
                </a:solidFill>
              </a:defRPr>
            </a:lvl4pPr>
            <a:lvl5pPr>
              <a:defRPr sz="4400">
                <a:solidFill>
                  <a:schemeClr val="bg1"/>
                </a:solidFill>
              </a:defRPr>
            </a:lvl5pPr>
          </a:lstStyle>
          <a:p>
            <a:pPr lvl="0"/>
            <a:r>
              <a:rPr lang="en-US"/>
              <a:t>Title</a:t>
            </a:r>
          </a:p>
        </p:txBody>
      </p:sp>
    </p:spTree>
    <p:extLst>
      <p:ext uri="{BB962C8B-B14F-4D97-AF65-F5344CB8AC3E}">
        <p14:creationId xmlns:p14="http://schemas.microsoft.com/office/powerpoint/2010/main" val="2536679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B68991-4512-4274-911D-0B3C595DDC99}"/>
              </a:ext>
            </a:extLst>
          </p:cNvPr>
          <p:cNvSpPr/>
          <p:nvPr userDrawn="1"/>
        </p:nvSpPr>
        <p:spPr>
          <a:xfrm>
            <a:off x="0" y="0"/>
            <a:ext cx="12192000" cy="6858000"/>
          </a:xfrm>
          <a:prstGeom prst="rect">
            <a:avLst/>
          </a:prstGeom>
          <a:solidFill>
            <a:srgbClr val="254A5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6F3BA93-EFEB-406B-872E-060B53B8B9E7}"/>
              </a:ext>
            </a:extLst>
          </p:cNvPr>
          <p:cNvSpPr/>
          <p:nvPr userDrawn="1"/>
        </p:nvSpPr>
        <p:spPr>
          <a:xfrm>
            <a:off x="584560" y="4340801"/>
            <a:ext cx="6973204" cy="1552261"/>
          </a:xfrm>
          <a:prstGeom prst="rect">
            <a:avLst/>
          </a:prstGeom>
        </p:spPr>
        <p:txBody>
          <a:bodyPr vert="horz" lIns="91440" tIns="45720" rIns="91440" bIns="45720" rtlCol="0" anchor="ctr">
            <a:normAutofit/>
          </a:bodyPr>
          <a:lstStyle/>
          <a:p>
            <a:pPr marL="0" marR="0" lvl="0" indent="0" algn="l" defTabSz="914400" eaLnBrk="1" fontAlgn="auto" latinLnBrk="0" hangingPunct="1">
              <a:lnSpc>
                <a:spcPct val="90000"/>
              </a:lnSpc>
              <a:spcBef>
                <a:spcPct val="0"/>
              </a:spcBef>
              <a:spcAft>
                <a:spcPts val="600"/>
              </a:spcAft>
              <a:buClrTx/>
              <a:buSzTx/>
              <a:buFontTx/>
              <a:buNone/>
              <a:tabLst/>
              <a:defRPr/>
            </a:pPr>
            <a:endParaRPr kumimoji="0" lang="en-US" sz="3600" b="0" i="0" u="none" strike="noStrike" kern="0" cap="none" spc="50" normalizeH="0" baseline="0" noProof="0">
              <a:ln>
                <a:noFill/>
              </a:ln>
              <a:solidFill>
                <a:prstClr val="white">
                  <a:lumMod val="85000"/>
                  <a:lumOff val="15000"/>
                </a:prstClr>
              </a:solidFill>
              <a:effectLst/>
              <a:uLnTx/>
              <a:uFillTx/>
              <a:sym typeface="Helvetica Light"/>
            </a:endParaRPr>
          </a:p>
        </p:txBody>
      </p:sp>
      <p:pic>
        <p:nvPicPr>
          <p:cNvPr id="9" name="Picture 8" descr="Logo&#10;&#10;Description automatically generated">
            <a:extLst>
              <a:ext uri="{FF2B5EF4-FFF2-40B4-BE49-F238E27FC236}">
                <a16:creationId xmlns:a16="http://schemas.microsoft.com/office/drawing/2014/main" id="{49F738B8-CE49-40D9-B79B-7E80858D1D9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047420" y="5378911"/>
            <a:ext cx="2496880" cy="892355"/>
          </a:xfrm>
          <a:prstGeom prst="rect">
            <a:avLst/>
          </a:prstGeom>
        </p:spPr>
      </p:pic>
      <p:sp>
        <p:nvSpPr>
          <p:cNvPr id="16" name="Title Placeholder 1">
            <a:extLst>
              <a:ext uri="{FF2B5EF4-FFF2-40B4-BE49-F238E27FC236}">
                <a16:creationId xmlns:a16="http://schemas.microsoft.com/office/drawing/2014/main" id="{AF84F66E-D499-4998-B926-3FC33285FF83}"/>
              </a:ext>
            </a:extLst>
          </p:cNvPr>
          <p:cNvSpPr>
            <a:spLocks noGrp="1"/>
          </p:cNvSpPr>
          <p:nvPr>
            <p:ph type="title" hasCustomPrompt="1"/>
          </p:nvPr>
        </p:nvSpPr>
        <p:spPr>
          <a:xfrm>
            <a:off x="647700" y="5326339"/>
            <a:ext cx="4659430" cy="498750"/>
          </a:xfrm>
          <a:prstGeom prst="rect">
            <a:avLst/>
          </a:prstGeom>
        </p:spPr>
        <p:txBody>
          <a:bodyPr vert="horz" lIns="91440" tIns="45720" rIns="91440" bIns="45720" rtlCol="0" anchor="ctr">
            <a:normAutofit/>
          </a:bodyPr>
          <a:lstStyle>
            <a:lvl1pPr algn="l">
              <a:defRPr sz="3600" b="0" spc="150" baseline="0">
                <a:solidFill>
                  <a:schemeClr val="bg1"/>
                </a:solidFill>
              </a:defRPr>
            </a:lvl1pPr>
          </a:lstStyle>
          <a:p>
            <a:r>
              <a:rPr lang="en-US"/>
              <a:t>Sub-Title</a:t>
            </a:r>
          </a:p>
        </p:txBody>
      </p:sp>
      <p:sp>
        <p:nvSpPr>
          <p:cNvPr id="17" name="Text Placeholder 29">
            <a:extLst>
              <a:ext uri="{FF2B5EF4-FFF2-40B4-BE49-F238E27FC236}">
                <a16:creationId xmlns:a16="http://schemas.microsoft.com/office/drawing/2014/main" id="{A2EF4D32-6A12-41A6-B0BD-E174DCCFBFF1}"/>
              </a:ext>
            </a:extLst>
          </p:cNvPr>
          <p:cNvSpPr>
            <a:spLocks noGrp="1"/>
          </p:cNvSpPr>
          <p:nvPr>
            <p:ph type="body" sz="quarter" idx="10" hasCustomPrompt="1"/>
          </p:nvPr>
        </p:nvSpPr>
        <p:spPr>
          <a:xfrm>
            <a:off x="647700" y="4684535"/>
            <a:ext cx="4659430" cy="638175"/>
          </a:xfrm>
          <a:prstGeom prst="rect">
            <a:avLst/>
          </a:prstGeom>
        </p:spPr>
        <p:txBody>
          <a:bodyPr anchor="ctr">
            <a:noAutofit/>
          </a:bodyPr>
          <a:lstStyle>
            <a:lvl1pPr marL="0" indent="0" algn="l">
              <a:buNone/>
              <a:defRPr sz="4400" cap="all" spc="150" baseline="0">
                <a:solidFill>
                  <a:schemeClr val="bg1"/>
                </a:solidFill>
              </a:defRPr>
            </a:lvl1pPr>
            <a:lvl2pPr>
              <a:defRPr sz="4400">
                <a:solidFill>
                  <a:schemeClr val="bg1"/>
                </a:solidFill>
              </a:defRPr>
            </a:lvl2pPr>
            <a:lvl3pPr>
              <a:defRPr sz="4400">
                <a:solidFill>
                  <a:schemeClr val="bg1"/>
                </a:solidFill>
              </a:defRPr>
            </a:lvl3pPr>
            <a:lvl4pPr>
              <a:defRPr sz="4400">
                <a:solidFill>
                  <a:schemeClr val="bg1"/>
                </a:solidFill>
              </a:defRPr>
            </a:lvl4pPr>
            <a:lvl5pPr>
              <a:defRPr sz="4400">
                <a:solidFill>
                  <a:schemeClr val="bg1"/>
                </a:solidFill>
              </a:defRPr>
            </a:lvl5pPr>
          </a:lstStyle>
          <a:p>
            <a:pPr lvl="0"/>
            <a:r>
              <a:rPr lang="en-US"/>
              <a:t>Title</a:t>
            </a:r>
          </a:p>
        </p:txBody>
      </p:sp>
    </p:spTree>
    <p:extLst>
      <p:ext uri="{BB962C8B-B14F-4D97-AF65-F5344CB8AC3E}">
        <p14:creationId xmlns:p14="http://schemas.microsoft.com/office/powerpoint/2010/main" val="1515653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7FEA0-3D9C-EC43-BD85-C9A9F0A171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66F2DF-1801-1C43-B27F-FC0847CE9B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7B5DA8-A042-8548-9716-8FA3F5BEBA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005731-3903-BF40-BDB4-FCDBD0BB8B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28ABA5-97A5-E743-848F-44989232F5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6AADB4-59E6-4744-A06A-F9845BC3F647}"/>
              </a:ext>
            </a:extLst>
          </p:cNvPr>
          <p:cNvSpPr>
            <a:spLocks noGrp="1"/>
          </p:cNvSpPr>
          <p:nvPr>
            <p:ph type="dt" sz="half" idx="10"/>
          </p:nvPr>
        </p:nvSpPr>
        <p:spPr/>
        <p:txBody>
          <a:bodyPr/>
          <a:lstStyle/>
          <a:p>
            <a:fld id="{A118D8F4-1228-CC4C-9711-4D7C9F23E824}" type="datetimeFigureOut">
              <a:rPr lang="en-US" smtClean="0"/>
              <a:t>8/6/2025</a:t>
            </a:fld>
            <a:endParaRPr lang="en-US"/>
          </a:p>
        </p:txBody>
      </p:sp>
      <p:sp>
        <p:nvSpPr>
          <p:cNvPr id="8" name="Footer Placeholder 7">
            <a:extLst>
              <a:ext uri="{FF2B5EF4-FFF2-40B4-BE49-F238E27FC236}">
                <a16:creationId xmlns:a16="http://schemas.microsoft.com/office/drawing/2014/main" id="{D8939CFD-14C9-4040-99DB-C099E147A1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1F0B8A-1D9C-3C4C-98C6-6BE0E9FBE44F}"/>
              </a:ext>
            </a:extLst>
          </p:cNvPr>
          <p:cNvSpPr>
            <a:spLocks noGrp="1"/>
          </p:cNvSpPr>
          <p:nvPr>
            <p:ph type="sldNum" sz="quarter" idx="12"/>
          </p:nvPr>
        </p:nvSpPr>
        <p:spPr/>
        <p:txBody>
          <a:bodyPr/>
          <a:lstStyle/>
          <a:p>
            <a:fld id="{1CA7B3A3-074A-6940-8C17-41CF80C47524}" type="slidenum">
              <a:rPr lang="en-US" smtClean="0"/>
              <a:t>‹#›</a:t>
            </a:fld>
            <a:endParaRPr lang="en-US"/>
          </a:p>
        </p:txBody>
      </p:sp>
    </p:spTree>
    <p:extLst>
      <p:ext uri="{BB962C8B-B14F-4D97-AF65-F5344CB8AC3E}">
        <p14:creationId xmlns:p14="http://schemas.microsoft.com/office/powerpoint/2010/main" val="16960160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Title Blank">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4" name="Slide Number Placeholder 5">
            <a:extLst>
              <a:ext uri="{FF2B5EF4-FFF2-40B4-BE49-F238E27FC236}">
                <a16:creationId xmlns:a16="http://schemas.microsoft.com/office/drawing/2014/main" id="{A16F2AC5-A6F6-4CD9-A615-81DFDBC05EB0}"/>
              </a:ext>
            </a:extLst>
          </p:cNvPr>
          <p:cNvSpPr txBox="1">
            <a:spLocks/>
          </p:cNvSpPr>
          <p:nvPr userDrawn="1"/>
        </p:nvSpPr>
        <p:spPr>
          <a:xfrm>
            <a:off x="261912" y="7745093"/>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7" name="Text Placeholder 3">
            <a:extLst>
              <a:ext uri="{FF2B5EF4-FFF2-40B4-BE49-F238E27FC236}">
                <a16:creationId xmlns:a16="http://schemas.microsoft.com/office/drawing/2014/main" id="{32735503-A080-2D16-760C-FD9B0551A7BE}"/>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8" name="Oval 7">
            <a:extLst>
              <a:ext uri="{FF2B5EF4-FFF2-40B4-BE49-F238E27FC236}">
                <a16:creationId xmlns:a16="http://schemas.microsoft.com/office/drawing/2014/main" id="{CA148C46-6473-27F8-14F2-497A2C0E77C4}"/>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55577CFE-34DA-5052-CB48-C52F75F74C44}"/>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1" name="TextBox 10">
            <a:extLst>
              <a:ext uri="{FF2B5EF4-FFF2-40B4-BE49-F238E27FC236}">
                <a16:creationId xmlns:a16="http://schemas.microsoft.com/office/drawing/2014/main" id="{9DDB244F-3B11-1E88-C341-5EC605F6AA74}"/>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1457748295"/>
      </p:ext>
    </p:extLst>
  </p:cSld>
  <p:clrMapOvr>
    <a:masterClrMapping/>
  </p:clrMapOvr>
  <p:extLst>
    <p:ext uri="{DCECCB84-F9BA-43D5-87BE-67443E8EF086}">
      <p15:sldGuideLst xmlns:p15="http://schemas.microsoft.com/office/powerpoint/2012/main">
        <p15:guide id="1" pos="456">
          <p15:clr>
            <a:srgbClr val="FBAE40"/>
          </p15:clr>
        </p15:guide>
        <p15:guide id="2" pos="3840">
          <p15:clr>
            <a:srgbClr val="FBAE40"/>
          </p15:clr>
        </p15:guide>
        <p15:guide id="3" orient="horz" pos="192">
          <p15:clr>
            <a:srgbClr val="FBAE40"/>
          </p15:clr>
        </p15:guide>
        <p15:guide id="4" pos="2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Subtitle 5">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3BA93-EFEB-406B-872E-060B53B8B9E7}"/>
              </a:ext>
            </a:extLst>
          </p:cNvPr>
          <p:cNvSpPr/>
          <p:nvPr userDrawn="1"/>
        </p:nvSpPr>
        <p:spPr>
          <a:xfrm>
            <a:off x="584560" y="4340801"/>
            <a:ext cx="6973204" cy="1552261"/>
          </a:xfrm>
          <a:prstGeom prst="rect">
            <a:avLst/>
          </a:prstGeom>
        </p:spPr>
        <p:txBody>
          <a:bodyPr vert="horz" lIns="91440" tIns="45720" rIns="91440" bIns="45720" rtlCol="0" anchor="ctr">
            <a:normAutofit/>
          </a:bodyPr>
          <a:lstStyle/>
          <a:p>
            <a:pPr marL="0" marR="0" lvl="0" indent="0" algn="l" defTabSz="914400" eaLnBrk="1" fontAlgn="auto" latinLnBrk="0" hangingPunct="1">
              <a:lnSpc>
                <a:spcPct val="90000"/>
              </a:lnSpc>
              <a:spcBef>
                <a:spcPct val="0"/>
              </a:spcBef>
              <a:spcAft>
                <a:spcPts val="600"/>
              </a:spcAft>
              <a:buClrTx/>
              <a:buSzTx/>
              <a:buFontTx/>
              <a:buNone/>
              <a:tabLst/>
              <a:defRPr/>
            </a:pPr>
            <a:endParaRPr kumimoji="0" lang="en-US" sz="3600" b="0" i="0" u="none" strike="noStrike" kern="0" cap="none" spc="50" normalizeH="0" baseline="0" noProof="0">
              <a:ln>
                <a:noFill/>
              </a:ln>
              <a:solidFill>
                <a:prstClr val="white">
                  <a:lumMod val="85000"/>
                  <a:lumOff val="15000"/>
                </a:prstClr>
              </a:solidFill>
              <a:effectLst/>
              <a:uLnTx/>
              <a:uFillTx/>
              <a:sym typeface="Helvetica Light"/>
            </a:endParaRPr>
          </a:p>
        </p:txBody>
      </p:sp>
      <p:sp>
        <p:nvSpPr>
          <p:cNvPr id="12" name="Text Placeholder 2">
            <a:extLst>
              <a:ext uri="{FF2B5EF4-FFF2-40B4-BE49-F238E27FC236}">
                <a16:creationId xmlns:a16="http://schemas.microsoft.com/office/drawing/2014/main" id="{3B20E026-9DAA-2BEE-CB2A-1E961A9CC8FF}"/>
              </a:ext>
            </a:extLst>
          </p:cNvPr>
          <p:cNvSpPr>
            <a:spLocks noGrp="1"/>
          </p:cNvSpPr>
          <p:nvPr>
            <p:ph type="body" sz="quarter" idx="11" hasCustomPrompt="1"/>
          </p:nvPr>
        </p:nvSpPr>
        <p:spPr>
          <a:xfrm>
            <a:off x="1025994" y="5507891"/>
            <a:ext cx="3517176" cy="385171"/>
          </a:xfrm>
          <a:prstGeom prst="rect">
            <a:avLst/>
          </a:prstGeom>
        </p:spPr>
        <p:txBody>
          <a:bodyPr>
            <a:normAutofit/>
          </a:bodyPr>
          <a:lstStyle>
            <a:lvl1pPr marL="0" indent="0" algn="l">
              <a:buNone/>
              <a:defRPr sz="2000" b="0" i="0" spc="130" baseline="0">
                <a:solidFill>
                  <a:srgbClr val="D9E1E2"/>
                </a:solidFill>
                <a:latin typeface="Karla Medium" panose="020B0004030503030003" pitchFamily="34" charset="77"/>
              </a:defRPr>
            </a:lvl1pPr>
          </a:lstStyle>
          <a:p>
            <a:pPr lvl="0"/>
            <a:r>
              <a:rPr lang="en-US"/>
              <a:t>SUBTITLE</a:t>
            </a:r>
          </a:p>
        </p:txBody>
      </p:sp>
      <p:sp>
        <p:nvSpPr>
          <p:cNvPr id="13" name="Title Placeholder 1">
            <a:extLst>
              <a:ext uri="{FF2B5EF4-FFF2-40B4-BE49-F238E27FC236}">
                <a16:creationId xmlns:a16="http://schemas.microsoft.com/office/drawing/2014/main" id="{77329E59-3E6B-412A-CC7F-7DD12C8F42A1}"/>
              </a:ext>
            </a:extLst>
          </p:cNvPr>
          <p:cNvSpPr>
            <a:spLocks noGrp="1"/>
          </p:cNvSpPr>
          <p:nvPr>
            <p:ph type="title" hasCustomPrompt="1"/>
          </p:nvPr>
        </p:nvSpPr>
        <p:spPr>
          <a:xfrm>
            <a:off x="1025994" y="4813806"/>
            <a:ext cx="3517177" cy="554182"/>
          </a:xfrm>
          <a:prstGeom prst="rect">
            <a:avLst/>
          </a:prstGeom>
        </p:spPr>
        <p:txBody>
          <a:bodyPr vert="horz" lIns="91440" tIns="45720" rIns="91440" bIns="45720" rtlCol="0" anchor="ctr">
            <a:noAutofit/>
          </a:bodyPr>
          <a:lstStyle>
            <a:lvl1pPr algn="l">
              <a:defRPr sz="4000">
                <a:solidFill>
                  <a:schemeClr val="bg1"/>
                </a:solidFill>
              </a:defRPr>
            </a:lvl1pPr>
          </a:lstStyle>
          <a:p>
            <a:r>
              <a:rPr lang="en-US"/>
              <a:t>Title</a:t>
            </a:r>
          </a:p>
        </p:txBody>
      </p:sp>
    </p:spTree>
    <p:extLst>
      <p:ext uri="{BB962C8B-B14F-4D97-AF65-F5344CB8AC3E}">
        <p14:creationId xmlns:p14="http://schemas.microsoft.com/office/powerpoint/2010/main" val="22800542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Title 6">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CF1A7A1-ED40-7525-8839-529BDAEC1485}"/>
              </a:ext>
            </a:extLst>
          </p:cNvPr>
          <p:cNvSpPr>
            <a:spLocks noGrp="1"/>
          </p:cNvSpPr>
          <p:nvPr>
            <p:ph type="pic" sz="quarter" idx="10"/>
          </p:nvPr>
        </p:nvSpPr>
        <p:spPr>
          <a:xfrm>
            <a:off x="-38100" y="7536"/>
            <a:ext cx="12230100" cy="6858000"/>
          </a:xfrm>
          <a:prstGeom prst="rect">
            <a:avLst/>
          </a:prstGeom>
        </p:spPr>
        <p:txBody>
          <a:bodyPr/>
          <a:lstStyle/>
          <a:p>
            <a:endParaRPr lang="en-US"/>
          </a:p>
        </p:txBody>
      </p:sp>
      <p:sp>
        <p:nvSpPr>
          <p:cNvPr id="8" name="Rectangle 7">
            <a:extLst>
              <a:ext uri="{FF2B5EF4-FFF2-40B4-BE49-F238E27FC236}">
                <a16:creationId xmlns:a16="http://schemas.microsoft.com/office/drawing/2014/main" id="{F22A7596-A489-1AD2-F8D6-0B69788F8F98}"/>
              </a:ext>
            </a:extLst>
          </p:cNvPr>
          <p:cNvSpPr/>
          <p:nvPr userDrawn="1"/>
        </p:nvSpPr>
        <p:spPr>
          <a:xfrm>
            <a:off x="431180" y="450694"/>
            <a:ext cx="11303620" cy="5956611"/>
          </a:xfrm>
          <a:prstGeom prst="rect">
            <a:avLst/>
          </a:prstGeom>
          <a:solidFill>
            <a:srgbClr val="254A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A04CF3CE-92C2-D085-DC82-76032EA2547D}"/>
              </a:ext>
            </a:extLst>
          </p:cNvPr>
          <p:cNvSpPr>
            <a:spLocks noGrp="1"/>
          </p:cNvSpPr>
          <p:nvPr>
            <p:ph type="title" hasCustomPrompt="1"/>
          </p:nvPr>
        </p:nvSpPr>
        <p:spPr>
          <a:xfrm>
            <a:off x="3385861" y="2590799"/>
            <a:ext cx="5524503" cy="762001"/>
          </a:xfrm>
          <a:prstGeom prst="rect">
            <a:avLst/>
          </a:prstGeom>
        </p:spPr>
        <p:txBody>
          <a:bodyPr vert="horz" lIns="91440" tIns="45720" rIns="91440" bIns="45720" rtlCol="0" anchor="ctr">
            <a:noAutofit/>
          </a:bodyPr>
          <a:lstStyle>
            <a:lvl1pPr algn="ctr">
              <a:defRPr sz="4400">
                <a:solidFill>
                  <a:schemeClr val="bg1"/>
                </a:solidFill>
              </a:defRPr>
            </a:lvl1pPr>
          </a:lstStyle>
          <a:p>
            <a:r>
              <a:rPr lang="en-US"/>
              <a:t>Title of Presentation</a:t>
            </a:r>
          </a:p>
        </p:txBody>
      </p:sp>
      <p:sp>
        <p:nvSpPr>
          <p:cNvPr id="10" name="Text Placeholder 2">
            <a:extLst>
              <a:ext uri="{FF2B5EF4-FFF2-40B4-BE49-F238E27FC236}">
                <a16:creationId xmlns:a16="http://schemas.microsoft.com/office/drawing/2014/main" id="{EDEE83F3-BAD1-BDB1-CAC5-B85D06444409}"/>
              </a:ext>
            </a:extLst>
          </p:cNvPr>
          <p:cNvSpPr>
            <a:spLocks noGrp="1"/>
          </p:cNvSpPr>
          <p:nvPr>
            <p:ph type="body" sz="quarter" idx="11" hasCustomPrompt="1"/>
          </p:nvPr>
        </p:nvSpPr>
        <p:spPr>
          <a:xfrm>
            <a:off x="3358822" y="3577229"/>
            <a:ext cx="5524502" cy="385171"/>
          </a:xfrm>
          <a:prstGeom prst="rect">
            <a:avLst/>
          </a:prstGeom>
        </p:spPr>
        <p:txBody>
          <a:bodyPr>
            <a:normAutofit/>
          </a:bodyPr>
          <a:lstStyle>
            <a:lvl1pPr marL="0" indent="0" algn="ctr">
              <a:buNone/>
              <a:defRPr sz="2000" spc="130" baseline="0">
                <a:solidFill>
                  <a:srgbClr val="D9E1E2"/>
                </a:solidFill>
              </a:defRPr>
            </a:lvl1pPr>
          </a:lstStyle>
          <a:p>
            <a:pPr lvl="0"/>
            <a:r>
              <a:rPr lang="en-US"/>
              <a:t>NAME | ORGANIZATION | MONTH YEAR</a:t>
            </a:r>
          </a:p>
        </p:txBody>
      </p:sp>
      <p:pic>
        <p:nvPicPr>
          <p:cNvPr id="11" name="Picture 10" descr="Logo&#10;&#10;Description automatically generated">
            <a:extLst>
              <a:ext uri="{FF2B5EF4-FFF2-40B4-BE49-F238E27FC236}">
                <a16:creationId xmlns:a16="http://schemas.microsoft.com/office/drawing/2014/main" id="{0F46A992-96DE-FE18-D5B9-20B6CDE8A69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70426" y="5486400"/>
            <a:ext cx="1707174" cy="610123"/>
          </a:xfrm>
          <a:prstGeom prst="rect">
            <a:avLst/>
          </a:prstGeom>
        </p:spPr>
      </p:pic>
    </p:spTree>
    <p:extLst>
      <p:ext uri="{BB962C8B-B14F-4D97-AF65-F5344CB8AC3E}">
        <p14:creationId xmlns:p14="http://schemas.microsoft.com/office/powerpoint/2010/main" val="3968443616"/>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66BEFE2D-01D1-402B-B35A-98A4907EC378}"/>
              </a:ext>
            </a:extLst>
          </p:cNvPr>
          <p:cNvSpPr>
            <a:spLocks noGrp="1"/>
          </p:cNvSpPr>
          <p:nvPr>
            <p:ph type="body" sz="quarter" idx="21" hasCustomPrompt="1"/>
          </p:nvPr>
        </p:nvSpPr>
        <p:spPr>
          <a:xfrm>
            <a:off x="7345980" y="6566373"/>
            <a:ext cx="4769820" cy="260350"/>
          </a:xfrm>
          <a:prstGeom prst="rect">
            <a:avLst/>
          </a:prstGeom>
        </p:spPr>
        <p:txBody>
          <a:bodyPr anchor="ctr">
            <a:normAutofit/>
          </a:bodyPr>
          <a:lstStyle>
            <a:lvl1pPr marL="0" indent="0" algn="r">
              <a:buNone/>
              <a:defRPr sz="900" spc="100" baseline="0">
                <a:solidFill>
                  <a:schemeClr val="bg1">
                    <a:lumMod val="50000"/>
                  </a:schemeClr>
                </a:solidFill>
              </a:defRPr>
            </a:lvl1pPr>
          </a:lstStyle>
          <a:p>
            <a:pPr lvl="0"/>
            <a:r>
              <a:rPr lang="en-US"/>
              <a:t>Sources</a:t>
            </a:r>
          </a:p>
        </p:txBody>
      </p:sp>
      <p:sp>
        <p:nvSpPr>
          <p:cNvPr id="11" name="Text Placeholder 3">
            <a:extLst>
              <a:ext uri="{FF2B5EF4-FFF2-40B4-BE49-F238E27FC236}">
                <a16:creationId xmlns:a16="http://schemas.microsoft.com/office/drawing/2014/main" id="{1D170998-718F-3990-FBF1-2156D86F9EBA}"/>
              </a:ext>
            </a:extLst>
          </p:cNvPr>
          <p:cNvSpPr>
            <a:spLocks noGrp="1"/>
          </p:cNvSpPr>
          <p:nvPr>
            <p:ph type="body" sz="quarter" idx="16" hasCustomPrompt="1"/>
          </p:nvPr>
        </p:nvSpPr>
        <p:spPr>
          <a:xfrm>
            <a:off x="457199" y="457200"/>
            <a:ext cx="11251721"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5" name="Text Placeholder 4">
            <a:extLst>
              <a:ext uri="{FF2B5EF4-FFF2-40B4-BE49-F238E27FC236}">
                <a16:creationId xmlns:a16="http://schemas.microsoft.com/office/drawing/2014/main" id="{B2EFA8E1-2F77-7331-95CC-D8FFF91A0A3A}"/>
              </a:ext>
            </a:extLst>
          </p:cNvPr>
          <p:cNvSpPr>
            <a:spLocks noGrp="1"/>
          </p:cNvSpPr>
          <p:nvPr>
            <p:ph type="body" sz="quarter" idx="22"/>
          </p:nvPr>
        </p:nvSpPr>
        <p:spPr>
          <a:xfrm>
            <a:off x="457200" y="1447975"/>
            <a:ext cx="3653493" cy="49528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7CDC05D2-78E3-170A-7710-47247579A3E9}"/>
              </a:ext>
            </a:extLst>
          </p:cNvPr>
          <p:cNvSpPr>
            <a:spLocks noGrp="1"/>
          </p:cNvSpPr>
          <p:nvPr>
            <p:ph type="body" sz="quarter" idx="23"/>
          </p:nvPr>
        </p:nvSpPr>
        <p:spPr>
          <a:xfrm>
            <a:off x="4278086" y="1447975"/>
            <a:ext cx="3653493" cy="49528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894339C9-BF80-FF59-8902-7C6DCD92EEFB}"/>
              </a:ext>
            </a:extLst>
          </p:cNvPr>
          <p:cNvSpPr>
            <a:spLocks noGrp="1"/>
          </p:cNvSpPr>
          <p:nvPr>
            <p:ph sz="quarter" idx="24"/>
          </p:nvPr>
        </p:nvSpPr>
        <p:spPr>
          <a:xfrm>
            <a:off x="8077200" y="1447975"/>
            <a:ext cx="3657600" cy="4952824"/>
          </a:xfrm>
        </p:spPr>
        <p:txBody>
          <a:bodyPr/>
          <a:lstStyle/>
          <a:p>
            <a:pPr lvl="0"/>
            <a:endParaRPr lang="en-US"/>
          </a:p>
        </p:txBody>
      </p:sp>
      <p:sp>
        <p:nvSpPr>
          <p:cNvPr id="10" name="Oval 9">
            <a:extLst>
              <a:ext uri="{FF2B5EF4-FFF2-40B4-BE49-F238E27FC236}">
                <a16:creationId xmlns:a16="http://schemas.microsoft.com/office/drawing/2014/main" id="{1B8F5821-E8B9-413A-B99B-9DCF8B6F15F0}"/>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6302596E-A240-3E15-FCAB-FD78A050A4B1}"/>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5" name="TextBox 14">
            <a:extLst>
              <a:ext uri="{FF2B5EF4-FFF2-40B4-BE49-F238E27FC236}">
                <a16:creationId xmlns:a16="http://schemas.microsoft.com/office/drawing/2014/main" id="{AF78D512-F02F-8D78-9135-E135B86A0C9C}"/>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974076512"/>
      </p:ext>
    </p:extLst>
  </p:cSld>
  <p:clrMapOvr>
    <a:masterClrMapping/>
  </p:clrMapOvr>
  <p:extLst>
    <p:ext uri="{DCECCB84-F9BA-43D5-87BE-67443E8EF086}">
      <p15:sldGuideLst xmlns:p15="http://schemas.microsoft.com/office/powerpoint/2012/main">
        <p15:guide id="1" pos="312" userDrawn="1">
          <p15:clr>
            <a:srgbClr val="FBAE40"/>
          </p15:clr>
        </p15:guide>
        <p15:guide id="2" orient="horz" pos="288"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ccent 5">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56CB7484-52E1-4F62-B558-C766347FE210}"/>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 name="Text Placeholder 3">
            <a:extLst>
              <a:ext uri="{FF2B5EF4-FFF2-40B4-BE49-F238E27FC236}">
                <a16:creationId xmlns:a16="http://schemas.microsoft.com/office/drawing/2014/main" id="{097E7B88-A1EB-1063-C317-7BFFD92FE23F}"/>
              </a:ext>
            </a:extLst>
          </p:cNvPr>
          <p:cNvSpPr>
            <a:spLocks noGrp="1"/>
          </p:cNvSpPr>
          <p:nvPr>
            <p:ph type="body" sz="quarter" idx="16" hasCustomPrompt="1"/>
          </p:nvPr>
        </p:nvSpPr>
        <p:spPr>
          <a:xfrm>
            <a:off x="463356" y="462087"/>
            <a:ext cx="745529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Traveler info</a:t>
            </a:r>
          </a:p>
        </p:txBody>
      </p:sp>
      <p:sp>
        <p:nvSpPr>
          <p:cNvPr id="13" name="Text Placeholder 7">
            <a:extLst>
              <a:ext uri="{FF2B5EF4-FFF2-40B4-BE49-F238E27FC236}">
                <a16:creationId xmlns:a16="http://schemas.microsoft.com/office/drawing/2014/main" id="{DBBD779E-917D-939C-2894-E9C8A1BE9B6A}"/>
              </a:ext>
            </a:extLst>
          </p:cNvPr>
          <p:cNvSpPr>
            <a:spLocks noGrp="1"/>
          </p:cNvSpPr>
          <p:nvPr>
            <p:ph type="body" sz="quarter" idx="18" hasCustomPrompt="1"/>
          </p:nvPr>
        </p:nvSpPr>
        <p:spPr>
          <a:xfrm>
            <a:off x="463356" y="1528185"/>
            <a:ext cx="7455290" cy="4867726"/>
          </a:xfrm>
          <a:prstGeom prst="rect">
            <a:avLst/>
          </a:prstGeom>
        </p:spPr>
        <p:txBody>
          <a:bodyPr/>
          <a:lstStyle>
            <a:lvl1pPr>
              <a:defRPr b="1"/>
            </a:lvl1pPr>
          </a:lstStyle>
          <a:p>
            <a:pPr lvl="0"/>
            <a:r>
              <a:rPr lang="en-US"/>
              <a:t>- Enter your name for ticketing and reservation purposes; this information must match your government-issued ID or passport. </a:t>
            </a:r>
          </a:p>
          <a:p>
            <a:pPr lvl="0"/>
            <a:endParaRPr lang="en-US"/>
          </a:p>
          <a:p>
            <a:pPr lvl="0"/>
            <a:r>
              <a:rPr lang="en-US"/>
              <a:t>- Add special assistance requirements and meal and seat preferences</a:t>
            </a:r>
          </a:p>
          <a:p>
            <a:pPr lvl="0"/>
            <a:endParaRPr lang="en-US"/>
          </a:p>
          <a:p>
            <a:pPr lvl="0"/>
            <a:r>
              <a:rPr lang="en-US"/>
              <a:t>- Add a KTN/TSA-Pre and redress number</a:t>
            </a:r>
          </a:p>
          <a:p>
            <a:pPr lvl="0"/>
            <a:endParaRPr lang="en-US"/>
          </a:p>
          <a:p>
            <a:pPr lvl="0"/>
            <a:r>
              <a:rPr lang="en-US"/>
              <a:t>- Add your passport information (maximum of two passports) </a:t>
            </a:r>
          </a:p>
        </p:txBody>
      </p:sp>
    </p:spTree>
    <p:extLst>
      <p:ext uri="{BB962C8B-B14F-4D97-AF65-F5344CB8AC3E}">
        <p14:creationId xmlns:p14="http://schemas.microsoft.com/office/powerpoint/2010/main" val="36313226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Tree>
    <p:extLst>
      <p:ext uri="{BB962C8B-B14F-4D97-AF65-F5344CB8AC3E}">
        <p14:creationId xmlns:p14="http://schemas.microsoft.com/office/powerpoint/2010/main" val="37671980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Content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1D170998-718F-3990-FBF1-2156D86F9EBA}"/>
              </a:ext>
            </a:extLst>
          </p:cNvPr>
          <p:cNvSpPr>
            <a:spLocks noGrp="1"/>
          </p:cNvSpPr>
          <p:nvPr>
            <p:ph type="body" sz="quarter" idx="16" hasCustomPrompt="1"/>
          </p:nvPr>
        </p:nvSpPr>
        <p:spPr>
          <a:xfrm>
            <a:off x="457199" y="457200"/>
            <a:ext cx="11251721"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5" name="Text Placeholder 4">
            <a:extLst>
              <a:ext uri="{FF2B5EF4-FFF2-40B4-BE49-F238E27FC236}">
                <a16:creationId xmlns:a16="http://schemas.microsoft.com/office/drawing/2014/main" id="{B2EFA8E1-2F77-7331-95CC-D8FFF91A0A3A}"/>
              </a:ext>
            </a:extLst>
          </p:cNvPr>
          <p:cNvSpPr>
            <a:spLocks noGrp="1"/>
          </p:cNvSpPr>
          <p:nvPr>
            <p:ph type="body" sz="quarter" idx="22"/>
          </p:nvPr>
        </p:nvSpPr>
        <p:spPr>
          <a:xfrm>
            <a:off x="457200" y="1447975"/>
            <a:ext cx="3653493" cy="49528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7CDC05D2-78E3-170A-7710-47247579A3E9}"/>
              </a:ext>
            </a:extLst>
          </p:cNvPr>
          <p:cNvSpPr>
            <a:spLocks noGrp="1"/>
          </p:cNvSpPr>
          <p:nvPr>
            <p:ph type="body" sz="quarter" idx="23"/>
          </p:nvPr>
        </p:nvSpPr>
        <p:spPr>
          <a:xfrm>
            <a:off x="4278086" y="1447975"/>
            <a:ext cx="3653493" cy="49528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894339C9-BF80-FF59-8902-7C6DCD92EEFB}"/>
              </a:ext>
            </a:extLst>
          </p:cNvPr>
          <p:cNvSpPr>
            <a:spLocks noGrp="1"/>
          </p:cNvSpPr>
          <p:nvPr>
            <p:ph sz="quarter" idx="24"/>
          </p:nvPr>
        </p:nvSpPr>
        <p:spPr>
          <a:xfrm>
            <a:off x="8077200" y="1447975"/>
            <a:ext cx="3657600" cy="4952824"/>
          </a:xfrm>
        </p:spPr>
        <p:txBody>
          <a:bodyPr/>
          <a:lstStyle/>
          <a:p>
            <a:pPr lvl="0"/>
            <a:endParaRPr lang="en-US"/>
          </a:p>
        </p:txBody>
      </p:sp>
      <p:sp>
        <p:nvSpPr>
          <p:cNvPr id="10" name="Oval 9">
            <a:extLst>
              <a:ext uri="{FF2B5EF4-FFF2-40B4-BE49-F238E27FC236}">
                <a16:creationId xmlns:a16="http://schemas.microsoft.com/office/drawing/2014/main" id="{1B8F5821-E8B9-413A-B99B-9DCF8B6F15F0}"/>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6302596E-A240-3E15-FCAB-FD78A050A4B1}"/>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5" name="TextBox 14">
            <a:extLst>
              <a:ext uri="{FF2B5EF4-FFF2-40B4-BE49-F238E27FC236}">
                <a16:creationId xmlns:a16="http://schemas.microsoft.com/office/drawing/2014/main" id="{AF78D512-F02F-8D78-9135-E135B86A0C9C}"/>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
        <p:nvSpPr>
          <p:cNvPr id="2" name="TextBox 1">
            <a:extLst>
              <a:ext uri="{FF2B5EF4-FFF2-40B4-BE49-F238E27FC236}">
                <a16:creationId xmlns:a16="http://schemas.microsoft.com/office/drawing/2014/main" id="{38F5DEDA-16AD-0FF2-8A5B-D6BCF2A41D4B}"/>
              </a:ext>
            </a:extLst>
          </p:cNvPr>
          <p:cNvSpPr txBox="1"/>
          <p:nvPr userDrawn="1"/>
        </p:nvSpPr>
        <p:spPr>
          <a:xfrm>
            <a:off x="7265506" y="6538897"/>
            <a:ext cx="4566553" cy="200055"/>
          </a:xfrm>
          <a:prstGeom prst="rect">
            <a:avLst/>
          </a:prstGeom>
          <a:noFill/>
        </p:spPr>
        <p:txBody>
          <a:bodyPr wrap="square" rtlCol="0">
            <a:spAutoFit/>
          </a:bodyPr>
          <a:lstStyle/>
          <a:p>
            <a:pPr algn="r"/>
            <a:r>
              <a:rPr lang="en-US" sz="700">
                <a:solidFill>
                  <a:schemeClr val="tx2"/>
                </a:solidFill>
                <a:latin typeface="Karla" panose="020B0004030503030003" pitchFamily="34" charset="77"/>
              </a:rPr>
              <a:t>Giving USA Foundation: </a:t>
            </a:r>
            <a:r>
              <a:rPr lang="en-US" sz="700" i="1" u="sng">
                <a:solidFill>
                  <a:schemeClr val="tx2"/>
                </a:solidFill>
                <a:latin typeface="Karla" panose="020B0004030503030003" pitchFamily="34" charset="77"/>
              </a:rPr>
              <a:t>Giving USA 2025: The Annual Report on Philanthropy for the Year 2024. </a:t>
            </a:r>
            <a:r>
              <a:rPr lang="en-US" sz="700">
                <a:solidFill>
                  <a:schemeClr val="tx2"/>
                </a:solidFill>
                <a:latin typeface="Karla" panose="020B0004030503030003" pitchFamily="34" charset="77"/>
              </a:rPr>
              <a:t>(2025)</a:t>
            </a:r>
          </a:p>
        </p:txBody>
      </p:sp>
    </p:spTree>
    <p:extLst>
      <p:ext uri="{BB962C8B-B14F-4D97-AF65-F5344CB8AC3E}">
        <p14:creationId xmlns:p14="http://schemas.microsoft.com/office/powerpoint/2010/main" val="3490969813"/>
      </p:ext>
    </p:extLst>
  </p:cSld>
  <p:clrMapOvr>
    <a:masterClrMapping/>
  </p:clrMapOvr>
  <p:extLst>
    <p:ext uri="{DCECCB84-F9BA-43D5-87BE-67443E8EF086}">
      <p15:sldGuideLst xmlns:p15="http://schemas.microsoft.com/office/powerpoint/2012/main">
        <p15:guide id="1" pos="312">
          <p15:clr>
            <a:srgbClr val="FBAE40"/>
          </p15:clr>
        </p15:guide>
        <p15:guide id="2" orient="horz" pos="28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66BEFE2D-01D1-402B-B35A-98A4907EC378}"/>
              </a:ext>
            </a:extLst>
          </p:cNvPr>
          <p:cNvSpPr>
            <a:spLocks noGrp="1"/>
          </p:cNvSpPr>
          <p:nvPr>
            <p:ph type="body" sz="quarter" idx="21" hasCustomPrompt="1"/>
          </p:nvPr>
        </p:nvSpPr>
        <p:spPr>
          <a:xfrm>
            <a:off x="7345980" y="6566373"/>
            <a:ext cx="4769820" cy="260350"/>
          </a:xfrm>
          <a:prstGeom prst="rect">
            <a:avLst/>
          </a:prstGeom>
        </p:spPr>
        <p:txBody>
          <a:bodyPr anchor="ctr">
            <a:normAutofit/>
          </a:bodyPr>
          <a:lstStyle>
            <a:lvl1pPr marL="0" indent="0" algn="r">
              <a:buNone/>
              <a:defRPr sz="900" spc="100" baseline="0">
                <a:solidFill>
                  <a:schemeClr val="bg1">
                    <a:lumMod val="50000"/>
                  </a:schemeClr>
                </a:solidFill>
              </a:defRPr>
            </a:lvl1pPr>
          </a:lstStyle>
          <a:p>
            <a:pPr lvl="0"/>
            <a:r>
              <a:rPr lang="en-US"/>
              <a:t>Sources</a:t>
            </a:r>
          </a:p>
        </p:txBody>
      </p:sp>
      <p:sp>
        <p:nvSpPr>
          <p:cNvPr id="11" name="Text Placeholder 3">
            <a:extLst>
              <a:ext uri="{FF2B5EF4-FFF2-40B4-BE49-F238E27FC236}">
                <a16:creationId xmlns:a16="http://schemas.microsoft.com/office/drawing/2014/main" id="{1D170998-718F-3990-FBF1-2156D86F9EBA}"/>
              </a:ext>
            </a:extLst>
          </p:cNvPr>
          <p:cNvSpPr>
            <a:spLocks noGrp="1"/>
          </p:cNvSpPr>
          <p:nvPr>
            <p:ph type="body" sz="quarter" idx="16" hasCustomPrompt="1"/>
          </p:nvPr>
        </p:nvSpPr>
        <p:spPr>
          <a:xfrm>
            <a:off x="457199" y="457200"/>
            <a:ext cx="11251721"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5" name="Text Placeholder 4">
            <a:extLst>
              <a:ext uri="{FF2B5EF4-FFF2-40B4-BE49-F238E27FC236}">
                <a16:creationId xmlns:a16="http://schemas.microsoft.com/office/drawing/2014/main" id="{B2EFA8E1-2F77-7331-95CC-D8FFF91A0A3A}"/>
              </a:ext>
            </a:extLst>
          </p:cNvPr>
          <p:cNvSpPr>
            <a:spLocks noGrp="1"/>
          </p:cNvSpPr>
          <p:nvPr>
            <p:ph type="body" sz="quarter" idx="22"/>
          </p:nvPr>
        </p:nvSpPr>
        <p:spPr>
          <a:xfrm>
            <a:off x="457200" y="1447975"/>
            <a:ext cx="3653493" cy="49528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894339C9-BF80-FF59-8902-7C6DCD92EEFB}"/>
              </a:ext>
            </a:extLst>
          </p:cNvPr>
          <p:cNvSpPr>
            <a:spLocks noGrp="1"/>
          </p:cNvSpPr>
          <p:nvPr>
            <p:ph sz="quarter" idx="24"/>
          </p:nvPr>
        </p:nvSpPr>
        <p:spPr>
          <a:xfrm>
            <a:off x="4277532" y="1447975"/>
            <a:ext cx="7457268" cy="4952824"/>
          </a:xfrm>
        </p:spPr>
        <p:txBody>
          <a:bodyPr/>
          <a:lstStyle/>
          <a:p>
            <a:pPr lvl="0"/>
            <a:endParaRPr lang="en-US"/>
          </a:p>
        </p:txBody>
      </p:sp>
      <p:sp>
        <p:nvSpPr>
          <p:cNvPr id="9" name="Oval 8">
            <a:extLst>
              <a:ext uri="{FF2B5EF4-FFF2-40B4-BE49-F238E27FC236}">
                <a16:creationId xmlns:a16="http://schemas.microsoft.com/office/drawing/2014/main" id="{4648E808-6049-0F27-1056-D6DA8EB03243}"/>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a:extLst>
              <a:ext uri="{FF2B5EF4-FFF2-40B4-BE49-F238E27FC236}">
                <a16:creationId xmlns:a16="http://schemas.microsoft.com/office/drawing/2014/main" id="{601EBC14-5F50-43B1-E91A-5A529A2C461C}"/>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4" name="TextBox 13">
            <a:extLst>
              <a:ext uri="{FF2B5EF4-FFF2-40B4-BE49-F238E27FC236}">
                <a16:creationId xmlns:a16="http://schemas.microsoft.com/office/drawing/2014/main" id="{04013CF4-06B5-B8BE-55E6-8E10D8F05F6B}"/>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94505043"/>
      </p:ext>
    </p:extLst>
  </p:cSld>
  <p:clrMapOvr>
    <a:masterClrMapping/>
  </p:clrMapOvr>
  <p:extLst>
    <p:ext uri="{DCECCB84-F9BA-43D5-87BE-67443E8EF086}">
      <p15:sldGuideLst xmlns:p15="http://schemas.microsoft.com/office/powerpoint/2012/main">
        <p15:guide id="1" pos="312" userDrawn="1">
          <p15:clr>
            <a:srgbClr val="FBAE40"/>
          </p15:clr>
        </p15:guide>
        <p15:guide id="2" orient="horz" pos="288"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ccent 8">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81C4D4DE-48B9-490C-8F34-AD246E64E35A}"/>
              </a:ext>
            </a:extLst>
          </p:cNvPr>
          <p:cNvSpPr>
            <a:spLocks noGrp="1"/>
          </p:cNvSpPr>
          <p:nvPr>
            <p:ph type="pic" idx="1"/>
          </p:nvPr>
        </p:nvSpPr>
        <p:spPr>
          <a:xfrm>
            <a:off x="0" y="1"/>
            <a:ext cx="12192000" cy="3340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3" name="Text Placeholder 5">
            <a:extLst>
              <a:ext uri="{FF2B5EF4-FFF2-40B4-BE49-F238E27FC236}">
                <a16:creationId xmlns:a16="http://schemas.microsoft.com/office/drawing/2014/main" id="{3963985A-D5AB-480F-B4F5-095969EFCB16}"/>
              </a:ext>
            </a:extLst>
          </p:cNvPr>
          <p:cNvSpPr>
            <a:spLocks noGrp="1"/>
          </p:cNvSpPr>
          <p:nvPr>
            <p:ph type="body" sz="quarter" idx="20"/>
          </p:nvPr>
        </p:nvSpPr>
        <p:spPr>
          <a:xfrm>
            <a:off x="907724" y="4099955"/>
            <a:ext cx="2853700" cy="1747668"/>
          </a:xfrm>
          <a:prstGeom prst="rect">
            <a:avLst/>
          </a:prstGeom>
        </p:spPr>
        <p:txBody>
          <a:bodyPr>
            <a:normAutofit/>
          </a:bodyPr>
          <a:lstStyle>
            <a:lvl1pPr marL="0" indent="0" algn="ctr">
              <a:buNone/>
              <a:defRPr sz="1700"/>
            </a:lvl1pPr>
            <a:lvl2pPr>
              <a:defRPr sz="2400"/>
            </a:lvl2pPr>
            <a:lvl3pPr>
              <a:defRPr sz="2400"/>
            </a:lvl3pPr>
            <a:lvl4pPr>
              <a:defRPr sz="2400"/>
            </a:lvl4pPr>
            <a:lvl5pPr>
              <a:defRPr sz="2400"/>
            </a:lvl5pPr>
          </a:lstStyle>
          <a:p>
            <a:pPr lvl="0"/>
            <a:endParaRPr lang="en-US"/>
          </a:p>
        </p:txBody>
      </p:sp>
      <p:sp>
        <p:nvSpPr>
          <p:cNvPr id="24" name="Text Placeholder 5">
            <a:extLst>
              <a:ext uri="{FF2B5EF4-FFF2-40B4-BE49-F238E27FC236}">
                <a16:creationId xmlns:a16="http://schemas.microsoft.com/office/drawing/2014/main" id="{4FC30FF9-D5DC-47B9-ABC6-9311297C7140}"/>
              </a:ext>
            </a:extLst>
          </p:cNvPr>
          <p:cNvSpPr>
            <a:spLocks noGrp="1"/>
          </p:cNvSpPr>
          <p:nvPr>
            <p:ph type="body" sz="quarter" idx="21"/>
          </p:nvPr>
        </p:nvSpPr>
        <p:spPr>
          <a:xfrm>
            <a:off x="4669149" y="4099955"/>
            <a:ext cx="2853700" cy="1747668"/>
          </a:xfrm>
          <a:prstGeom prst="rect">
            <a:avLst/>
          </a:prstGeom>
        </p:spPr>
        <p:txBody>
          <a:bodyPr>
            <a:normAutofit/>
          </a:bodyPr>
          <a:lstStyle>
            <a:lvl1pPr marL="0" indent="0" algn="ctr">
              <a:buNone/>
              <a:defRPr sz="1700"/>
            </a:lvl1pPr>
            <a:lvl2pPr>
              <a:defRPr sz="2400"/>
            </a:lvl2pPr>
            <a:lvl3pPr>
              <a:defRPr sz="2400"/>
            </a:lvl3pPr>
            <a:lvl4pPr>
              <a:defRPr sz="2400"/>
            </a:lvl4pPr>
            <a:lvl5pPr>
              <a:defRPr sz="2400"/>
            </a:lvl5pPr>
          </a:lstStyle>
          <a:p>
            <a:pPr lvl="0"/>
            <a:endParaRPr lang="en-US"/>
          </a:p>
        </p:txBody>
      </p:sp>
      <p:sp>
        <p:nvSpPr>
          <p:cNvPr id="25" name="Text Placeholder 5">
            <a:extLst>
              <a:ext uri="{FF2B5EF4-FFF2-40B4-BE49-F238E27FC236}">
                <a16:creationId xmlns:a16="http://schemas.microsoft.com/office/drawing/2014/main" id="{6BC2D3C3-A0AD-42D6-8B6B-246AED5D8DC0}"/>
              </a:ext>
            </a:extLst>
          </p:cNvPr>
          <p:cNvSpPr>
            <a:spLocks noGrp="1"/>
          </p:cNvSpPr>
          <p:nvPr>
            <p:ph type="body" sz="quarter" idx="22"/>
          </p:nvPr>
        </p:nvSpPr>
        <p:spPr>
          <a:xfrm>
            <a:off x="8430574" y="4099955"/>
            <a:ext cx="2853700" cy="1747668"/>
          </a:xfrm>
          <a:prstGeom prst="rect">
            <a:avLst/>
          </a:prstGeom>
        </p:spPr>
        <p:txBody>
          <a:bodyPr>
            <a:normAutofit/>
          </a:bodyPr>
          <a:lstStyle>
            <a:lvl1pPr marL="0" indent="0" algn="ctr">
              <a:buNone/>
              <a:defRPr sz="1700"/>
            </a:lvl1pPr>
            <a:lvl2pPr>
              <a:defRPr sz="2400"/>
            </a:lvl2pPr>
            <a:lvl3pPr>
              <a:defRPr sz="2400"/>
            </a:lvl3pPr>
            <a:lvl4pPr>
              <a:defRPr sz="2400"/>
            </a:lvl4pPr>
            <a:lvl5pPr>
              <a:defRPr sz="2400"/>
            </a:lvl5pPr>
          </a:lstStyle>
          <a:p>
            <a:pPr lvl="0"/>
            <a:endParaRPr lang="en-US"/>
          </a:p>
        </p:txBody>
      </p:sp>
    </p:spTree>
    <p:extLst>
      <p:ext uri="{BB962C8B-B14F-4D97-AF65-F5344CB8AC3E}">
        <p14:creationId xmlns:p14="http://schemas.microsoft.com/office/powerpoint/2010/main" val="2728838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4F3B34-7E95-8A43-A6BD-EC390B4344B1}"/>
              </a:ext>
            </a:extLst>
          </p:cNvPr>
          <p:cNvSpPr>
            <a:spLocks noGrp="1"/>
          </p:cNvSpPr>
          <p:nvPr>
            <p:ph type="dt" sz="half" idx="10"/>
          </p:nvPr>
        </p:nvSpPr>
        <p:spPr/>
        <p:txBody>
          <a:bodyPr/>
          <a:lstStyle/>
          <a:p>
            <a:fld id="{A118D8F4-1228-CC4C-9711-4D7C9F23E824}" type="datetimeFigureOut">
              <a:rPr lang="en-US" smtClean="0"/>
              <a:t>8/6/2025</a:t>
            </a:fld>
            <a:endParaRPr lang="en-US"/>
          </a:p>
        </p:txBody>
      </p:sp>
      <p:sp>
        <p:nvSpPr>
          <p:cNvPr id="3" name="Footer Placeholder 2">
            <a:extLst>
              <a:ext uri="{FF2B5EF4-FFF2-40B4-BE49-F238E27FC236}">
                <a16:creationId xmlns:a16="http://schemas.microsoft.com/office/drawing/2014/main" id="{04550A8A-1467-E441-A816-06C1633960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265AFF-FCF3-A243-9DEC-7814074B985D}"/>
              </a:ext>
            </a:extLst>
          </p:cNvPr>
          <p:cNvSpPr>
            <a:spLocks noGrp="1"/>
          </p:cNvSpPr>
          <p:nvPr>
            <p:ph type="sldNum" sz="quarter" idx="12"/>
          </p:nvPr>
        </p:nvSpPr>
        <p:spPr/>
        <p:txBody>
          <a:bodyPr/>
          <a:lstStyle/>
          <a:p>
            <a:fld id="{1CA7B3A3-074A-6940-8C17-41CF80C47524}" type="slidenum">
              <a:rPr lang="en-US" smtClean="0"/>
              <a:t>‹#›</a:t>
            </a:fld>
            <a:endParaRPr lang="en-US"/>
          </a:p>
        </p:txBody>
      </p:sp>
    </p:spTree>
    <p:extLst>
      <p:ext uri="{BB962C8B-B14F-4D97-AF65-F5344CB8AC3E}">
        <p14:creationId xmlns:p14="http://schemas.microsoft.com/office/powerpoint/2010/main" val="3746505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FDDA-F8A3-1249-96BD-4D43B1EC65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E018C0-B172-8F4D-84A3-84C15CD2AE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36ECF2-D41F-F542-9BA0-2E21B2FC17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D890C0-24A7-DA43-8192-64B7870A8C9B}"/>
              </a:ext>
            </a:extLst>
          </p:cNvPr>
          <p:cNvSpPr>
            <a:spLocks noGrp="1"/>
          </p:cNvSpPr>
          <p:nvPr>
            <p:ph type="dt" sz="half" idx="10"/>
          </p:nvPr>
        </p:nvSpPr>
        <p:spPr/>
        <p:txBody>
          <a:bodyPr/>
          <a:lstStyle/>
          <a:p>
            <a:fld id="{A118D8F4-1228-CC4C-9711-4D7C9F23E824}" type="datetimeFigureOut">
              <a:rPr lang="en-US" smtClean="0"/>
              <a:t>8/6/2025</a:t>
            </a:fld>
            <a:endParaRPr lang="en-US"/>
          </a:p>
        </p:txBody>
      </p:sp>
      <p:sp>
        <p:nvSpPr>
          <p:cNvPr id="6" name="Footer Placeholder 5">
            <a:extLst>
              <a:ext uri="{FF2B5EF4-FFF2-40B4-BE49-F238E27FC236}">
                <a16:creationId xmlns:a16="http://schemas.microsoft.com/office/drawing/2014/main" id="{8D4CC09C-00C1-4D49-A65C-5194D5CF24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624E13-5311-7F49-A939-D2E7EB34374C}"/>
              </a:ext>
            </a:extLst>
          </p:cNvPr>
          <p:cNvSpPr>
            <a:spLocks noGrp="1"/>
          </p:cNvSpPr>
          <p:nvPr>
            <p:ph type="sldNum" sz="quarter" idx="12"/>
          </p:nvPr>
        </p:nvSpPr>
        <p:spPr/>
        <p:txBody>
          <a:bodyPr/>
          <a:lstStyle/>
          <a:p>
            <a:fld id="{1CA7B3A3-074A-6940-8C17-41CF80C47524}" type="slidenum">
              <a:rPr lang="en-US" smtClean="0"/>
              <a:t>‹#›</a:t>
            </a:fld>
            <a:endParaRPr lang="en-US"/>
          </a:p>
        </p:txBody>
      </p:sp>
    </p:spTree>
    <p:extLst>
      <p:ext uri="{BB962C8B-B14F-4D97-AF65-F5344CB8AC3E}">
        <p14:creationId xmlns:p14="http://schemas.microsoft.com/office/powerpoint/2010/main" val="995846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2C3AC-E4AB-BF4E-B432-8C0B9A0776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4B062C-7CDB-294B-ADBC-1E74B26954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687A33-4C60-BF4E-9FFE-2D11E44D4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A2614C-1BB9-884F-BB20-77746EFDAC48}"/>
              </a:ext>
            </a:extLst>
          </p:cNvPr>
          <p:cNvSpPr>
            <a:spLocks noGrp="1"/>
          </p:cNvSpPr>
          <p:nvPr>
            <p:ph type="dt" sz="half" idx="10"/>
          </p:nvPr>
        </p:nvSpPr>
        <p:spPr/>
        <p:txBody>
          <a:bodyPr/>
          <a:lstStyle/>
          <a:p>
            <a:fld id="{A118D8F4-1228-CC4C-9711-4D7C9F23E824}" type="datetimeFigureOut">
              <a:rPr lang="en-US" smtClean="0"/>
              <a:t>8/6/2025</a:t>
            </a:fld>
            <a:endParaRPr lang="en-US"/>
          </a:p>
        </p:txBody>
      </p:sp>
      <p:sp>
        <p:nvSpPr>
          <p:cNvPr id="6" name="Footer Placeholder 5">
            <a:extLst>
              <a:ext uri="{FF2B5EF4-FFF2-40B4-BE49-F238E27FC236}">
                <a16:creationId xmlns:a16="http://schemas.microsoft.com/office/drawing/2014/main" id="{36B3EBCC-C0EC-E249-AC49-6B8EE8BB06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8504C2-3768-EB4A-A09F-AFFC3D40EBC5}"/>
              </a:ext>
            </a:extLst>
          </p:cNvPr>
          <p:cNvSpPr>
            <a:spLocks noGrp="1"/>
          </p:cNvSpPr>
          <p:nvPr>
            <p:ph type="sldNum" sz="quarter" idx="12"/>
          </p:nvPr>
        </p:nvSpPr>
        <p:spPr/>
        <p:txBody>
          <a:bodyPr/>
          <a:lstStyle/>
          <a:p>
            <a:fld id="{1CA7B3A3-074A-6940-8C17-41CF80C47524}" type="slidenum">
              <a:rPr lang="en-US" smtClean="0"/>
              <a:t>‹#›</a:t>
            </a:fld>
            <a:endParaRPr lang="en-US"/>
          </a:p>
        </p:txBody>
      </p:sp>
    </p:spTree>
    <p:extLst>
      <p:ext uri="{BB962C8B-B14F-4D97-AF65-F5344CB8AC3E}">
        <p14:creationId xmlns:p14="http://schemas.microsoft.com/office/powerpoint/2010/main" val="745913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50" Type="http://schemas.openxmlformats.org/officeDocument/2006/relationships/slideLayout" Target="../slideLayouts/slideLayout63.xml"/><Relationship Id="rId55" Type="http://schemas.openxmlformats.org/officeDocument/2006/relationships/slideLayout" Target="../slideLayouts/slideLayout68.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9" Type="http://schemas.openxmlformats.org/officeDocument/2006/relationships/slideLayout" Target="../slideLayouts/slideLayout42.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3" Type="http://schemas.openxmlformats.org/officeDocument/2006/relationships/slideLayout" Target="../slideLayouts/slideLayout66.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52" Type="http://schemas.openxmlformats.org/officeDocument/2006/relationships/slideLayout" Target="../slideLayouts/slideLayout65.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56" Type="http://schemas.openxmlformats.org/officeDocument/2006/relationships/theme" Target="../theme/theme2.xml"/><Relationship Id="rId8" Type="http://schemas.openxmlformats.org/officeDocument/2006/relationships/slideLayout" Target="../slideLayouts/slideLayout21.xml"/><Relationship Id="rId51" Type="http://schemas.openxmlformats.org/officeDocument/2006/relationships/slideLayout" Target="../slideLayouts/slideLayout64.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54" Type="http://schemas.openxmlformats.org/officeDocument/2006/relationships/slideLayout" Target="../slideLayouts/slideLayout67.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AF3FB9-BA82-5E4C-BB47-DF00254654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39CD15-298A-C748-822E-97505B1169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DE533A-E8D3-3743-A609-760823873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18D8F4-1228-CC4C-9711-4D7C9F23E824}" type="datetimeFigureOut">
              <a:rPr lang="en-US" smtClean="0"/>
              <a:t>8/6/2025</a:t>
            </a:fld>
            <a:endParaRPr lang="en-US"/>
          </a:p>
        </p:txBody>
      </p:sp>
      <p:sp>
        <p:nvSpPr>
          <p:cNvPr id="5" name="Footer Placeholder 4">
            <a:extLst>
              <a:ext uri="{FF2B5EF4-FFF2-40B4-BE49-F238E27FC236}">
                <a16:creationId xmlns:a16="http://schemas.microsoft.com/office/drawing/2014/main" id="{4937C9F3-7618-BD4E-84CB-01ED41B3CC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5764A7-1A0D-204F-A910-84156E9C31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7B3A3-074A-6940-8C17-41CF80C47524}" type="slidenum">
              <a:rPr lang="en-US" smtClean="0"/>
              <a:t>‹#›</a:t>
            </a:fld>
            <a:endParaRPr lang="en-US"/>
          </a:p>
        </p:txBody>
      </p:sp>
    </p:spTree>
    <p:extLst>
      <p:ext uri="{BB962C8B-B14F-4D97-AF65-F5344CB8AC3E}">
        <p14:creationId xmlns:p14="http://schemas.microsoft.com/office/powerpoint/2010/main" val="19883730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790826-9824-226B-93BA-78796E11D86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E7C2BAD-F780-4A88-BD80-6CA396FC9FF4}"/>
              </a:ext>
            </a:extLst>
          </p:cNvPr>
          <p:cNvSpPr>
            <a:spLocks noGrp="1"/>
          </p:cNvSpPr>
          <p:nvPr>
            <p:ph type="title"/>
          </p:nvPr>
        </p:nvSpPr>
        <p:spPr>
          <a:xfrm>
            <a:off x="457200" y="457199"/>
            <a:ext cx="11277600" cy="838201"/>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8">
            <a:extLst>
              <a:ext uri="{FF2B5EF4-FFF2-40B4-BE49-F238E27FC236}">
                <a16:creationId xmlns:a16="http://schemas.microsoft.com/office/drawing/2014/main" id="{80F216F9-1819-C88F-2802-1616DA5A20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93268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 id="2147483711" r:id="rId37"/>
    <p:sldLayoutId id="2147483712" r:id="rId38"/>
    <p:sldLayoutId id="2147483713" r:id="rId39"/>
    <p:sldLayoutId id="2147483714" r:id="rId40"/>
    <p:sldLayoutId id="2147483715" r:id="rId41"/>
    <p:sldLayoutId id="2147483716" r:id="rId42"/>
    <p:sldLayoutId id="2147483717" r:id="rId43"/>
    <p:sldLayoutId id="2147483718" r:id="rId44"/>
    <p:sldLayoutId id="2147483719" r:id="rId45"/>
    <p:sldLayoutId id="2147483720" r:id="rId46"/>
    <p:sldLayoutId id="2147483721" r:id="rId47"/>
    <p:sldLayoutId id="2147483722" r:id="rId48"/>
    <p:sldLayoutId id="2147483723" r:id="rId49"/>
    <p:sldLayoutId id="2147483724" r:id="rId50"/>
    <p:sldLayoutId id="2147483725" r:id="rId51"/>
    <p:sldLayoutId id="2147483726" r:id="rId52"/>
    <p:sldLayoutId id="2147483727" r:id="rId53"/>
    <p:sldLayoutId id="2147483728" r:id="rId54"/>
    <p:sldLayoutId id="2147483729" r:id="rId55"/>
  </p:sldLayoutIdLst>
  <p:txStyles>
    <p:titleStyle>
      <a:lvl1pPr algn="l" defTabSz="914400" rtl="0" eaLnBrk="1" latinLnBrk="0" hangingPunct="1">
        <a:lnSpc>
          <a:spcPct val="90000"/>
        </a:lnSpc>
        <a:spcBef>
          <a:spcPct val="0"/>
        </a:spcBef>
        <a:buNone/>
        <a:defRPr sz="4000" kern="1200">
          <a:solidFill>
            <a:schemeClr val="tx1"/>
          </a:solidFill>
          <a:latin typeface="Karla Medium" panose="020B0004030503030003" pitchFamily="34"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700" b="0" i="0" kern="1200">
          <a:solidFill>
            <a:schemeClr val="bg1">
              <a:lumMod val="50000"/>
            </a:schemeClr>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lumMod val="50000"/>
            </a:schemeClr>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lumMod val="50000"/>
            </a:schemeClr>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chemeClr val="bg1">
              <a:lumMod val="50000"/>
            </a:schemeClr>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lumMod val="50000"/>
            </a:schemeClr>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35.xml"/><Relationship Id="rId5" Type="http://schemas.openxmlformats.org/officeDocument/2006/relationships/image" Target="../media/image36.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hyperlink" Target="https://www.wxxinews.org/local-news/2025-08-04/can-a-startup-mentality-help-wxxi-new-chief-content-officer-julio-saenz-thinks-so" TargetMode="External"/><Relationship Id="rId13" Type="http://schemas.openxmlformats.org/officeDocument/2006/relationships/hyperlink" Target="https://kscj.com/2025/07/28/south-dakota-public-broadcasting-responds-to-federal-funding-cuts/" TargetMode="External"/><Relationship Id="rId18" Type="http://schemas.openxmlformats.org/officeDocument/2006/relationships/hyperlink" Target="https://www.tennessean.com/story/news/2025/07/29/nashville-public-radio-fundraiser-400k/85360514007/" TargetMode="External"/><Relationship Id="rId26" Type="http://schemas.openxmlformats.org/officeDocument/2006/relationships/hyperlink" Target="https://ohiocapitaljournal.com/2025/08/04/as-federal-cuts-finalized-state-lawmakers-in-ohio-also-gave-cuts-to-public-broadcasting/" TargetMode="External"/><Relationship Id="rId3" Type="http://schemas.openxmlformats.org/officeDocument/2006/relationships/hyperlink" Target="https://cpb.org/pressroom/Corporation-Public-Broadcasting-Addresses-Operations-Following-Loss-Federal-Funding" TargetMode="External"/><Relationship Id="rId21" Type="http://schemas.openxmlformats.org/officeDocument/2006/relationships/hyperlink" Target="https://www.elpasoinc.com/news/local_news/el-paso-public-media-funding-cuts/article_4d9bbdcb-f02f-49c7-abe9-d59b91b2bd3d.html" TargetMode="External"/><Relationship Id="rId7" Type="http://schemas.openxmlformats.org/officeDocument/2006/relationships/hyperlink" Target="https://www.northcountrypublicradio.org/news/story/52106/20250725/north-country-pbs-stations-plan-big-changes-to-deal-with-federal-funding-cuts" TargetMode="External"/><Relationship Id="rId12" Type="http://schemas.openxmlformats.org/officeDocument/2006/relationships/hyperlink" Target="https://mainemorningstar.com/2025/08/01/maine-public-will-still-be-here-says-president-despite-federal-funding-loss/" TargetMode="External"/><Relationship Id="rId17" Type="http://schemas.openxmlformats.org/officeDocument/2006/relationships/hyperlink" Target="https://georgiarecorder.com/2025/07/28/wabe-gpb-turn-to-their-listeners-after-federal-funding-cuts-to-public-media/" TargetMode="External"/><Relationship Id="rId25" Type="http://schemas.openxmlformats.org/officeDocument/2006/relationships/hyperlink" Target="https://www.thecentersquare.com/wisconsin/article_0697bea8-a4a4-47fe-a32e-75518c00569c.html" TargetMode="External"/><Relationship Id="rId2" Type="http://schemas.openxmlformats.org/officeDocument/2006/relationships/notesSlide" Target="../notesSlides/notesSlide14.xml"/><Relationship Id="rId16" Type="http://schemas.openxmlformats.org/officeDocument/2006/relationships/hyperlink" Target="https://alabamareflector.com/2025/07/29/alabama-public-television-may-drop-npr-affiliate-stations-after-federal-funding-cuts/" TargetMode="External"/><Relationship Id="rId20" Type="http://schemas.openxmlformats.org/officeDocument/2006/relationships/hyperlink" Target="https://www.latimes.com/business/story/2025-07-29/californias-npr-and-pbs-stations-will-cut-staff-and-programs-after-funding-slashed" TargetMode="External"/><Relationship Id="rId1" Type="http://schemas.openxmlformats.org/officeDocument/2006/relationships/slideLayout" Target="../slideLayouts/slideLayout63.xml"/><Relationship Id="rId6" Type="http://schemas.openxmlformats.org/officeDocument/2006/relationships/hyperlink" Target="https://nysfocus.com/2025/07/30/public-radio-tv-cuts-npr-pbs-new-york" TargetMode="External"/><Relationship Id="rId11" Type="http://schemas.openxmlformats.org/officeDocument/2006/relationships/hyperlink" Target="https://www.witf.org/2025/07/25/witf-faces-uncertain-future-as-congress-cuts-federal-funding-for-public-media/" TargetMode="External"/><Relationship Id="rId24" Type="http://schemas.openxmlformats.org/officeDocument/2006/relationships/hyperlink" Target="https://lanthorn.com/123919/news/wgvu-faces-cuts-following-slashed-public-media-funds/" TargetMode="External"/><Relationship Id="rId5" Type="http://schemas.openxmlformats.org/officeDocument/2006/relationships/hyperlink" Target="https://www.nytimes.com/2025/07/24/business/media/npr-pbs-funding-cuts-donations.html" TargetMode="External"/><Relationship Id="rId15" Type="http://schemas.openxmlformats.org/officeDocument/2006/relationships/hyperlink" Target="https://www.jacksonville.com/story/news/local/2025/07/30/pbs-npr-lose-florida-funding-how-cuts-affect-jacksonville-wjct-stations/85440943007/" TargetMode="External"/><Relationship Id="rId23" Type="http://schemas.openxmlformats.org/officeDocument/2006/relationships/hyperlink" Target="https://www.wlns.com/news/blow-to-public-media-wkar-gm-addresses-corp-for-public-broadcasting-closure/" TargetMode="External"/><Relationship Id="rId10" Type="http://schemas.openxmlformats.org/officeDocument/2006/relationships/hyperlink" Target="https://www.post-gazette.com/ae/tv-radio/2025/07/30/pittsburgh-wqed-layoffs/stories/202507300087" TargetMode="External"/><Relationship Id="rId19" Type="http://schemas.openxmlformats.org/officeDocument/2006/relationships/hyperlink" Target="https://www.npr.org/2025/07/20/nx-s1-5469908/trump-npr-public-community-radio-corporation-broadcasting-federal-funding-cuts" TargetMode="External"/><Relationship Id="rId4" Type="http://schemas.openxmlformats.org/officeDocument/2006/relationships/hyperlink" Target="https://www.nytimes.com/interactive/2025/07/18/business/media/house-rescission-vote-pbs-npr.html" TargetMode="External"/><Relationship Id="rId9" Type="http://schemas.openxmlformats.org/officeDocument/2006/relationships/hyperlink" Target="http://&#8239;https:/www.axios.com/local/pittsburgh/2025/07/31/federal-cuts-public-media-pittsburgh" TargetMode="External"/><Relationship Id="rId14" Type="http://schemas.openxmlformats.org/officeDocument/2006/relationships/hyperlink" Target="https://www.axios.com/local/kansas-city/2025/07/28/kcur-federal-funding-cuts" TargetMode="External"/><Relationship Id="rId22" Type="http://schemas.openxmlformats.org/officeDocument/2006/relationships/hyperlink" Target="https://www.wnem.com/2025/07/28/gov-cuts-public-broadcasting-impact-local-stations/"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8" Type="http://schemas.openxmlformats.org/officeDocument/2006/relationships/hyperlink" Target="https://www.npr.org/2025/05/27/nx-s1-5413094/npr-public-radio-lawsuit-trump-funding-ban" TargetMode="External"/><Relationship Id="rId3" Type="http://schemas.openxmlformats.org/officeDocument/2006/relationships/hyperlink" Target="https://www.ccsfundraising.com/insights/ccs-philanthropy-pulse/" TargetMode="External"/><Relationship Id="rId7" Type="http://schemas.openxmlformats.org/officeDocument/2006/relationships/hyperlink" Target="https://current.org/2025/04/heres-how-much-public-media-relies-on-federal-funding-and-what-could-happen-next/" TargetMode="External"/><Relationship Id="rId2" Type="http://schemas.openxmlformats.org/officeDocument/2006/relationships/hyperlink" Target="https://static1.squarespace.com/static/5c41db0cb98a787328b67a44/t/68387db055296057c39e0642/1748532658192/PMBA_Q1+2025+State+of+Fundraising.pdf" TargetMode="External"/><Relationship Id="rId1" Type="http://schemas.openxmlformats.org/officeDocument/2006/relationships/slideLayout" Target="../slideLayouts/slideLayout13.xml"/><Relationship Id="rId6" Type="http://schemas.openxmlformats.org/officeDocument/2006/relationships/hyperlink" Target="https://cpb.org/aboutpb/rural" TargetMode="External"/><Relationship Id="rId11" Type="http://schemas.openxmlformats.org/officeDocument/2006/relationships/hyperlink" Target="https://deadline.com/2025/07/donald-trump-threats-to-withhold-support-for-lawmakers-who-vote-against-effort-to-defund-pbs-npr-and-public-media-1236454700/" TargetMode="External"/><Relationship Id="rId5" Type="http://schemas.openxmlformats.org/officeDocument/2006/relationships/hyperlink" Target="https://cpb.org/faq" TargetMode="External"/><Relationship Id="rId10" Type="http://schemas.openxmlformats.org/officeDocument/2006/relationships/hyperlink" Target="https://www.politico.com/story/2010/10/defunding-npr-its-not-that-easy-044056" TargetMode="External"/><Relationship Id="rId4" Type="http://schemas.openxmlformats.org/officeDocument/2006/relationships/hyperlink" Target="https://www.congress.gov/bill/118th-congress/house-bill/1632" TargetMode="External"/><Relationship Id="rId9" Type="http://schemas.openxmlformats.org/officeDocument/2006/relationships/hyperlink" Target="https://www.cnn.com/2025/06/03/politics/doge-cuts-rescissions-package-trump"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cnn.com/2025/06/12/media/pbs-npr-defund-rescissions-trump-conservative-media" TargetMode="External"/><Relationship Id="rId13" Type="http://schemas.openxmlformats.org/officeDocument/2006/relationships/hyperlink" Target="https://www.reuters.com" TargetMode="External"/><Relationship Id="rId3" Type="http://schemas.openxmlformats.org/officeDocument/2006/relationships/hyperlink" Target="https://www.pbs.org/newshour/nation/pbs-suing-trump-administration-over-defunding-three-days-after-npr-filed-similar-case" TargetMode="External"/><Relationship Id="rId7" Type="http://schemas.openxmlformats.org/officeDocument/2006/relationships/hyperlink" Target="https://www.rmpbs.org/blogs/business-economy/public-media-funding-doge-npr-pbs" TargetMode="External"/><Relationship Id="rId12" Type="http://schemas.openxmlformats.org/officeDocument/2006/relationships/hyperlink" Target="https://www.npr.org/2025/06/12/g-s1-72223/public-media-funding-up-in-the-air-as-house-prepares-to-vote-on-claw-backs" TargetMode="External"/><Relationship Id="rId2" Type="http://schemas.openxmlformats.org/officeDocument/2006/relationships/hyperlink" Target="https://www.npr.org/2025/05/27/g-s1-69017/npr-and-katherine-maher-ceo-of-npr-statement" TargetMode="External"/><Relationship Id="rId1" Type="http://schemas.openxmlformats.org/officeDocument/2006/relationships/slideLayout" Target="../slideLayouts/slideLayout13.xml"/><Relationship Id="rId6" Type="http://schemas.openxmlformats.org/officeDocument/2006/relationships/hyperlink" Target="https://www.rcfp.org/wp-content/uploads/2025/06/2025-06-20-RCFP-amicus-brief-in-NPR-v-Trump.pdf" TargetMode="External"/><Relationship Id="rId11" Type="http://schemas.openxmlformats.org/officeDocument/2006/relationships/hyperlink" Target="https://www.commerce.senate.gov/2025/7/cantwell-report-public-media-emergency-alerts" TargetMode="External"/><Relationship Id="rId5" Type="http://schemas.openxmlformats.org/officeDocument/2006/relationships/hyperlink" Target="https://www.publicmediaalliance.org/pma-extends-support-to-us-public-media/" TargetMode="External"/><Relationship Id="rId10" Type="http://schemas.openxmlformats.org/officeDocument/2006/relationships/hyperlink" Target="https://www.whitehouse.gov/fact-sheets/2025/05/fact-sheet-president-donald-j-trump-ends-the-taxpayer-subsidization-of-biased-media/" TargetMode="External"/><Relationship Id="rId4" Type="http://schemas.openxmlformats.org/officeDocument/2006/relationships/hyperlink" Target="https://www.pbs.org/about/about-pbs/blogs/news/pbs-statement-on-executive-order-regarding-public-media/" TargetMode="External"/><Relationship Id="rId9" Type="http://schemas.openxmlformats.org/officeDocument/2006/relationships/hyperlink" Target="https://www.whitehouse.gov/presidential-actions/2025/05/ending-taxpayer-subsidization-of-biased-medi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2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63.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png"/><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microsoft.com/office/2018/10/relationships/comments" Target="../comments/modernComment_323_B10A9E60.xml"/><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microsoft.com/office/2018/10/relationships/comments" Target="../comments/modernComment_34C_306B9321.xml"/><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chart" Target="../charts/char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8" Type="http://schemas.openxmlformats.org/officeDocument/2006/relationships/chart" Target="../charts/chart7.xml"/><Relationship Id="rId3" Type="http://schemas.microsoft.com/office/2018/10/relationships/comments" Target="../comments/modernComment_326_46157318.xml"/><Relationship Id="rId7" Type="http://schemas.openxmlformats.org/officeDocument/2006/relationships/chart" Target="../charts/chart6.xml"/><Relationship Id="rId12" Type="http://schemas.openxmlformats.org/officeDocument/2006/relationships/chart" Target="../charts/chart1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chart" Target="../charts/chart5.xml"/><Relationship Id="rId11" Type="http://schemas.openxmlformats.org/officeDocument/2006/relationships/chart" Target="../charts/chart10.xml"/><Relationship Id="rId5" Type="http://schemas.openxmlformats.org/officeDocument/2006/relationships/chart" Target="../charts/chart4.xml"/><Relationship Id="rId10" Type="http://schemas.openxmlformats.org/officeDocument/2006/relationships/chart" Target="../charts/chart9.xml"/><Relationship Id="rId4" Type="http://schemas.openxmlformats.org/officeDocument/2006/relationships/chart" Target="../charts/chart3.xml"/><Relationship Id="rId9" Type="http://schemas.openxmlformats.org/officeDocument/2006/relationships/chart" Target="../charts/char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7.xml"/><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63.xml"/><Relationship Id="rId5" Type="http://schemas.openxmlformats.org/officeDocument/2006/relationships/image" Target="../media/image33.pn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68.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4FBD95CA-F909-702B-254E-F3137DF385C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19" t="2108" r="13744" b="82"/>
          <a:stretch>
            <a:fillRect/>
          </a:stretch>
        </p:blipFill>
        <p:spPr>
          <a:xfrm>
            <a:off x="3019339" y="0"/>
            <a:ext cx="9199133" cy="6858000"/>
          </a:xfrm>
        </p:spPr>
      </p:pic>
      <p:sp>
        <p:nvSpPr>
          <p:cNvPr id="3" name="Title 2">
            <a:extLst>
              <a:ext uri="{FF2B5EF4-FFF2-40B4-BE49-F238E27FC236}">
                <a16:creationId xmlns:a16="http://schemas.microsoft.com/office/drawing/2014/main" id="{B4431582-490A-1613-1BA5-7E79D5F973DA}"/>
              </a:ext>
            </a:extLst>
          </p:cNvPr>
          <p:cNvSpPr>
            <a:spLocks noGrp="1"/>
          </p:cNvSpPr>
          <p:nvPr>
            <p:ph type="title"/>
          </p:nvPr>
        </p:nvSpPr>
        <p:spPr>
          <a:xfrm>
            <a:off x="953328" y="932291"/>
            <a:ext cx="6209581" cy="796284"/>
          </a:xfrm>
        </p:spPr>
        <p:txBody>
          <a:bodyPr/>
          <a:lstStyle/>
          <a:p>
            <a:r>
              <a:rPr lang="en-US" b="1">
                <a:latin typeface="Karla" panose="020B0004030503030003" pitchFamily="34" charset="77"/>
              </a:rPr>
              <a:t>Signal Strength:</a:t>
            </a:r>
            <a:endParaRPr lang="en-US" sz="3600">
              <a:latin typeface="Karla Medium"/>
            </a:endParaRPr>
          </a:p>
        </p:txBody>
      </p:sp>
      <p:sp>
        <p:nvSpPr>
          <p:cNvPr id="4" name="Text Placeholder 3">
            <a:extLst>
              <a:ext uri="{FF2B5EF4-FFF2-40B4-BE49-F238E27FC236}">
                <a16:creationId xmlns:a16="http://schemas.microsoft.com/office/drawing/2014/main" id="{C1EC1EEA-A556-5190-4433-A8CACFA7AFCB}"/>
              </a:ext>
            </a:extLst>
          </p:cNvPr>
          <p:cNvSpPr>
            <a:spLocks noGrp="1"/>
          </p:cNvSpPr>
          <p:nvPr>
            <p:ph type="body" sz="quarter" idx="11"/>
          </p:nvPr>
        </p:nvSpPr>
        <p:spPr>
          <a:xfrm>
            <a:off x="953328" y="2838811"/>
            <a:ext cx="6323846" cy="501219"/>
          </a:xfrm>
        </p:spPr>
        <p:txBody>
          <a:bodyPr vert="horz" lIns="91440" tIns="45720" rIns="91440" bIns="45720" rtlCol="0" anchor="t">
            <a:normAutofit/>
          </a:bodyPr>
          <a:lstStyle/>
          <a:p>
            <a:pPr>
              <a:lnSpc>
                <a:spcPct val="100000"/>
              </a:lnSpc>
              <a:spcBef>
                <a:spcPts val="0"/>
              </a:spcBef>
            </a:pPr>
            <a:r>
              <a:rPr lang="en-US" sz="1800" i="1">
                <a:solidFill>
                  <a:schemeClr val="tx2"/>
                </a:solidFill>
                <a:latin typeface="Karla" panose="020B0004030503030003" pitchFamily="34" charset="77"/>
              </a:rPr>
              <a:t>Current Challenges and the Path Forward</a:t>
            </a:r>
          </a:p>
        </p:txBody>
      </p:sp>
      <p:sp>
        <p:nvSpPr>
          <p:cNvPr id="6" name="Freeform 5">
            <a:extLst>
              <a:ext uri="{FF2B5EF4-FFF2-40B4-BE49-F238E27FC236}">
                <a16:creationId xmlns:a16="http://schemas.microsoft.com/office/drawing/2014/main" id="{B3DF7568-6643-FE22-C9E3-DC6E5CCDA7C6}"/>
              </a:ext>
            </a:extLst>
          </p:cNvPr>
          <p:cNvSpPr/>
          <p:nvPr/>
        </p:nvSpPr>
        <p:spPr>
          <a:xfrm>
            <a:off x="7277174" y="1909169"/>
            <a:ext cx="4941298" cy="4948831"/>
          </a:xfrm>
          <a:custGeom>
            <a:avLst/>
            <a:gdLst>
              <a:gd name="connsiteX0" fmla="*/ 4941298 w 4941298"/>
              <a:gd name="connsiteY0" fmla="*/ 0 h 4941298"/>
              <a:gd name="connsiteX1" fmla="*/ 4941298 w 4941298"/>
              <a:gd name="connsiteY1" fmla="*/ 3515941 h 4941298"/>
              <a:gd name="connsiteX2" fmla="*/ 3515941 w 4941298"/>
              <a:gd name="connsiteY2" fmla="*/ 4941298 h 4941298"/>
              <a:gd name="connsiteX3" fmla="*/ 0 w 4941298"/>
              <a:gd name="connsiteY3" fmla="*/ 4941298 h 4941298"/>
            </a:gdLst>
            <a:ahLst/>
            <a:cxnLst>
              <a:cxn ang="0">
                <a:pos x="connsiteX0" y="connsiteY0"/>
              </a:cxn>
              <a:cxn ang="0">
                <a:pos x="connsiteX1" y="connsiteY1"/>
              </a:cxn>
              <a:cxn ang="0">
                <a:pos x="connsiteX2" y="connsiteY2"/>
              </a:cxn>
              <a:cxn ang="0">
                <a:pos x="connsiteX3" y="connsiteY3"/>
              </a:cxn>
            </a:cxnLst>
            <a:rect l="l" t="t" r="r" b="b"/>
            <a:pathLst>
              <a:path w="4941298" h="4941298">
                <a:moveTo>
                  <a:pt x="4941298" y="0"/>
                </a:moveTo>
                <a:lnTo>
                  <a:pt x="4941298" y="3515941"/>
                </a:lnTo>
                <a:lnTo>
                  <a:pt x="3515941" y="4941298"/>
                </a:lnTo>
                <a:lnTo>
                  <a:pt x="0" y="4941298"/>
                </a:lnTo>
                <a:close/>
              </a:path>
            </a:pathLst>
          </a:custGeom>
          <a:gradFill>
            <a:gsLst>
              <a:gs pos="0">
                <a:schemeClr val="tx1">
                  <a:alpha val="12313"/>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pic>
        <p:nvPicPr>
          <p:cNvPr id="7" name="Picture 6" descr="Logo&#10;&#10;Description automatically generated">
            <a:extLst>
              <a:ext uri="{FF2B5EF4-FFF2-40B4-BE49-F238E27FC236}">
                <a16:creationId xmlns:a16="http://schemas.microsoft.com/office/drawing/2014/main" id="{258E7CCF-DA9C-61F2-1D0F-F61045D3CD9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35246" b="1136"/>
          <a:stretch/>
        </p:blipFill>
        <p:spPr>
          <a:xfrm>
            <a:off x="9307132" y="5304411"/>
            <a:ext cx="1401521" cy="764732"/>
          </a:xfrm>
          <a:prstGeom prst="rect">
            <a:avLst/>
          </a:prstGeom>
        </p:spPr>
      </p:pic>
      <p:sp>
        <p:nvSpPr>
          <p:cNvPr id="8" name="Freeform 7">
            <a:extLst>
              <a:ext uri="{FF2B5EF4-FFF2-40B4-BE49-F238E27FC236}">
                <a16:creationId xmlns:a16="http://schemas.microsoft.com/office/drawing/2014/main" id="{E2D2BC8A-51F5-C8AF-A100-E09625973AE2}"/>
              </a:ext>
            </a:extLst>
          </p:cNvPr>
          <p:cNvSpPr/>
          <p:nvPr/>
        </p:nvSpPr>
        <p:spPr>
          <a:xfrm>
            <a:off x="0" y="3491811"/>
            <a:ext cx="3366189" cy="3366189"/>
          </a:xfrm>
          <a:custGeom>
            <a:avLst/>
            <a:gdLst>
              <a:gd name="connsiteX0" fmla="*/ 0 w 3366189"/>
              <a:gd name="connsiteY0" fmla="*/ 0 h 3366189"/>
              <a:gd name="connsiteX1" fmla="*/ 3366189 w 3366189"/>
              <a:gd name="connsiteY1" fmla="*/ 3366189 h 3366189"/>
              <a:gd name="connsiteX2" fmla="*/ 919477 w 3366189"/>
              <a:gd name="connsiteY2" fmla="*/ 3366189 h 3366189"/>
              <a:gd name="connsiteX3" fmla="*/ 0 w 3366189"/>
              <a:gd name="connsiteY3" fmla="*/ 2446712 h 3366189"/>
            </a:gdLst>
            <a:ahLst/>
            <a:cxnLst>
              <a:cxn ang="0">
                <a:pos x="connsiteX0" y="connsiteY0"/>
              </a:cxn>
              <a:cxn ang="0">
                <a:pos x="connsiteX1" y="connsiteY1"/>
              </a:cxn>
              <a:cxn ang="0">
                <a:pos x="connsiteX2" y="connsiteY2"/>
              </a:cxn>
              <a:cxn ang="0">
                <a:pos x="connsiteX3" y="connsiteY3"/>
              </a:cxn>
            </a:cxnLst>
            <a:rect l="l" t="t" r="r" b="b"/>
            <a:pathLst>
              <a:path w="3366189" h="3366189">
                <a:moveTo>
                  <a:pt x="0" y="0"/>
                </a:moveTo>
                <a:lnTo>
                  <a:pt x="3366189" y="3366189"/>
                </a:lnTo>
                <a:lnTo>
                  <a:pt x="919477" y="3366189"/>
                </a:lnTo>
                <a:lnTo>
                  <a:pt x="0" y="2446712"/>
                </a:lnTo>
                <a:close/>
              </a:path>
            </a:pathLst>
          </a:custGeom>
          <a:gradFill>
            <a:gsLst>
              <a:gs pos="0">
                <a:schemeClr val="tx1"/>
              </a:gs>
              <a:gs pos="100000">
                <a:schemeClr val="tx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cxnSp>
        <p:nvCxnSpPr>
          <p:cNvPr id="9" name="Straight Connector 8">
            <a:extLst>
              <a:ext uri="{FF2B5EF4-FFF2-40B4-BE49-F238E27FC236}">
                <a16:creationId xmlns:a16="http://schemas.microsoft.com/office/drawing/2014/main" id="{3956D666-73EE-A2A1-C2E3-6C375F174111}"/>
              </a:ext>
            </a:extLst>
          </p:cNvPr>
          <p:cNvCxnSpPr>
            <a:cxnSpLocks/>
          </p:cNvCxnSpPr>
          <p:nvPr/>
        </p:nvCxnSpPr>
        <p:spPr>
          <a:xfrm flipH="1">
            <a:off x="3378084" y="4047565"/>
            <a:ext cx="1724279" cy="1639212"/>
          </a:xfrm>
          <a:prstGeom prst="line">
            <a:avLst/>
          </a:prstGeom>
          <a:ln w="34925"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itle 2">
            <a:extLst>
              <a:ext uri="{FF2B5EF4-FFF2-40B4-BE49-F238E27FC236}">
                <a16:creationId xmlns:a16="http://schemas.microsoft.com/office/drawing/2014/main" id="{F6FA3B29-9536-70B6-B294-A850BD66C11D}"/>
              </a:ext>
            </a:extLst>
          </p:cNvPr>
          <p:cNvSpPr txBox="1">
            <a:spLocks/>
          </p:cNvSpPr>
          <p:nvPr/>
        </p:nvSpPr>
        <p:spPr>
          <a:xfrm>
            <a:off x="953328" y="1751767"/>
            <a:ext cx="4941298" cy="104134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Karla Medium" panose="020B0004030503030003" pitchFamily="34" charset="77"/>
                <a:ea typeface="+mj-ea"/>
                <a:cs typeface="+mj-cs"/>
              </a:defRPr>
            </a:lvl1pPr>
          </a:lstStyle>
          <a:p>
            <a:r>
              <a:rPr lang="en-US" sz="3000" b="1">
                <a:latin typeface="Karla" panose="020B0004030503030003" pitchFamily="34" charset="77"/>
              </a:rPr>
              <a:t>Philanthropy and the Future of Public Media</a:t>
            </a:r>
            <a:r>
              <a:rPr lang="en-US" sz="3600" b="1">
                <a:latin typeface="Karla" panose="020B0004030503030003" pitchFamily="34" charset="77"/>
              </a:rPr>
              <a:t> </a:t>
            </a:r>
          </a:p>
        </p:txBody>
      </p:sp>
    </p:spTree>
    <p:extLst>
      <p:ext uri="{BB962C8B-B14F-4D97-AF65-F5344CB8AC3E}">
        <p14:creationId xmlns:p14="http://schemas.microsoft.com/office/powerpoint/2010/main" val="2214250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C4746-8D82-4E90-B5CC-6C093975C6C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AEEF91C-6DB7-3AC1-8D83-B809FEFE6285}"/>
              </a:ext>
            </a:extLst>
          </p:cNvPr>
          <p:cNvSpPr/>
          <p:nvPr/>
        </p:nvSpPr>
        <p:spPr>
          <a:xfrm>
            <a:off x="0" y="0"/>
            <a:ext cx="12192000" cy="6864647"/>
          </a:xfrm>
          <a:prstGeom prst="rect">
            <a:avLst/>
          </a:prstGeom>
          <a:gradFill flip="none" rotWithShape="1">
            <a:gsLst>
              <a:gs pos="100000">
                <a:schemeClr val="tx1">
                  <a:lumMod val="50000"/>
                </a:schemeClr>
              </a:gs>
              <a:gs pos="0">
                <a:schemeClr val="tx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27F92C1A-B29A-2739-B0BE-D89015E20D9F}"/>
              </a:ext>
            </a:extLst>
          </p:cNvPr>
          <p:cNvSpPr/>
          <p:nvPr/>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0EFD06DD-F044-8424-2412-8DC0EAC5DF15}"/>
              </a:ext>
            </a:extLst>
          </p:cNvPr>
          <p:cNvSpPr txBox="1">
            <a:spLocks/>
          </p:cNvSpPr>
          <p:nvPr/>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solidFill>
                <a:latin typeface="Karla Light" panose="020B0004030503030003" pitchFamily="34" charset="77"/>
              </a:rPr>
              <a:t> CCS Fundraising</a:t>
            </a:r>
          </a:p>
        </p:txBody>
      </p:sp>
      <p:sp>
        <p:nvSpPr>
          <p:cNvPr id="6" name="TextBox 5">
            <a:extLst>
              <a:ext uri="{FF2B5EF4-FFF2-40B4-BE49-F238E27FC236}">
                <a16:creationId xmlns:a16="http://schemas.microsoft.com/office/drawing/2014/main" id="{7AE9EE64-F095-722C-83E2-F6A2CD9FC96C}"/>
              </a:ext>
            </a:extLst>
          </p:cNvPr>
          <p:cNvSpPr txBox="1"/>
          <p:nvPr/>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10</a:t>
            </a:fld>
            <a:endParaRPr lang="en-US" sz="900">
              <a:solidFill>
                <a:srgbClr val="757575"/>
              </a:solidFill>
            </a:endParaRPr>
          </a:p>
        </p:txBody>
      </p:sp>
      <p:cxnSp>
        <p:nvCxnSpPr>
          <p:cNvPr id="18" name="Straight Connector 17">
            <a:extLst>
              <a:ext uri="{FF2B5EF4-FFF2-40B4-BE49-F238E27FC236}">
                <a16:creationId xmlns:a16="http://schemas.microsoft.com/office/drawing/2014/main" id="{1DF585A6-075D-488B-56A7-5A6462EE41A6}"/>
              </a:ext>
            </a:extLst>
          </p:cNvPr>
          <p:cNvCxnSpPr>
            <a:cxnSpLocks/>
          </p:cNvCxnSpPr>
          <p:nvPr/>
        </p:nvCxnSpPr>
        <p:spPr>
          <a:xfrm>
            <a:off x="0" y="3346980"/>
            <a:ext cx="12192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90E8F3BE-F489-C9D6-8925-FA6C0E19C882}"/>
              </a:ext>
            </a:extLst>
          </p:cNvPr>
          <p:cNvSpPr txBox="1">
            <a:spLocks/>
          </p:cNvSpPr>
          <p:nvPr/>
        </p:nvSpPr>
        <p:spPr>
          <a:xfrm>
            <a:off x="1781514" y="1165060"/>
            <a:ext cx="2518557" cy="65625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800"/>
              </a:spcAft>
              <a:buNone/>
            </a:pPr>
            <a:r>
              <a:rPr lang="en-US" sz="2400" b="1">
                <a:solidFill>
                  <a:schemeClr val="accent5"/>
                </a:solidFill>
                <a:latin typeface="Karla"/>
                <a:cs typeface="Calibri"/>
              </a:rPr>
              <a:t>1970s</a:t>
            </a:r>
          </a:p>
          <a:p>
            <a:pPr marL="0" indent="0">
              <a:lnSpc>
                <a:spcPct val="100000"/>
              </a:lnSpc>
              <a:spcBef>
                <a:spcPts val="0"/>
              </a:spcBef>
              <a:spcAft>
                <a:spcPts val="800"/>
              </a:spcAft>
              <a:buNone/>
            </a:pPr>
            <a:r>
              <a:rPr lang="en-US" sz="1400" b="1">
                <a:solidFill>
                  <a:schemeClr val="bg1"/>
                </a:solidFill>
                <a:latin typeface="Karla Light"/>
                <a:ea typeface="+mn-lt"/>
                <a:cs typeface="+mn-lt"/>
              </a:rPr>
              <a:t>(Richard Nixon): Opposed funding, vetoed bills, PBS coverage of Watergate intensified opposition.</a:t>
            </a:r>
            <a:endParaRPr lang="en-US" sz="1400" b="1">
              <a:solidFill>
                <a:schemeClr val="bg1"/>
              </a:solidFill>
              <a:latin typeface="Karla Light"/>
            </a:endParaRPr>
          </a:p>
        </p:txBody>
      </p:sp>
      <p:sp>
        <p:nvSpPr>
          <p:cNvPr id="26" name="Content Placeholder 2">
            <a:extLst>
              <a:ext uri="{FF2B5EF4-FFF2-40B4-BE49-F238E27FC236}">
                <a16:creationId xmlns:a16="http://schemas.microsoft.com/office/drawing/2014/main" id="{5BF58085-113B-DE92-A356-B119415A8224}"/>
              </a:ext>
            </a:extLst>
          </p:cNvPr>
          <p:cNvSpPr txBox="1">
            <a:spLocks/>
          </p:cNvSpPr>
          <p:nvPr/>
        </p:nvSpPr>
        <p:spPr>
          <a:xfrm>
            <a:off x="448053" y="4023384"/>
            <a:ext cx="2807148" cy="68673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800"/>
              </a:spcAft>
              <a:buNone/>
            </a:pPr>
            <a:r>
              <a:rPr lang="en-US" sz="2400" b="1">
                <a:solidFill>
                  <a:schemeClr val="accent5"/>
                </a:solidFill>
                <a:latin typeface="Karla"/>
                <a:cs typeface="Calibri"/>
              </a:rPr>
              <a:t>1969 </a:t>
            </a:r>
          </a:p>
          <a:p>
            <a:pPr marL="0" indent="0">
              <a:lnSpc>
                <a:spcPct val="100000"/>
              </a:lnSpc>
              <a:spcBef>
                <a:spcPts val="0"/>
              </a:spcBef>
              <a:spcAft>
                <a:spcPts val="800"/>
              </a:spcAft>
              <a:buNone/>
            </a:pPr>
            <a:r>
              <a:rPr lang="en-US" sz="1400" b="1">
                <a:solidFill>
                  <a:schemeClr val="bg1"/>
                </a:solidFill>
                <a:latin typeface="Karla Light"/>
                <a:ea typeface="+mn-lt"/>
                <a:cs typeface="+mn-lt"/>
              </a:rPr>
              <a:t>(Richard Nixon): Proposed cutting CPB funding from $20 million to $10 million. Mr. Rogers appeared before Senate Subcommittee on Communications and is credited with securing full funding.</a:t>
            </a:r>
            <a:r>
              <a:rPr lang="en-US" sz="1400" b="1">
                <a:solidFill>
                  <a:schemeClr val="bg1"/>
                </a:solidFill>
                <a:ea typeface="+mn-lt"/>
                <a:cs typeface="+mn-lt"/>
              </a:rPr>
              <a:t> </a:t>
            </a:r>
            <a:endParaRPr lang="en-US" sz="1400" b="1">
              <a:solidFill>
                <a:schemeClr val="bg1"/>
              </a:solidFill>
              <a:ea typeface="Calibri Light"/>
              <a:cs typeface="Calibri Light"/>
            </a:endParaRPr>
          </a:p>
        </p:txBody>
      </p:sp>
      <p:sp>
        <p:nvSpPr>
          <p:cNvPr id="31" name="Content Placeholder 2">
            <a:extLst>
              <a:ext uri="{FF2B5EF4-FFF2-40B4-BE49-F238E27FC236}">
                <a16:creationId xmlns:a16="http://schemas.microsoft.com/office/drawing/2014/main" id="{1806ADA8-2A75-4505-DF1A-A551FA50DBF9}"/>
              </a:ext>
            </a:extLst>
          </p:cNvPr>
          <p:cNvSpPr txBox="1">
            <a:spLocks/>
          </p:cNvSpPr>
          <p:nvPr/>
        </p:nvSpPr>
        <p:spPr>
          <a:xfrm>
            <a:off x="5084336" y="1165060"/>
            <a:ext cx="2534909" cy="11085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800"/>
              </a:spcAft>
              <a:buNone/>
            </a:pPr>
            <a:r>
              <a:rPr lang="en-US" sz="2400" b="1">
                <a:solidFill>
                  <a:schemeClr val="accent5"/>
                </a:solidFill>
                <a:latin typeface="Karla"/>
                <a:cs typeface="Calibri"/>
              </a:rPr>
              <a:t>1994</a:t>
            </a:r>
            <a:r>
              <a:rPr lang="en-US" b="1">
                <a:solidFill>
                  <a:schemeClr val="accent5"/>
                </a:solidFill>
                <a:latin typeface="Karla"/>
                <a:cs typeface="Calibri"/>
              </a:rPr>
              <a:t> </a:t>
            </a:r>
          </a:p>
          <a:p>
            <a:pPr marL="0" indent="0">
              <a:lnSpc>
                <a:spcPct val="100000"/>
              </a:lnSpc>
              <a:spcBef>
                <a:spcPts val="0"/>
              </a:spcBef>
              <a:spcAft>
                <a:spcPts val="800"/>
              </a:spcAft>
              <a:buNone/>
            </a:pPr>
            <a:r>
              <a:rPr lang="en-US" sz="1400" b="1">
                <a:solidFill>
                  <a:schemeClr val="bg1"/>
                </a:solidFill>
                <a:latin typeface="Karla Light"/>
                <a:ea typeface="+mn-lt"/>
                <a:cs typeface="+mn-lt"/>
              </a:rPr>
              <a:t>(Bill Clinton): Newt Gingrich pledged to eliminate funding in “Contract with America,” but no success. </a:t>
            </a:r>
          </a:p>
        </p:txBody>
      </p:sp>
      <p:sp>
        <p:nvSpPr>
          <p:cNvPr id="32" name="Content Placeholder 2">
            <a:extLst>
              <a:ext uri="{FF2B5EF4-FFF2-40B4-BE49-F238E27FC236}">
                <a16:creationId xmlns:a16="http://schemas.microsoft.com/office/drawing/2014/main" id="{38E86772-61AC-F044-B0A6-85126E94C15B}"/>
              </a:ext>
            </a:extLst>
          </p:cNvPr>
          <p:cNvSpPr txBox="1">
            <a:spLocks/>
          </p:cNvSpPr>
          <p:nvPr/>
        </p:nvSpPr>
        <p:spPr>
          <a:xfrm>
            <a:off x="3438136" y="4023384"/>
            <a:ext cx="3158453" cy="67911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800"/>
              </a:spcAft>
              <a:buNone/>
            </a:pPr>
            <a:r>
              <a:rPr lang="en-US" sz="2400" b="1">
                <a:solidFill>
                  <a:schemeClr val="accent5"/>
                </a:solidFill>
                <a:latin typeface="Karla"/>
                <a:cs typeface="Calibri"/>
              </a:rPr>
              <a:t>1980s-2000s </a:t>
            </a:r>
          </a:p>
          <a:p>
            <a:pPr marL="0" indent="0">
              <a:lnSpc>
                <a:spcPct val="100000"/>
              </a:lnSpc>
              <a:spcBef>
                <a:spcPts val="0"/>
              </a:spcBef>
              <a:spcAft>
                <a:spcPts val="800"/>
              </a:spcAft>
              <a:buNone/>
            </a:pPr>
            <a:r>
              <a:rPr lang="en-US" sz="1400" b="1">
                <a:solidFill>
                  <a:schemeClr val="bg1"/>
                </a:solidFill>
                <a:latin typeface="Karla Light"/>
                <a:ea typeface="+mn-lt"/>
                <a:cs typeface="+mn-lt"/>
              </a:rPr>
              <a:t>(Ronald Reagan, George H.W. Bush, Bill Clinton, George W. Bush): Attempts to reduce funding blocked by Congress citing educational value (e.g., Sesame Street). Several attempts to cut funding rejected by House Republican coalitions.</a:t>
            </a:r>
          </a:p>
        </p:txBody>
      </p:sp>
      <p:sp>
        <p:nvSpPr>
          <p:cNvPr id="33" name="Content Placeholder 2">
            <a:extLst>
              <a:ext uri="{FF2B5EF4-FFF2-40B4-BE49-F238E27FC236}">
                <a16:creationId xmlns:a16="http://schemas.microsoft.com/office/drawing/2014/main" id="{C71A51CF-26DF-B3A1-24B1-DE46483A452F}"/>
              </a:ext>
            </a:extLst>
          </p:cNvPr>
          <p:cNvSpPr txBox="1">
            <a:spLocks/>
          </p:cNvSpPr>
          <p:nvPr/>
        </p:nvSpPr>
        <p:spPr>
          <a:xfrm>
            <a:off x="6842914" y="4069104"/>
            <a:ext cx="2348705" cy="12850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800"/>
              </a:spcAft>
              <a:buNone/>
            </a:pPr>
            <a:r>
              <a:rPr lang="en-US" sz="2400" b="1">
                <a:solidFill>
                  <a:schemeClr val="accent5"/>
                </a:solidFill>
                <a:latin typeface="Karla"/>
                <a:cs typeface="Calibri"/>
              </a:rPr>
              <a:t>2011</a:t>
            </a:r>
          </a:p>
          <a:p>
            <a:pPr marL="0" indent="0">
              <a:lnSpc>
                <a:spcPct val="100000"/>
              </a:lnSpc>
              <a:spcBef>
                <a:spcPts val="0"/>
              </a:spcBef>
              <a:spcAft>
                <a:spcPts val="800"/>
              </a:spcAft>
              <a:buNone/>
            </a:pPr>
            <a:r>
              <a:rPr lang="en-US" sz="1400" b="1">
                <a:solidFill>
                  <a:schemeClr val="bg1"/>
                </a:solidFill>
                <a:latin typeface="Karla Light"/>
                <a:ea typeface="+mn-lt"/>
                <a:cs typeface="+mn-lt"/>
              </a:rPr>
              <a:t>(Barack Obama): House passed bill to cut NPR funding after undercover video, blocked by Senate. </a:t>
            </a:r>
          </a:p>
        </p:txBody>
      </p:sp>
      <p:sp>
        <p:nvSpPr>
          <p:cNvPr id="34" name="Content Placeholder 2">
            <a:extLst>
              <a:ext uri="{FF2B5EF4-FFF2-40B4-BE49-F238E27FC236}">
                <a16:creationId xmlns:a16="http://schemas.microsoft.com/office/drawing/2014/main" id="{399BF8A6-DA16-BE44-9E0D-2A6A4CFED5C5}"/>
              </a:ext>
            </a:extLst>
          </p:cNvPr>
          <p:cNvSpPr txBox="1">
            <a:spLocks/>
          </p:cNvSpPr>
          <p:nvPr/>
        </p:nvSpPr>
        <p:spPr>
          <a:xfrm>
            <a:off x="8351530" y="1104100"/>
            <a:ext cx="2599499" cy="13307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800"/>
              </a:spcAft>
              <a:buNone/>
            </a:pPr>
            <a:r>
              <a:rPr lang="en-US" sz="2400" b="1">
                <a:solidFill>
                  <a:schemeClr val="accent5"/>
                </a:solidFill>
                <a:latin typeface="Karla"/>
                <a:cs typeface="Calibri"/>
              </a:rPr>
              <a:t>2017-2020</a:t>
            </a:r>
          </a:p>
          <a:p>
            <a:pPr marL="0" indent="0">
              <a:lnSpc>
                <a:spcPct val="100000"/>
              </a:lnSpc>
              <a:spcBef>
                <a:spcPts val="0"/>
              </a:spcBef>
              <a:spcAft>
                <a:spcPts val="800"/>
              </a:spcAft>
              <a:buNone/>
            </a:pPr>
            <a:r>
              <a:rPr lang="en-US" sz="1400" b="1">
                <a:solidFill>
                  <a:schemeClr val="bg1"/>
                </a:solidFill>
                <a:latin typeface="Karla Light"/>
                <a:ea typeface="+mn-lt"/>
                <a:cs typeface="+mn-lt"/>
              </a:rPr>
              <a:t>(Donald Trump 1st term): Proposed eliminating NPR/PBS funding, no Congressional action. </a:t>
            </a:r>
          </a:p>
        </p:txBody>
      </p:sp>
      <p:cxnSp>
        <p:nvCxnSpPr>
          <p:cNvPr id="43" name="Straight Connector 42">
            <a:extLst>
              <a:ext uri="{FF2B5EF4-FFF2-40B4-BE49-F238E27FC236}">
                <a16:creationId xmlns:a16="http://schemas.microsoft.com/office/drawing/2014/main" id="{FE5E95E5-2B4C-1C46-DB2A-03EF4E6A8198}"/>
              </a:ext>
            </a:extLst>
          </p:cNvPr>
          <p:cNvCxnSpPr>
            <a:cxnSpLocks/>
          </p:cNvCxnSpPr>
          <p:nvPr/>
        </p:nvCxnSpPr>
        <p:spPr>
          <a:xfrm>
            <a:off x="6978206" y="3349870"/>
            <a:ext cx="0" cy="691611"/>
          </a:xfrm>
          <a:prstGeom prst="line">
            <a:avLst/>
          </a:prstGeom>
          <a:ln w="3492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C0ABD71E-907E-BDE8-DF33-2255E98853B7}"/>
              </a:ext>
            </a:extLst>
          </p:cNvPr>
          <p:cNvSpPr txBox="1">
            <a:spLocks/>
          </p:cNvSpPr>
          <p:nvPr/>
        </p:nvSpPr>
        <p:spPr>
          <a:xfrm>
            <a:off x="9578494" y="4069104"/>
            <a:ext cx="2348705" cy="12850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800"/>
              </a:spcAft>
              <a:buNone/>
            </a:pPr>
            <a:r>
              <a:rPr lang="en-US" sz="2400" b="1">
                <a:solidFill>
                  <a:schemeClr val="accent5"/>
                </a:solidFill>
                <a:latin typeface="Karla"/>
                <a:cs typeface="Calibri"/>
              </a:rPr>
              <a:t>2023</a:t>
            </a:r>
          </a:p>
          <a:p>
            <a:pPr marL="0" indent="0">
              <a:lnSpc>
                <a:spcPct val="100000"/>
              </a:lnSpc>
              <a:spcBef>
                <a:spcPts val="0"/>
              </a:spcBef>
              <a:spcAft>
                <a:spcPts val="800"/>
              </a:spcAft>
              <a:buNone/>
            </a:pPr>
            <a:r>
              <a:rPr lang="en-US" sz="1400" b="1">
                <a:solidFill>
                  <a:schemeClr val="bg1"/>
                </a:solidFill>
                <a:latin typeface="Karla Light"/>
                <a:ea typeface="+mn-lt"/>
                <a:cs typeface="+mn-lt"/>
              </a:rPr>
              <a:t>(Joe Biden): House Republicans introduced H.R.1632 (No Partisan Radio and Partisan Broadcasting Services Act) to prohibit funding for NPR/PBS; stalled in committee. </a:t>
            </a:r>
          </a:p>
        </p:txBody>
      </p:sp>
      <p:cxnSp>
        <p:nvCxnSpPr>
          <p:cNvPr id="9" name="Straight Connector 8">
            <a:extLst>
              <a:ext uri="{FF2B5EF4-FFF2-40B4-BE49-F238E27FC236}">
                <a16:creationId xmlns:a16="http://schemas.microsoft.com/office/drawing/2014/main" id="{FA35EF1B-B11C-AFB6-06FE-F2135F74A17A}"/>
              </a:ext>
            </a:extLst>
          </p:cNvPr>
          <p:cNvCxnSpPr>
            <a:cxnSpLocks/>
          </p:cNvCxnSpPr>
          <p:nvPr/>
        </p:nvCxnSpPr>
        <p:spPr>
          <a:xfrm>
            <a:off x="9690926" y="3349869"/>
            <a:ext cx="0" cy="691611"/>
          </a:xfrm>
          <a:prstGeom prst="line">
            <a:avLst/>
          </a:prstGeom>
          <a:ln w="3492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8E8DD48-D084-B33D-992A-892B8591B4DB}"/>
              </a:ext>
            </a:extLst>
          </p:cNvPr>
          <p:cNvCxnSpPr>
            <a:cxnSpLocks/>
          </p:cNvCxnSpPr>
          <p:nvPr/>
        </p:nvCxnSpPr>
        <p:spPr>
          <a:xfrm>
            <a:off x="3617786" y="3349869"/>
            <a:ext cx="0" cy="691611"/>
          </a:xfrm>
          <a:prstGeom prst="line">
            <a:avLst/>
          </a:prstGeom>
          <a:ln w="3492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EF7EE08-FDAA-FC79-CD04-0F7289C4E7D4}"/>
              </a:ext>
            </a:extLst>
          </p:cNvPr>
          <p:cNvCxnSpPr>
            <a:cxnSpLocks/>
          </p:cNvCxnSpPr>
          <p:nvPr/>
        </p:nvCxnSpPr>
        <p:spPr>
          <a:xfrm>
            <a:off x="600266" y="3349869"/>
            <a:ext cx="0" cy="691611"/>
          </a:xfrm>
          <a:prstGeom prst="line">
            <a:avLst/>
          </a:prstGeom>
          <a:ln w="3492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0F6A4DD-35E1-5A2B-90A7-C0443453C71A}"/>
              </a:ext>
            </a:extLst>
          </p:cNvPr>
          <p:cNvCxnSpPr>
            <a:cxnSpLocks/>
          </p:cNvCxnSpPr>
          <p:nvPr/>
        </p:nvCxnSpPr>
        <p:spPr>
          <a:xfrm>
            <a:off x="1849946" y="2664069"/>
            <a:ext cx="0" cy="691611"/>
          </a:xfrm>
          <a:prstGeom prst="line">
            <a:avLst/>
          </a:prstGeom>
          <a:ln w="3492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3B90F2-5960-F41D-D629-B39B5A505420}"/>
              </a:ext>
            </a:extLst>
          </p:cNvPr>
          <p:cNvCxnSpPr>
            <a:cxnSpLocks/>
          </p:cNvCxnSpPr>
          <p:nvPr/>
        </p:nvCxnSpPr>
        <p:spPr>
          <a:xfrm>
            <a:off x="8486966" y="2702169"/>
            <a:ext cx="0" cy="691611"/>
          </a:xfrm>
          <a:prstGeom prst="line">
            <a:avLst/>
          </a:prstGeom>
          <a:ln w="3492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79609E1-4A37-779D-A90F-98CD0420AFCD}"/>
              </a:ext>
            </a:extLst>
          </p:cNvPr>
          <p:cNvCxnSpPr>
            <a:cxnSpLocks/>
          </p:cNvCxnSpPr>
          <p:nvPr/>
        </p:nvCxnSpPr>
        <p:spPr>
          <a:xfrm>
            <a:off x="5240846" y="2702168"/>
            <a:ext cx="0" cy="691611"/>
          </a:xfrm>
          <a:prstGeom prst="line">
            <a:avLst/>
          </a:prstGeom>
          <a:ln w="3492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BCB6DFA4-EAF4-2E66-1E8A-974007833621}"/>
              </a:ext>
            </a:extLst>
          </p:cNvPr>
          <p:cNvSpPr txBox="1">
            <a:spLocks/>
          </p:cNvSpPr>
          <p:nvPr/>
        </p:nvSpPr>
        <p:spPr>
          <a:xfrm>
            <a:off x="448053" y="507061"/>
            <a:ext cx="11251721" cy="5148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4000" b="0" i="0" kern="1200" cap="all" spc="200" baseline="0">
                <a:solidFill>
                  <a:srgbClr val="254A5D"/>
                </a:solidFill>
                <a:latin typeface="Karla Medium" panose="020B00040305030300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i="1" kern="1200" cap="all" spc="200" baseline="0">
                <a:solidFill>
                  <a:srgbClr val="254A5D"/>
                </a:solidFill>
                <a:latin typeface="Karla Light" panose="020B00040305030300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defRPr/>
            </a:pPr>
            <a:r>
              <a:rPr lang="en-US" sz="2800" b="1" cap="none" spc="0">
                <a:solidFill>
                  <a:schemeClr val="bg1"/>
                </a:solidFill>
                <a:latin typeface="Karla"/>
              </a:rPr>
              <a:t>History of Federal Funding Threats</a:t>
            </a:r>
            <a:endParaRPr lang="en-US" sz="2800"/>
          </a:p>
        </p:txBody>
      </p:sp>
    </p:spTree>
    <p:extLst>
      <p:ext uri="{BB962C8B-B14F-4D97-AF65-F5344CB8AC3E}">
        <p14:creationId xmlns:p14="http://schemas.microsoft.com/office/powerpoint/2010/main" val="2659494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hat Mr. Rogers Can Teach Us About Public Speaking, Picture">
            <a:extLst>
              <a:ext uri="{FF2B5EF4-FFF2-40B4-BE49-F238E27FC236}">
                <a16:creationId xmlns:a16="http://schemas.microsoft.com/office/drawing/2014/main" id="{F05B58B8-56BE-605F-75CC-FDF9F4D666AD}"/>
              </a:ext>
            </a:extLst>
          </p:cNvPr>
          <p:cNvPicPr>
            <a:picLocks noChangeAspect="1"/>
          </p:cNvPicPr>
          <p:nvPr/>
        </p:nvPicPr>
        <p:blipFill>
          <a:blip r:embed="rId2"/>
          <a:srcRect l="12088" t="8836" b="9002"/>
          <a:stretch>
            <a:fillRect/>
          </a:stretch>
        </p:blipFill>
        <p:spPr>
          <a:xfrm>
            <a:off x="-38100" y="-6928"/>
            <a:ext cx="12230100" cy="6858000"/>
          </a:xfrm>
          <a:prstGeom prst="rect">
            <a:avLst/>
          </a:prstGeom>
          <a:noFill/>
        </p:spPr>
      </p:pic>
      <p:pic>
        <p:nvPicPr>
          <p:cNvPr id="4" name="Picture 3" descr="A blue rectangle with white dots&#10;&#10;AI-generated content may be incorrect.">
            <a:extLst>
              <a:ext uri="{FF2B5EF4-FFF2-40B4-BE49-F238E27FC236}">
                <a16:creationId xmlns:a16="http://schemas.microsoft.com/office/drawing/2014/main" id="{2D9E05A2-4C3B-05BC-6101-963734C29DFC}"/>
              </a:ext>
            </a:extLst>
          </p:cNvPr>
          <p:cNvPicPr>
            <a:picLocks noChangeAspect="1"/>
          </p:cNvPicPr>
          <p:nvPr/>
        </p:nvPicPr>
        <p:blipFill>
          <a:blip r:embed="rId3">
            <a:alphaModFix amt="44000"/>
          </a:blip>
          <a:stretch>
            <a:fillRect/>
          </a:stretch>
        </p:blipFill>
        <p:spPr>
          <a:xfrm>
            <a:off x="0" y="13856"/>
            <a:ext cx="12192000" cy="6844144"/>
          </a:xfrm>
          <a:prstGeom prst="rect">
            <a:avLst/>
          </a:prstGeom>
          <a:gradFill flip="none" rotWithShape="1">
            <a:gsLst>
              <a:gs pos="71968">
                <a:srgbClr val="1A3340">
                  <a:alpha val="69000"/>
                </a:srgbClr>
              </a:gs>
              <a:gs pos="100000">
                <a:schemeClr val="tx1">
                  <a:lumMod val="50000"/>
                  <a:alpha val="82000"/>
                </a:schemeClr>
              </a:gs>
              <a:gs pos="24000">
                <a:schemeClr val="bg1">
                  <a:alpha val="0"/>
                </a:schemeClr>
              </a:gs>
              <a:gs pos="37000">
                <a:schemeClr val="tx1">
                  <a:alpha val="0"/>
                  <a:lumMod val="99000"/>
                  <a:lumOff val="1000"/>
                </a:schemeClr>
              </a:gs>
            </a:gsLst>
            <a:lin ang="0" scaled="1"/>
            <a:tileRect/>
          </a:gradFill>
        </p:spPr>
      </p:pic>
      <p:sp>
        <p:nvSpPr>
          <p:cNvPr id="7" name="TextBox 6">
            <a:extLst>
              <a:ext uri="{FF2B5EF4-FFF2-40B4-BE49-F238E27FC236}">
                <a16:creationId xmlns:a16="http://schemas.microsoft.com/office/drawing/2014/main" id="{D0FB4F24-A3EB-8956-20B9-3F14B79A1376}"/>
              </a:ext>
            </a:extLst>
          </p:cNvPr>
          <p:cNvSpPr txBox="1"/>
          <p:nvPr/>
        </p:nvSpPr>
        <p:spPr>
          <a:xfrm>
            <a:off x="6234546" y="775053"/>
            <a:ext cx="2743200"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0">
                <a:solidFill>
                  <a:schemeClr val="bg1"/>
                </a:solidFill>
                <a:latin typeface="Karla Light"/>
                <a:cs typeface="Calibri"/>
              </a:rPr>
              <a:t>“</a:t>
            </a:r>
          </a:p>
        </p:txBody>
      </p:sp>
      <p:sp>
        <p:nvSpPr>
          <p:cNvPr id="9" name="TextBox 8">
            <a:extLst>
              <a:ext uri="{FF2B5EF4-FFF2-40B4-BE49-F238E27FC236}">
                <a16:creationId xmlns:a16="http://schemas.microsoft.com/office/drawing/2014/main" id="{CB669D89-B021-3E82-6AA5-9D5461477584}"/>
              </a:ext>
            </a:extLst>
          </p:cNvPr>
          <p:cNvSpPr txBox="1"/>
          <p:nvPr/>
        </p:nvSpPr>
        <p:spPr>
          <a:xfrm>
            <a:off x="6234546" y="2505717"/>
            <a:ext cx="5133890" cy="3021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US" sz="2000">
                <a:solidFill>
                  <a:schemeClr val="bg1"/>
                </a:solidFill>
                <a:latin typeface="Karla"/>
                <a:ea typeface="Verdana"/>
              </a:rPr>
              <a:t>We made a hundred programs for EEN, the Eastern Educational Network, and then when the money ran out, people in Boston and Pittsburgh and Chicago all came to the fore and said we've got to have more of this neighborhood expression of care.</a:t>
            </a:r>
          </a:p>
          <a:p>
            <a:pPr>
              <a:lnSpc>
                <a:spcPct val="120000"/>
              </a:lnSpc>
            </a:pPr>
            <a:endParaRPr lang="en-US" sz="2000">
              <a:solidFill>
                <a:schemeClr val="bg1"/>
              </a:solidFill>
              <a:latin typeface="Karla"/>
              <a:ea typeface="Verdana"/>
            </a:endParaRPr>
          </a:p>
          <a:p>
            <a:pPr>
              <a:lnSpc>
                <a:spcPct val="120000"/>
              </a:lnSpc>
            </a:pPr>
            <a:r>
              <a:rPr lang="en-US" sz="2000">
                <a:solidFill>
                  <a:schemeClr val="bg1"/>
                </a:solidFill>
                <a:latin typeface="Karla"/>
                <a:ea typeface="Verdana"/>
              </a:rPr>
              <a:t>—Fred Rogers, May 1, 1969</a:t>
            </a:r>
          </a:p>
        </p:txBody>
      </p:sp>
    </p:spTree>
    <p:extLst>
      <p:ext uri="{BB962C8B-B14F-4D97-AF65-F5344CB8AC3E}">
        <p14:creationId xmlns:p14="http://schemas.microsoft.com/office/powerpoint/2010/main" val="2676799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7BD63-3F8D-7704-3123-F317EF8CAADB}"/>
            </a:ext>
          </a:extLst>
        </p:cNvPr>
        <p:cNvGrpSpPr/>
        <p:nvPr/>
      </p:nvGrpSpPr>
      <p:grpSpPr>
        <a:xfrm>
          <a:off x="0" y="0"/>
          <a:ext cx="0" cy="0"/>
          <a:chOff x="0" y="0"/>
          <a:chExt cx="0" cy="0"/>
        </a:xfrm>
      </p:grpSpPr>
      <p:sp>
        <p:nvSpPr>
          <p:cNvPr id="29" name="Left Brace 28">
            <a:extLst>
              <a:ext uri="{FF2B5EF4-FFF2-40B4-BE49-F238E27FC236}">
                <a16:creationId xmlns:a16="http://schemas.microsoft.com/office/drawing/2014/main" id="{C7D5F26C-BD9B-1B47-E139-39CAB9421EAA}"/>
              </a:ext>
            </a:extLst>
          </p:cNvPr>
          <p:cNvSpPr/>
          <p:nvPr/>
        </p:nvSpPr>
        <p:spPr>
          <a:xfrm>
            <a:off x="2724449" y="4030070"/>
            <a:ext cx="609766" cy="692077"/>
          </a:xfrm>
          <a:prstGeom prst="leftBrace">
            <a:avLst>
              <a:gd name="adj1" fmla="val 0"/>
              <a:gd name="adj2" fmla="val 38972"/>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e 18">
            <a:extLst>
              <a:ext uri="{FF2B5EF4-FFF2-40B4-BE49-F238E27FC236}">
                <a16:creationId xmlns:a16="http://schemas.microsoft.com/office/drawing/2014/main" id="{5A877C8C-9062-9942-597B-9369F7EB2081}"/>
              </a:ext>
            </a:extLst>
          </p:cNvPr>
          <p:cNvSpPr/>
          <p:nvPr/>
        </p:nvSpPr>
        <p:spPr>
          <a:xfrm>
            <a:off x="2724449" y="3105067"/>
            <a:ext cx="609766" cy="669898"/>
          </a:xfrm>
          <a:prstGeom prst="leftBrace">
            <a:avLst>
              <a:gd name="adj1" fmla="val 0"/>
              <a:gd name="adj2" fmla="val 39751"/>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Left Brace 13">
            <a:extLst>
              <a:ext uri="{FF2B5EF4-FFF2-40B4-BE49-F238E27FC236}">
                <a16:creationId xmlns:a16="http://schemas.microsoft.com/office/drawing/2014/main" id="{1EDAB6AA-11F2-7653-8713-C32A1D7FD3B9}"/>
              </a:ext>
            </a:extLst>
          </p:cNvPr>
          <p:cNvSpPr/>
          <p:nvPr/>
        </p:nvSpPr>
        <p:spPr>
          <a:xfrm>
            <a:off x="2724449" y="1153600"/>
            <a:ext cx="609766" cy="1686379"/>
          </a:xfrm>
          <a:prstGeom prst="leftBrace">
            <a:avLst>
              <a:gd name="adj1" fmla="val 0"/>
              <a:gd name="adj2" fmla="val 16018"/>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a:extLst>
              <a:ext uri="{FF2B5EF4-FFF2-40B4-BE49-F238E27FC236}">
                <a16:creationId xmlns:a16="http://schemas.microsoft.com/office/drawing/2014/main" id="{A2BFFC19-99B5-2409-3EA4-E7349BD6E83F}"/>
              </a:ext>
            </a:extLst>
          </p:cNvPr>
          <p:cNvSpPr/>
          <p:nvPr/>
        </p:nvSpPr>
        <p:spPr>
          <a:xfrm>
            <a:off x="550096" y="3080590"/>
            <a:ext cx="2196944" cy="597406"/>
          </a:xfrm>
          <a:prstGeom prst="rect">
            <a:avLst/>
          </a:prstGeom>
          <a:gradFill flip="none" rotWithShape="1">
            <a:gsLst>
              <a:gs pos="100000">
                <a:schemeClr val="tx1">
                  <a:lumMod val="50000"/>
                </a:schemeClr>
              </a:gs>
              <a:gs pos="0">
                <a:schemeClr val="tx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9681C28-D393-1D81-E131-4C97154B8DDE}"/>
              </a:ext>
            </a:extLst>
          </p:cNvPr>
          <p:cNvSpPr txBox="1"/>
          <p:nvPr/>
        </p:nvSpPr>
        <p:spPr>
          <a:xfrm>
            <a:off x="550096" y="3063672"/>
            <a:ext cx="2196944" cy="504946"/>
          </a:xfrm>
          <a:prstGeom prst="rect">
            <a:avLst/>
          </a:prstGeom>
          <a:noFill/>
        </p:spPr>
        <p:txBody>
          <a:bodyPr wrap="square" lIns="91440" tIns="45720" rIns="91440" bIns="45720" anchor="ctr">
            <a:spAutoFit/>
          </a:bodyPr>
          <a:lstStyle/>
          <a:p>
            <a:pPr algn="ctr">
              <a:lnSpc>
                <a:spcPct val="150000"/>
              </a:lnSpc>
            </a:pPr>
            <a:r>
              <a:rPr lang="en-US" sz="2000" b="1" spc="120">
                <a:solidFill>
                  <a:schemeClr val="bg1"/>
                </a:solidFill>
                <a:latin typeface="Karla"/>
                <a:ea typeface="Calibri"/>
                <a:cs typeface="Times New Roman"/>
              </a:rPr>
              <a:t>June 12, 2025</a:t>
            </a:r>
            <a:endParaRPr lang="en-US" sz="2000" b="1">
              <a:solidFill>
                <a:schemeClr val="bg1"/>
              </a:solidFill>
              <a:latin typeface="Karla" panose="020B0004030503030003" pitchFamily="34" charset="77"/>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81E2C3EF-6A34-F58D-67D1-5CBDF4CA5127}"/>
              </a:ext>
            </a:extLst>
          </p:cNvPr>
          <p:cNvSpPr/>
          <p:nvPr/>
        </p:nvSpPr>
        <p:spPr>
          <a:xfrm>
            <a:off x="561247" y="1129124"/>
            <a:ext cx="2196944" cy="597406"/>
          </a:xfrm>
          <a:prstGeom prst="rect">
            <a:avLst/>
          </a:prstGeom>
          <a:gradFill flip="none" rotWithShape="1">
            <a:gsLst>
              <a:gs pos="100000">
                <a:schemeClr val="tx1">
                  <a:lumMod val="50000"/>
                </a:schemeClr>
              </a:gs>
              <a:gs pos="0">
                <a:schemeClr val="tx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CB0F9CF6-7F4B-3AF4-9F5A-BFADC68D56F3}"/>
              </a:ext>
            </a:extLst>
          </p:cNvPr>
          <p:cNvSpPr txBox="1">
            <a:spLocks/>
          </p:cNvSpPr>
          <p:nvPr/>
        </p:nvSpPr>
        <p:spPr>
          <a:xfrm>
            <a:off x="457199" y="410257"/>
            <a:ext cx="11251721" cy="5148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4000" b="0" i="0" kern="1200" cap="all" spc="200" baseline="0">
                <a:solidFill>
                  <a:srgbClr val="254A5D"/>
                </a:solidFill>
                <a:latin typeface="Karla Medium" panose="020B00040305030300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i="1" kern="1200" cap="all" spc="200" baseline="0">
                <a:solidFill>
                  <a:srgbClr val="254A5D"/>
                </a:solidFill>
                <a:latin typeface="Karla Light" panose="020B00040305030300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800" b="1" cap="none" spc="0">
                <a:latin typeface="Karla"/>
              </a:rPr>
              <a:t>The Current Threat to Federal Funding</a:t>
            </a:r>
          </a:p>
          <a:p>
            <a:pPr>
              <a:lnSpc>
                <a:spcPct val="70000"/>
              </a:lnSpc>
              <a:defRPr/>
            </a:pPr>
            <a:endParaRPr lang="en-US" sz="2700" b="1" cap="none" spc="0">
              <a:latin typeface="Karla"/>
            </a:endParaRPr>
          </a:p>
        </p:txBody>
      </p:sp>
      <p:sp>
        <p:nvSpPr>
          <p:cNvPr id="3" name="TextBox 2">
            <a:extLst>
              <a:ext uri="{FF2B5EF4-FFF2-40B4-BE49-F238E27FC236}">
                <a16:creationId xmlns:a16="http://schemas.microsoft.com/office/drawing/2014/main" id="{2F10C25E-A7E0-0C47-D866-E2F71AC7AAAF}"/>
              </a:ext>
            </a:extLst>
          </p:cNvPr>
          <p:cNvSpPr txBox="1"/>
          <p:nvPr/>
        </p:nvSpPr>
        <p:spPr>
          <a:xfrm>
            <a:off x="3450953" y="1135770"/>
            <a:ext cx="8257967" cy="5357749"/>
          </a:xfrm>
          <a:prstGeom prst="rect">
            <a:avLst/>
          </a:prstGeom>
          <a:noFill/>
        </p:spPr>
        <p:txBody>
          <a:bodyPr wrap="square" lIns="91440" tIns="45720" rIns="91440" bIns="45720" anchor="t">
            <a:spAutoFit/>
          </a:bodyPr>
          <a:lstStyle/>
          <a:p>
            <a:pPr>
              <a:lnSpc>
                <a:spcPct val="120000"/>
              </a:lnSpc>
            </a:pPr>
            <a:r>
              <a:rPr lang="en-US" sz="1300">
                <a:latin typeface="Karla Medium"/>
                <a:ea typeface="+mn-lt"/>
                <a:cs typeface="+mn-lt"/>
              </a:rPr>
              <a:t>Executive Order “Ending Taxpayer Subsidization of Biased Media” </a:t>
            </a:r>
            <a:endParaRPr lang="en-US" sz="1300">
              <a:latin typeface="Karla Medium"/>
            </a:endParaRPr>
          </a:p>
          <a:p>
            <a:pPr>
              <a:lnSpc>
                <a:spcPct val="120000"/>
              </a:lnSpc>
            </a:pPr>
            <a:r>
              <a:rPr lang="en-US" sz="1300">
                <a:solidFill>
                  <a:schemeClr val="tx2"/>
                </a:solidFill>
                <a:latin typeface="Karla Light"/>
                <a:ea typeface="+mn-lt"/>
                <a:cs typeface="+mn-lt"/>
              </a:rPr>
              <a:t>Directs CPB to halt funds to NPR &amp; PBS, claiming federal funding for media that “present a one-sided, partisan, or ideologically driven narrative” violates the public trust. </a:t>
            </a:r>
            <a:endParaRPr lang="en-US" sz="1300">
              <a:solidFill>
                <a:schemeClr val="tx2"/>
              </a:solidFill>
              <a:latin typeface="Karla Light"/>
              <a:ea typeface="Calibri Light"/>
              <a:cs typeface="Calibri Light"/>
            </a:endParaRPr>
          </a:p>
          <a:p>
            <a:pPr>
              <a:lnSpc>
                <a:spcPct val="120000"/>
              </a:lnSpc>
            </a:pPr>
            <a:endParaRPr lang="en-US" sz="1300">
              <a:solidFill>
                <a:schemeClr val="tx2"/>
              </a:solidFill>
              <a:latin typeface="Karla Light"/>
              <a:ea typeface="+mn-lt"/>
              <a:cs typeface="+mn-lt"/>
            </a:endParaRPr>
          </a:p>
          <a:p>
            <a:pPr>
              <a:lnSpc>
                <a:spcPct val="120000"/>
              </a:lnSpc>
            </a:pPr>
            <a:r>
              <a:rPr lang="en-US" sz="1300">
                <a:latin typeface="Karla Medium"/>
                <a:ea typeface="+mn-lt"/>
                <a:cs typeface="+mn-lt"/>
              </a:rPr>
              <a:t>Fact Sheet “President Donald J. Trump Ends the Taxpayer Subsidization of Biased Media”</a:t>
            </a:r>
          </a:p>
          <a:p>
            <a:pPr>
              <a:lnSpc>
                <a:spcPct val="120000"/>
              </a:lnSpc>
            </a:pPr>
            <a:r>
              <a:rPr lang="en-US" sz="1300">
                <a:solidFill>
                  <a:schemeClr val="tx2"/>
                </a:solidFill>
                <a:latin typeface="Karla Light"/>
                <a:ea typeface="+mn-lt"/>
                <a:cs typeface="+mn-lt"/>
              </a:rPr>
              <a:t>Claims NPR and PBS “have consistently demonstrated a clear bias in their reporting” and cites specific editorial decisions as evidence. Concludes that “the era of taxpayer-funded media bias is over.” </a:t>
            </a:r>
          </a:p>
          <a:p>
            <a:pPr>
              <a:lnSpc>
                <a:spcPct val="120000"/>
              </a:lnSpc>
            </a:pPr>
            <a:endParaRPr lang="en-US" sz="1300">
              <a:solidFill>
                <a:schemeClr val="tx2"/>
              </a:solidFill>
              <a:ea typeface="+mn-lt"/>
              <a:cs typeface="+mn-lt"/>
            </a:endParaRPr>
          </a:p>
          <a:p>
            <a:pPr>
              <a:lnSpc>
                <a:spcPct val="120000"/>
              </a:lnSpc>
            </a:pPr>
            <a:r>
              <a:rPr lang="en-US" sz="1300">
                <a:latin typeface="Karla Medium"/>
                <a:ea typeface="+mn-lt"/>
                <a:cs typeface="+mn-lt"/>
              </a:rPr>
              <a:t>H.R.4: Rescissions Act of 2025</a:t>
            </a:r>
          </a:p>
          <a:p>
            <a:pPr>
              <a:lnSpc>
                <a:spcPct val="120000"/>
              </a:lnSpc>
            </a:pPr>
            <a:r>
              <a:rPr lang="en-US" sz="1300">
                <a:solidFill>
                  <a:schemeClr val="tx2"/>
                </a:solidFill>
                <a:latin typeface="Karla Light"/>
                <a:ea typeface="+mn-lt"/>
                <a:cs typeface="+mn-lt"/>
              </a:rPr>
              <a:t>House passes a rescission bill that includes stripping $1.1 billion in public media funding over two years. This bill is part of a larger $9.4 billion package aimed at reversing previously appropriated government funding. </a:t>
            </a:r>
          </a:p>
          <a:p>
            <a:pPr>
              <a:lnSpc>
                <a:spcPct val="120000"/>
              </a:lnSpc>
            </a:pPr>
            <a:endParaRPr lang="en-US" sz="1300">
              <a:solidFill>
                <a:schemeClr val="tx2"/>
              </a:solidFill>
              <a:latin typeface="Karla Light"/>
              <a:ea typeface="+mn-lt"/>
              <a:cs typeface="+mn-lt"/>
            </a:endParaRPr>
          </a:p>
          <a:p>
            <a:pPr>
              <a:lnSpc>
                <a:spcPct val="120000"/>
              </a:lnSpc>
            </a:pPr>
            <a:r>
              <a:rPr lang="en-US" sz="1300">
                <a:latin typeface="Karla Medium"/>
                <a:ea typeface="+mn-lt"/>
                <a:cs typeface="+mn-lt"/>
              </a:rPr>
              <a:t>Trump’s “No Support” Warning: </a:t>
            </a:r>
          </a:p>
          <a:p>
            <a:pPr>
              <a:lnSpc>
                <a:spcPct val="120000"/>
              </a:lnSpc>
            </a:pPr>
            <a:r>
              <a:rPr lang="en-US" sz="1300">
                <a:solidFill>
                  <a:schemeClr val="tx2"/>
                </a:solidFill>
                <a:ea typeface="+mn-lt"/>
                <a:cs typeface="+mn-lt"/>
              </a:rPr>
              <a:t>Donald Trump warns he will not back Republican Senators who oppose defunding NPR and PBS ahead of the pivotal Senate vote.</a:t>
            </a:r>
          </a:p>
          <a:p>
            <a:pPr>
              <a:lnSpc>
                <a:spcPct val="120000"/>
              </a:lnSpc>
            </a:pPr>
            <a:endParaRPr lang="en-US" sz="1300">
              <a:solidFill>
                <a:schemeClr val="tx2"/>
              </a:solidFill>
              <a:ea typeface="Calibri Light"/>
              <a:cs typeface="Calibri Light"/>
            </a:endParaRPr>
          </a:p>
          <a:p>
            <a:pPr>
              <a:lnSpc>
                <a:spcPct val="120000"/>
              </a:lnSpc>
            </a:pPr>
            <a:r>
              <a:rPr lang="en-US" sz="1300">
                <a:latin typeface="Karla Medium"/>
                <a:ea typeface="Calibri Light"/>
                <a:cs typeface="Calibri Light"/>
              </a:rPr>
              <a:t>Senate Vote</a:t>
            </a:r>
          </a:p>
          <a:p>
            <a:pPr>
              <a:lnSpc>
                <a:spcPct val="120000"/>
              </a:lnSpc>
            </a:pPr>
            <a:r>
              <a:rPr lang="en-US" sz="1300">
                <a:solidFill>
                  <a:schemeClr val="tx2"/>
                </a:solidFill>
                <a:ea typeface="+mn-lt"/>
                <a:cs typeface="+mn-lt"/>
              </a:rPr>
              <a:t>The Senate approved a revised rescission package, including $1.1 billion in cuts to public media funding. </a:t>
            </a:r>
          </a:p>
          <a:p>
            <a:pPr>
              <a:lnSpc>
                <a:spcPct val="120000"/>
              </a:lnSpc>
            </a:pPr>
            <a:endParaRPr lang="en-US" sz="1300">
              <a:solidFill>
                <a:schemeClr val="tx2"/>
              </a:solidFill>
              <a:ea typeface="+mn-lt"/>
              <a:cs typeface="+mn-lt"/>
            </a:endParaRPr>
          </a:p>
          <a:p>
            <a:pPr>
              <a:lnSpc>
                <a:spcPct val="120000"/>
              </a:lnSpc>
            </a:pPr>
            <a:r>
              <a:rPr lang="en-US" sz="1300">
                <a:latin typeface="Karla Medium"/>
                <a:ea typeface="Calibri Light"/>
                <a:cs typeface="Calibri Light"/>
              </a:rPr>
              <a:t>House Vote</a:t>
            </a:r>
          </a:p>
          <a:p>
            <a:pPr>
              <a:lnSpc>
                <a:spcPct val="120000"/>
              </a:lnSpc>
            </a:pPr>
            <a:r>
              <a:rPr lang="en-US" sz="1300">
                <a:solidFill>
                  <a:schemeClr val="tx2"/>
                </a:solidFill>
                <a:ea typeface="+mn-lt"/>
                <a:cs typeface="+mn-lt"/>
              </a:rPr>
              <a:t>Because the Senate amended H.R. 4., the House voted again and passed the Senate's version of the bill.</a:t>
            </a:r>
            <a:endParaRPr lang="en-US" sz="1300">
              <a:solidFill>
                <a:schemeClr val="tx2"/>
              </a:solidFill>
              <a:ea typeface="Calibri Light"/>
              <a:cs typeface="Calibri Light"/>
            </a:endParaRPr>
          </a:p>
          <a:p>
            <a:pPr>
              <a:lnSpc>
                <a:spcPct val="120000"/>
              </a:lnSpc>
            </a:pPr>
            <a:endParaRPr lang="en-US" sz="1300">
              <a:solidFill>
                <a:schemeClr val="tx2"/>
              </a:solidFill>
              <a:ea typeface="Calibri Light"/>
              <a:cs typeface="Calibri Light"/>
            </a:endParaRPr>
          </a:p>
        </p:txBody>
      </p:sp>
      <p:sp>
        <p:nvSpPr>
          <p:cNvPr id="5" name="TextBox 4">
            <a:extLst>
              <a:ext uri="{FF2B5EF4-FFF2-40B4-BE49-F238E27FC236}">
                <a16:creationId xmlns:a16="http://schemas.microsoft.com/office/drawing/2014/main" id="{032FDAD9-5459-3B7C-691E-24C3CE006BBB}"/>
              </a:ext>
            </a:extLst>
          </p:cNvPr>
          <p:cNvSpPr txBox="1"/>
          <p:nvPr/>
        </p:nvSpPr>
        <p:spPr>
          <a:xfrm>
            <a:off x="561247" y="1102184"/>
            <a:ext cx="2196944" cy="504946"/>
          </a:xfrm>
          <a:prstGeom prst="rect">
            <a:avLst/>
          </a:prstGeom>
          <a:noFill/>
        </p:spPr>
        <p:txBody>
          <a:bodyPr wrap="square" lIns="91440" tIns="45720" rIns="91440" bIns="45720" anchor="ctr">
            <a:spAutoFit/>
          </a:bodyPr>
          <a:lstStyle/>
          <a:p>
            <a:pPr algn="ctr">
              <a:lnSpc>
                <a:spcPct val="150000"/>
              </a:lnSpc>
            </a:pPr>
            <a:r>
              <a:rPr lang="en-US" sz="2000" b="1" spc="120">
                <a:solidFill>
                  <a:schemeClr val="bg1"/>
                </a:solidFill>
                <a:latin typeface="Karla"/>
                <a:ea typeface="Calibri"/>
                <a:cs typeface="Times New Roman"/>
              </a:rPr>
              <a:t>May 1, 2025</a:t>
            </a:r>
            <a:endParaRPr lang="en-US" sz="2000" b="1">
              <a:solidFill>
                <a:schemeClr val="bg1"/>
              </a:solidFill>
              <a:latin typeface="Karla" panose="020B0004030503030003" pitchFamily="34" charset="77"/>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687F1DAE-175E-E702-FF6D-16F822044154}"/>
              </a:ext>
            </a:extLst>
          </p:cNvPr>
          <p:cNvSpPr/>
          <p:nvPr/>
        </p:nvSpPr>
        <p:spPr>
          <a:xfrm>
            <a:off x="561247" y="3996485"/>
            <a:ext cx="2196944" cy="597406"/>
          </a:xfrm>
          <a:prstGeom prst="rect">
            <a:avLst/>
          </a:prstGeom>
          <a:gradFill flip="none" rotWithShape="1">
            <a:gsLst>
              <a:gs pos="100000">
                <a:schemeClr val="tx1">
                  <a:lumMod val="50000"/>
                </a:schemeClr>
              </a:gs>
              <a:gs pos="0">
                <a:schemeClr val="tx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4DD2D61-D551-40DA-BA53-7B54AE8C1C94}"/>
              </a:ext>
            </a:extLst>
          </p:cNvPr>
          <p:cNvSpPr txBox="1"/>
          <p:nvPr/>
        </p:nvSpPr>
        <p:spPr>
          <a:xfrm>
            <a:off x="561247" y="3986590"/>
            <a:ext cx="2196944" cy="504946"/>
          </a:xfrm>
          <a:prstGeom prst="rect">
            <a:avLst/>
          </a:prstGeom>
          <a:noFill/>
        </p:spPr>
        <p:txBody>
          <a:bodyPr wrap="square" lIns="91440" tIns="45720" rIns="91440" bIns="45720" anchor="ctr">
            <a:spAutoFit/>
          </a:bodyPr>
          <a:lstStyle/>
          <a:p>
            <a:pPr algn="ctr">
              <a:lnSpc>
                <a:spcPct val="150000"/>
              </a:lnSpc>
            </a:pPr>
            <a:r>
              <a:rPr lang="en-US" sz="2000" b="1" spc="120">
                <a:solidFill>
                  <a:schemeClr val="bg1"/>
                </a:solidFill>
                <a:latin typeface="Karla"/>
                <a:ea typeface="Calibri"/>
                <a:cs typeface="Times New Roman"/>
              </a:rPr>
              <a:t>July 10, 2025</a:t>
            </a:r>
            <a:endParaRPr lang="en-US" sz="2000" b="1">
              <a:solidFill>
                <a:schemeClr val="bg1"/>
              </a:solidFill>
              <a:latin typeface="Karla" panose="020B0004030503030003" pitchFamily="34" charset="77"/>
              <a:ea typeface="Calibri" panose="020F0502020204030204" pitchFamily="34" charset="0"/>
              <a:cs typeface="Times New Roman" panose="02020603050405020304" pitchFamily="18" charset="0"/>
            </a:endParaRPr>
          </a:p>
        </p:txBody>
      </p:sp>
      <p:sp>
        <p:nvSpPr>
          <p:cNvPr id="23" name="Left Brace 22">
            <a:extLst>
              <a:ext uri="{FF2B5EF4-FFF2-40B4-BE49-F238E27FC236}">
                <a16:creationId xmlns:a16="http://schemas.microsoft.com/office/drawing/2014/main" id="{C37BB632-5723-F39B-8010-808883C920EB}"/>
              </a:ext>
            </a:extLst>
          </p:cNvPr>
          <p:cNvSpPr/>
          <p:nvPr/>
        </p:nvSpPr>
        <p:spPr>
          <a:xfrm>
            <a:off x="2724449" y="5025159"/>
            <a:ext cx="609766" cy="410205"/>
          </a:xfrm>
          <a:prstGeom prst="leftBrace">
            <a:avLst>
              <a:gd name="adj1" fmla="val 0"/>
              <a:gd name="adj2" fmla="val 34405"/>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23">
            <a:extLst>
              <a:ext uri="{FF2B5EF4-FFF2-40B4-BE49-F238E27FC236}">
                <a16:creationId xmlns:a16="http://schemas.microsoft.com/office/drawing/2014/main" id="{4BE37903-6430-2965-6898-2368DBDCD282}"/>
              </a:ext>
            </a:extLst>
          </p:cNvPr>
          <p:cNvSpPr/>
          <p:nvPr/>
        </p:nvSpPr>
        <p:spPr>
          <a:xfrm>
            <a:off x="571757" y="4879354"/>
            <a:ext cx="2196944" cy="597406"/>
          </a:xfrm>
          <a:prstGeom prst="rect">
            <a:avLst/>
          </a:prstGeom>
          <a:gradFill flip="none" rotWithShape="1">
            <a:gsLst>
              <a:gs pos="100000">
                <a:schemeClr val="tx1">
                  <a:lumMod val="50000"/>
                </a:schemeClr>
              </a:gs>
              <a:gs pos="0">
                <a:schemeClr val="tx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ADE9054-5E56-BAD1-8D0D-FC3DB743855F}"/>
              </a:ext>
            </a:extLst>
          </p:cNvPr>
          <p:cNvSpPr txBox="1"/>
          <p:nvPr/>
        </p:nvSpPr>
        <p:spPr>
          <a:xfrm>
            <a:off x="571757" y="4859299"/>
            <a:ext cx="2196944" cy="504946"/>
          </a:xfrm>
          <a:prstGeom prst="rect">
            <a:avLst/>
          </a:prstGeom>
          <a:noFill/>
        </p:spPr>
        <p:txBody>
          <a:bodyPr wrap="square" lIns="91440" tIns="45720" rIns="91440" bIns="45720" anchor="ctr">
            <a:spAutoFit/>
          </a:bodyPr>
          <a:lstStyle/>
          <a:p>
            <a:pPr algn="ctr">
              <a:lnSpc>
                <a:spcPct val="150000"/>
              </a:lnSpc>
            </a:pPr>
            <a:r>
              <a:rPr lang="en-US" sz="2000" b="1" spc="120">
                <a:solidFill>
                  <a:schemeClr val="bg1"/>
                </a:solidFill>
                <a:latin typeface="Karla"/>
                <a:ea typeface="Calibri"/>
                <a:cs typeface="Times New Roman"/>
              </a:rPr>
              <a:t>July 17, 2025</a:t>
            </a:r>
            <a:endParaRPr lang="en-US" sz="2000" b="1">
              <a:solidFill>
                <a:schemeClr val="bg1"/>
              </a:solidFill>
              <a:latin typeface="Karla" panose="020B0004030503030003" pitchFamily="34" charset="77"/>
              <a:ea typeface="Calibri" panose="020F0502020204030204" pitchFamily="34" charset="0"/>
              <a:cs typeface="Times New Roman" panose="02020603050405020304" pitchFamily="18" charset="0"/>
            </a:endParaRPr>
          </a:p>
        </p:txBody>
      </p:sp>
      <p:sp>
        <p:nvSpPr>
          <p:cNvPr id="26" name="Left Brace 25">
            <a:extLst>
              <a:ext uri="{FF2B5EF4-FFF2-40B4-BE49-F238E27FC236}">
                <a16:creationId xmlns:a16="http://schemas.microsoft.com/office/drawing/2014/main" id="{9BD01285-C654-8301-DDEA-647D9F05C1AE}"/>
              </a:ext>
            </a:extLst>
          </p:cNvPr>
          <p:cNvSpPr/>
          <p:nvPr/>
        </p:nvSpPr>
        <p:spPr>
          <a:xfrm>
            <a:off x="2724449" y="5726184"/>
            <a:ext cx="609766" cy="471656"/>
          </a:xfrm>
          <a:prstGeom prst="leftBrace">
            <a:avLst>
              <a:gd name="adj1" fmla="val 0"/>
              <a:gd name="adj2" fmla="val 37440"/>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ectangle 26">
            <a:extLst>
              <a:ext uri="{FF2B5EF4-FFF2-40B4-BE49-F238E27FC236}">
                <a16:creationId xmlns:a16="http://schemas.microsoft.com/office/drawing/2014/main" id="{424616D1-14D9-C2B0-D062-9ACBCA65EBA7}"/>
              </a:ext>
            </a:extLst>
          </p:cNvPr>
          <p:cNvSpPr/>
          <p:nvPr/>
        </p:nvSpPr>
        <p:spPr>
          <a:xfrm>
            <a:off x="571757" y="5612626"/>
            <a:ext cx="2196944" cy="597406"/>
          </a:xfrm>
          <a:prstGeom prst="rect">
            <a:avLst/>
          </a:prstGeom>
          <a:gradFill flip="none" rotWithShape="1">
            <a:gsLst>
              <a:gs pos="100000">
                <a:schemeClr val="tx1">
                  <a:lumMod val="50000"/>
                </a:schemeClr>
              </a:gs>
              <a:gs pos="0">
                <a:schemeClr val="tx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605DF88-8F9E-4AE4-850D-E531DF9B453C}"/>
              </a:ext>
            </a:extLst>
          </p:cNvPr>
          <p:cNvSpPr txBox="1"/>
          <p:nvPr/>
        </p:nvSpPr>
        <p:spPr>
          <a:xfrm>
            <a:off x="571757" y="5592571"/>
            <a:ext cx="2196944" cy="504946"/>
          </a:xfrm>
          <a:prstGeom prst="rect">
            <a:avLst/>
          </a:prstGeom>
          <a:noFill/>
        </p:spPr>
        <p:txBody>
          <a:bodyPr wrap="square" lIns="91440" tIns="45720" rIns="91440" bIns="45720" anchor="t">
            <a:spAutoFit/>
          </a:bodyPr>
          <a:lstStyle/>
          <a:p>
            <a:pPr algn="ctr">
              <a:lnSpc>
                <a:spcPct val="150000"/>
              </a:lnSpc>
            </a:pPr>
            <a:r>
              <a:rPr lang="en-US" sz="2000" b="1" spc="120">
                <a:solidFill>
                  <a:schemeClr val="bg1"/>
                </a:solidFill>
                <a:latin typeface="Karla"/>
                <a:ea typeface="Calibri"/>
                <a:cs typeface="Times New Roman"/>
              </a:rPr>
              <a:t>July 18, 2025</a:t>
            </a:r>
            <a:endParaRPr lang="en-US" sz="2000" b="1">
              <a:solidFill>
                <a:schemeClr val="bg1"/>
              </a:solidFill>
              <a:latin typeface="Karla" panose="020B0004030503030003" pitchFamily="34"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7318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86416"/>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AFDCF4-283C-A9FC-3CB7-AA1E5B7AD57B}"/>
              </a:ext>
            </a:extLst>
          </p:cNvPr>
          <p:cNvSpPr>
            <a:spLocks noGrp="1"/>
          </p:cNvSpPr>
          <p:nvPr>
            <p:ph type="body" sz="quarter" idx="21"/>
          </p:nvPr>
        </p:nvSpPr>
        <p:spPr/>
        <p:txBody>
          <a:bodyPr>
            <a:normAutofit fontScale="77500" lnSpcReduction="20000"/>
          </a:bodyPr>
          <a:lstStyle/>
          <a:p>
            <a:r>
              <a:rPr lang="en-US">
                <a:latin typeface="Karla Light"/>
              </a:rPr>
              <a:t>U.S. Senate Commerce, Science, &amp; Transportation. "Cantwell Report Highlights Vital Role PBS and NPR Play in Warning Public During Weather Emergencies." (July 9, 2025)</a:t>
            </a:r>
            <a:endParaRPr lang="en-US"/>
          </a:p>
        </p:txBody>
      </p:sp>
      <p:sp>
        <p:nvSpPr>
          <p:cNvPr id="4" name="Text Placeholder 3">
            <a:extLst>
              <a:ext uri="{FF2B5EF4-FFF2-40B4-BE49-F238E27FC236}">
                <a16:creationId xmlns:a16="http://schemas.microsoft.com/office/drawing/2014/main" id="{C0C61FFC-4AC5-6560-EE9A-57B80378E104}"/>
              </a:ext>
            </a:extLst>
          </p:cNvPr>
          <p:cNvSpPr>
            <a:spLocks noGrp="1"/>
          </p:cNvSpPr>
          <p:nvPr>
            <p:ph type="body" sz="quarter" idx="22"/>
          </p:nvPr>
        </p:nvSpPr>
        <p:spPr>
          <a:xfrm>
            <a:off x="8386011" y="1669370"/>
            <a:ext cx="3419509" cy="3984372"/>
          </a:xfrm>
        </p:spPr>
        <p:txBody>
          <a:bodyPr vert="horz" lIns="91440" tIns="45720" rIns="91440" bIns="45720" rtlCol="0" anchor="t">
            <a:normAutofit/>
          </a:bodyPr>
          <a:lstStyle/>
          <a:p>
            <a:pPr>
              <a:lnSpc>
                <a:spcPct val="130000"/>
              </a:lnSpc>
            </a:pPr>
            <a:r>
              <a:rPr lang="en-US" sz="1600">
                <a:solidFill>
                  <a:schemeClr val="tx2"/>
                </a:solidFill>
                <a:latin typeface="Karla Light"/>
              </a:rPr>
              <a:t>Federal funding cuts could leave millions without access to </a:t>
            </a:r>
            <a:r>
              <a:rPr lang="en-US" sz="1600" b="1">
                <a:solidFill>
                  <a:schemeClr val="tx2"/>
                </a:solidFill>
                <a:latin typeface="Karla Medium"/>
              </a:rPr>
              <a:t>life-saving emergency information</a:t>
            </a:r>
            <a:r>
              <a:rPr lang="en-US" sz="1600">
                <a:solidFill>
                  <a:schemeClr val="tx2"/>
                </a:solidFill>
                <a:latin typeface="Karla Light"/>
              </a:rPr>
              <a:t>—especially in rural areas.</a:t>
            </a:r>
            <a:endParaRPr lang="en-US">
              <a:solidFill>
                <a:schemeClr val="tx2"/>
              </a:solidFill>
              <a:latin typeface="Karla Light"/>
            </a:endParaRPr>
          </a:p>
          <a:p>
            <a:pPr marL="285750" indent="-285750">
              <a:lnSpc>
                <a:spcPct val="130000"/>
              </a:lnSpc>
              <a:buFont typeface="Arial" panose="020B0604020202020204" pitchFamily="34" charset="0"/>
              <a:buChar char="•"/>
            </a:pPr>
            <a:r>
              <a:rPr lang="en-US" sz="1600">
                <a:solidFill>
                  <a:schemeClr val="tx2"/>
                </a:solidFill>
                <a:latin typeface="Karla Medium"/>
              </a:rPr>
              <a:t>13 million</a:t>
            </a:r>
            <a:r>
              <a:rPr lang="en-US" sz="1600">
                <a:solidFill>
                  <a:schemeClr val="tx2"/>
                </a:solidFill>
                <a:latin typeface="Karla Light"/>
              </a:rPr>
              <a:t> Americans could lose access to emergency alerts.</a:t>
            </a:r>
            <a:endParaRPr lang="en-US" sz="1600">
              <a:solidFill>
                <a:schemeClr val="tx2"/>
              </a:solidFill>
              <a:latin typeface="Karla"/>
            </a:endParaRPr>
          </a:p>
          <a:p>
            <a:pPr marL="285750" indent="-285750">
              <a:lnSpc>
                <a:spcPct val="130000"/>
              </a:lnSpc>
              <a:buFont typeface="Arial" panose="020B0604020202020204" pitchFamily="34" charset="0"/>
              <a:buChar char="•"/>
            </a:pPr>
            <a:r>
              <a:rPr lang="en-US" sz="1600">
                <a:solidFill>
                  <a:schemeClr val="tx2"/>
                </a:solidFill>
                <a:latin typeface="Karla Medium"/>
              </a:rPr>
              <a:t>Rural stations</a:t>
            </a:r>
            <a:r>
              <a:rPr lang="en-US" sz="1600">
                <a:solidFill>
                  <a:schemeClr val="tx2"/>
                </a:solidFill>
                <a:latin typeface="Karla Light"/>
              </a:rPr>
              <a:t> are often the only local news and safety source.</a:t>
            </a:r>
            <a:endParaRPr lang="en-US" sz="1600">
              <a:solidFill>
                <a:schemeClr val="tx2"/>
              </a:solidFill>
              <a:latin typeface="Karla"/>
            </a:endParaRPr>
          </a:p>
          <a:p>
            <a:pPr marL="285750" indent="-285750">
              <a:lnSpc>
                <a:spcPct val="130000"/>
              </a:lnSpc>
              <a:buFont typeface="Arial" panose="020B0604020202020204" pitchFamily="34" charset="0"/>
              <a:buChar char="•"/>
            </a:pPr>
            <a:r>
              <a:rPr lang="en-US" sz="1600">
                <a:solidFill>
                  <a:schemeClr val="tx2"/>
                </a:solidFill>
                <a:latin typeface="Karla Light"/>
              </a:rPr>
              <a:t>Severe weather threats + station closures = </a:t>
            </a:r>
            <a:r>
              <a:rPr lang="en-US" sz="1600">
                <a:solidFill>
                  <a:schemeClr val="tx2"/>
                </a:solidFill>
                <a:latin typeface="Karla Medium"/>
              </a:rPr>
              <a:t>dangerous information gaps</a:t>
            </a:r>
            <a:r>
              <a:rPr lang="en-US" sz="1600">
                <a:solidFill>
                  <a:schemeClr val="tx2"/>
                </a:solidFill>
                <a:latin typeface="Karla Light"/>
              </a:rPr>
              <a:t>.</a:t>
            </a:r>
            <a:endParaRPr lang="en-US" sz="1600">
              <a:solidFill>
                <a:schemeClr val="tx2"/>
              </a:solidFill>
              <a:latin typeface="Karla"/>
            </a:endParaRPr>
          </a:p>
          <a:p>
            <a:pPr marL="285750" indent="-285750">
              <a:lnSpc>
                <a:spcPct val="130000"/>
              </a:lnSpc>
              <a:buFont typeface="Arial" panose="020B0604020202020204" pitchFamily="34" charset="0"/>
              <a:buChar char="•"/>
            </a:pPr>
            <a:endParaRPr lang="en-US">
              <a:solidFill>
                <a:schemeClr val="tx2"/>
              </a:solidFill>
            </a:endParaRPr>
          </a:p>
        </p:txBody>
      </p:sp>
      <p:pic>
        <p:nvPicPr>
          <p:cNvPr id="13" name="Picture 12" descr="A map of the united states">
            <a:extLst>
              <a:ext uri="{FF2B5EF4-FFF2-40B4-BE49-F238E27FC236}">
                <a16:creationId xmlns:a16="http://schemas.microsoft.com/office/drawing/2014/main" id="{47669D20-1C23-8763-8F48-3CA073C9AC9A}"/>
              </a:ext>
            </a:extLst>
          </p:cNvPr>
          <p:cNvPicPr>
            <a:picLocks noChangeAspect="1"/>
          </p:cNvPicPr>
          <p:nvPr/>
        </p:nvPicPr>
        <p:blipFill>
          <a:blip r:embed="rId2"/>
          <a:srcRect l="564" t="166" r="600" b="-69"/>
          <a:stretch>
            <a:fillRect/>
          </a:stretch>
        </p:blipFill>
        <p:spPr>
          <a:xfrm>
            <a:off x="547831" y="1146683"/>
            <a:ext cx="7506235" cy="5029746"/>
          </a:xfrm>
          <a:prstGeom prst="rect">
            <a:avLst/>
          </a:prstGeom>
          <a:effectLst>
            <a:outerShdw blurRad="170660" dist="38100" dir="2700000" algn="tl" rotWithShape="0">
              <a:prstClr val="black">
                <a:alpha val="28000"/>
              </a:prstClr>
            </a:outerShdw>
          </a:effectLst>
        </p:spPr>
      </p:pic>
      <p:sp>
        <p:nvSpPr>
          <p:cNvPr id="3" name="Text Placeholder 2">
            <a:extLst>
              <a:ext uri="{FF2B5EF4-FFF2-40B4-BE49-F238E27FC236}">
                <a16:creationId xmlns:a16="http://schemas.microsoft.com/office/drawing/2014/main" id="{861506AB-26E2-0122-3F17-71C9174E1B5C}"/>
              </a:ext>
            </a:extLst>
          </p:cNvPr>
          <p:cNvSpPr txBox="1">
            <a:spLocks/>
          </p:cNvSpPr>
          <p:nvPr/>
        </p:nvSpPr>
        <p:spPr>
          <a:xfrm>
            <a:off x="457199" y="424069"/>
            <a:ext cx="11732112" cy="54795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4000" b="0" i="0" kern="1200" cap="all" spc="200" baseline="0">
                <a:solidFill>
                  <a:srgbClr val="254A5D"/>
                </a:solidFill>
                <a:latin typeface="Karla Medium" panose="020B00040305030300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i="1" kern="1200" cap="all" spc="200" baseline="0">
                <a:solidFill>
                  <a:srgbClr val="254A5D"/>
                </a:solidFill>
                <a:latin typeface="Karla Light" panose="020B00040305030300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fontAlgn="auto">
              <a:spcAft>
                <a:spcPts val="0"/>
              </a:spcAft>
              <a:buClrTx/>
              <a:buSzTx/>
              <a:tabLst/>
              <a:defRPr/>
            </a:pPr>
            <a:r>
              <a:rPr lang="en-US" sz="2800" b="1" cap="none" spc="0">
                <a:latin typeface="Karla"/>
              </a:rPr>
              <a:t>The Risk to Public Safety</a:t>
            </a:r>
          </a:p>
        </p:txBody>
      </p:sp>
      <p:sp>
        <p:nvSpPr>
          <p:cNvPr id="5" name="TextBox 4">
            <a:extLst>
              <a:ext uri="{FF2B5EF4-FFF2-40B4-BE49-F238E27FC236}">
                <a16:creationId xmlns:a16="http://schemas.microsoft.com/office/drawing/2014/main" id="{635A0344-88B9-B871-D14A-231008D27926}"/>
              </a:ext>
            </a:extLst>
          </p:cNvPr>
          <p:cNvSpPr txBox="1"/>
          <p:nvPr/>
        </p:nvSpPr>
        <p:spPr>
          <a:xfrm>
            <a:off x="1754637" y="7497624"/>
            <a:ext cx="50926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Karla"/>
              </a:rPr>
              <a:t>Sample PBS Funding</a:t>
            </a:r>
          </a:p>
        </p:txBody>
      </p:sp>
    </p:spTree>
    <p:extLst>
      <p:ext uri="{BB962C8B-B14F-4D97-AF65-F5344CB8AC3E}">
        <p14:creationId xmlns:p14="http://schemas.microsoft.com/office/powerpoint/2010/main" val="3150619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7C0FC-8A1C-4DD3-B52D-E1040A012B5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F998B5E-02CB-439F-5546-B18C53955215}"/>
              </a:ext>
            </a:extLst>
          </p:cNvPr>
          <p:cNvSpPr/>
          <p:nvPr/>
        </p:nvSpPr>
        <p:spPr>
          <a:xfrm>
            <a:off x="457198" y="1267146"/>
            <a:ext cx="3592104" cy="4933287"/>
          </a:xfrm>
          <a:prstGeom prst="rect">
            <a:avLst/>
          </a:prstGeom>
          <a:gradFill flip="none" rotWithShape="1">
            <a:gsLst>
              <a:gs pos="0">
                <a:schemeClr val="tx1"/>
              </a:gs>
              <a:gs pos="100000">
                <a:schemeClr val="tx1">
                  <a:lumMod val="50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46A2DD63-615D-4C1C-8197-C0B118CB40DB}"/>
              </a:ext>
            </a:extLst>
          </p:cNvPr>
          <p:cNvSpPr txBox="1">
            <a:spLocks/>
          </p:cNvSpPr>
          <p:nvPr/>
        </p:nvSpPr>
        <p:spPr>
          <a:xfrm>
            <a:off x="457199" y="441219"/>
            <a:ext cx="11251721" cy="5148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4000" b="0" i="0" kern="1200" cap="all" spc="200" baseline="0">
                <a:solidFill>
                  <a:srgbClr val="254A5D"/>
                </a:solidFill>
                <a:latin typeface="Karla Medium" panose="020B00040305030300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i="1" kern="1200" cap="all" spc="200" baseline="0">
                <a:solidFill>
                  <a:srgbClr val="254A5D"/>
                </a:solidFill>
                <a:latin typeface="Karla Light" panose="020B00040305030300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800" b="1" cap="none" spc="0">
                <a:latin typeface="Karla"/>
              </a:rPr>
              <a:t>Reactions to Current Events</a:t>
            </a:r>
            <a:endParaRPr lang="en-US" sz="2800" cap="none" spc="0">
              <a:solidFill>
                <a:srgbClr val="000000"/>
              </a:solidFill>
              <a:latin typeface="Karla"/>
            </a:endParaRPr>
          </a:p>
          <a:p>
            <a:pPr>
              <a:defRPr/>
            </a:pPr>
            <a:endParaRPr lang="en-US" sz="2800" b="1" cap="none" spc="0">
              <a:latin typeface="Karla"/>
            </a:endParaRPr>
          </a:p>
        </p:txBody>
      </p:sp>
      <p:sp>
        <p:nvSpPr>
          <p:cNvPr id="12" name="TextBox 11">
            <a:extLst>
              <a:ext uri="{FF2B5EF4-FFF2-40B4-BE49-F238E27FC236}">
                <a16:creationId xmlns:a16="http://schemas.microsoft.com/office/drawing/2014/main" id="{169AE696-7C2D-DC57-8F28-EE176FF60499}"/>
              </a:ext>
            </a:extLst>
          </p:cNvPr>
          <p:cNvSpPr txBox="1"/>
          <p:nvPr/>
        </p:nvSpPr>
        <p:spPr>
          <a:xfrm>
            <a:off x="7302141" y="6054931"/>
            <a:ext cx="4566553" cy="846386"/>
          </a:xfrm>
          <a:prstGeom prst="rect">
            <a:avLst/>
          </a:prstGeom>
          <a:noFill/>
        </p:spPr>
        <p:txBody>
          <a:bodyPr wrap="square" lIns="91440" tIns="45720" rIns="91440" bIns="45720" rtlCol="0" anchor="t">
            <a:spAutoFit/>
          </a:bodyPr>
          <a:lstStyle/>
          <a:p>
            <a:pPr algn="r"/>
            <a:r>
              <a:rPr lang="en-US" sz="700">
                <a:solidFill>
                  <a:srgbClr val="545454"/>
                </a:solidFill>
                <a:latin typeface="Karla"/>
                <a:ea typeface="Calibri Light"/>
                <a:cs typeface="Calibri Light"/>
              </a:rPr>
              <a:t>NPR. </a:t>
            </a:r>
            <a:r>
              <a:rPr lang="en-US" sz="700">
                <a:solidFill>
                  <a:srgbClr val="545454"/>
                </a:solidFill>
                <a:latin typeface="Karla"/>
                <a:ea typeface="+mn-lt"/>
                <a:cs typeface="+mn-lt"/>
              </a:rPr>
              <a:t>"</a:t>
            </a:r>
            <a:r>
              <a:rPr lang="en-US" sz="700">
                <a:solidFill>
                  <a:srgbClr val="545454"/>
                </a:solidFill>
                <a:ea typeface="+mn-lt"/>
                <a:cs typeface="+mn-lt"/>
              </a:rPr>
              <a:t>NPR and Colorado public radio stations sue Trump White House." (May 27, 2025)</a:t>
            </a:r>
            <a:endParaRPr lang="en-US">
              <a:solidFill>
                <a:srgbClr val="254A5D"/>
              </a:solidFill>
              <a:latin typeface="Calibri Light"/>
              <a:ea typeface="+mn-lt"/>
              <a:cs typeface="+mn-lt"/>
            </a:endParaRPr>
          </a:p>
          <a:p>
            <a:pPr algn="r"/>
            <a:r>
              <a:rPr lang="en-US" sz="700">
                <a:solidFill>
                  <a:srgbClr val="545454"/>
                </a:solidFill>
                <a:latin typeface="Calibri Light"/>
                <a:ea typeface="+mn-lt"/>
                <a:cs typeface="+mn-lt"/>
              </a:rPr>
              <a:t>PBS News. "</a:t>
            </a:r>
            <a:r>
              <a:rPr lang="en-US" sz="700">
                <a:solidFill>
                  <a:srgbClr val="545454"/>
                </a:solidFill>
                <a:ea typeface="+mn-lt"/>
                <a:cs typeface="+mn-lt"/>
              </a:rPr>
              <a:t>PBS suing Trump administration over defunding, three days after NPR filed similar case.." (May 30, 2025)</a:t>
            </a:r>
          </a:p>
          <a:p>
            <a:pPr algn="r"/>
            <a:r>
              <a:rPr lang="en-US" sz="700">
                <a:solidFill>
                  <a:srgbClr val="545454"/>
                </a:solidFill>
                <a:latin typeface="Karla"/>
                <a:ea typeface="Calibri Light"/>
                <a:cs typeface="Calibri Light"/>
              </a:rPr>
              <a:t>NPR. "</a:t>
            </a:r>
            <a:r>
              <a:rPr lang="en-US" sz="700">
                <a:solidFill>
                  <a:srgbClr val="545454"/>
                </a:solidFill>
                <a:ea typeface="Calibri Light"/>
                <a:cs typeface="Calibri Light"/>
              </a:rPr>
              <a:t>House votes to kill funding for public media." (June 12, 2025).</a:t>
            </a:r>
            <a:endParaRPr lang="en-US" sz="700">
              <a:solidFill>
                <a:srgbClr val="254A5D"/>
              </a:solidFill>
              <a:ea typeface="Calibri Light"/>
              <a:cs typeface="Calibri Light"/>
            </a:endParaRPr>
          </a:p>
          <a:p>
            <a:pPr algn="r"/>
            <a:r>
              <a:rPr lang="en-US" sz="700">
                <a:solidFill>
                  <a:srgbClr val="545454"/>
                </a:solidFill>
                <a:latin typeface="Karla"/>
                <a:ea typeface="Calibri Light"/>
                <a:cs typeface="Calibri Light"/>
              </a:rPr>
              <a:t>PBS. "</a:t>
            </a:r>
            <a:r>
              <a:rPr lang="en-US" sz="700">
                <a:solidFill>
                  <a:srgbClr val="545454"/>
                </a:solidFill>
                <a:ea typeface="Calibri Light"/>
                <a:cs typeface="Calibri Light"/>
              </a:rPr>
              <a:t>Statement from Paula Kerger, President and CEO, PBS. (May 2, 2025).</a:t>
            </a:r>
            <a:endParaRPr lang="en-US" sz="700">
              <a:solidFill>
                <a:srgbClr val="254A5D"/>
              </a:solidFill>
              <a:ea typeface="Calibri Light"/>
              <a:cs typeface="Calibri Light"/>
            </a:endParaRPr>
          </a:p>
          <a:p>
            <a:pPr algn="r"/>
            <a:r>
              <a:rPr lang="en-US" sz="700">
                <a:solidFill>
                  <a:srgbClr val="545454"/>
                </a:solidFill>
                <a:ea typeface="Calibri Light"/>
                <a:cs typeface="Calibri Light"/>
              </a:rPr>
              <a:t>NPR. "NPR and Katherine Maher, CEO of NPR Statement" (May 27, 2025)</a:t>
            </a:r>
            <a:endParaRPr lang="en-US" sz="700">
              <a:solidFill>
                <a:srgbClr val="254A5D"/>
              </a:solidFill>
              <a:ea typeface="Calibri Light"/>
              <a:cs typeface="Calibri Light"/>
            </a:endParaRPr>
          </a:p>
          <a:p>
            <a:pPr algn="r"/>
            <a:r>
              <a:rPr lang="en-US" sz="700">
                <a:solidFill>
                  <a:srgbClr val="545454"/>
                </a:solidFill>
                <a:ea typeface="Calibri Light"/>
                <a:cs typeface="Calibri Light"/>
              </a:rPr>
              <a:t>PMA. "PMA extends support to US public media." (June 3, 2025)</a:t>
            </a:r>
            <a:endParaRPr lang="en-US" sz="700">
              <a:solidFill>
                <a:srgbClr val="254A5D"/>
              </a:solidFill>
              <a:ea typeface="Calibri Light"/>
              <a:cs typeface="Calibri Light"/>
            </a:endParaRPr>
          </a:p>
          <a:p>
            <a:pPr algn="r"/>
            <a:endParaRPr lang="en-US" sz="700">
              <a:solidFill>
                <a:srgbClr val="545454"/>
              </a:solidFill>
              <a:ea typeface="Calibri Light"/>
              <a:cs typeface="Calibri Light"/>
            </a:endParaRPr>
          </a:p>
        </p:txBody>
      </p:sp>
      <p:sp>
        <p:nvSpPr>
          <p:cNvPr id="2" name="TextBox 1">
            <a:extLst>
              <a:ext uri="{FF2B5EF4-FFF2-40B4-BE49-F238E27FC236}">
                <a16:creationId xmlns:a16="http://schemas.microsoft.com/office/drawing/2014/main" id="{07E847FF-AFB2-ED50-0FDC-AF8B36B8CA7A}"/>
              </a:ext>
            </a:extLst>
          </p:cNvPr>
          <p:cNvSpPr txBox="1"/>
          <p:nvPr/>
        </p:nvSpPr>
        <p:spPr>
          <a:xfrm>
            <a:off x="754686" y="1245838"/>
            <a:ext cx="3070834" cy="4643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b="1">
                <a:solidFill>
                  <a:schemeClr val="bg1"/>
                </a:solidFill>
                <a:latin typeface="Karla"/>
              </a:rPr>
              <a:t>Lawsuits</a:t>
            </a:r>
            <a:r>
              <a:rPr lang="en-US" sz="3000">
                <a:solidFill>
                  <a:schemeClr val="bg1"/>
                </a:solidFill>
                <a:latin typeface="Karla"/>
                <a:ea typeface="Calibri"/>
                <a:cs typeface="Calibri"/>
              </a:rPr>
              <a:t> </a:t>
            </a:r>
            <a:endParaRPr lang="en-US" sz="1600">
              <a:solidFill>
                <a:schemeClr val="bg1"/>
              </a:solidFill>
              <a:latin typeface="Karla"/>
              <a:ea typeface="Calibri"/>
              <a:cs typeface="Calibri"/>
            </a:endParaRPr>
          </a:p>
          <a:p>
            <a:pPr marL="228600" lvl="1" indent="-228600">
              <a:lnSpc>
                <a:spcPct val="120000"/>
              </a:lnSpc>
              <a:buFont typeface="Courier New"/>
              <a:buChar char="•"/>
            </a:pPr>
            <a:r>
              <a:rPr lang="en-US" sz="1500">
                <a:solidFill>
                  <a:schemeClr val="bg1"/>
                </a:solidFill>
                <a:latin typeface="Karla"/>
                <a:ea typeface="Calibri"/>
                <a:cs typeface="Calibri"/>
              </a:rPr>
              <a:t>NPR and three Colorado public radio stations sued the Trump administration over the May executive order, arguing it was unconstitutional retaliation violating the First Amendment. Rocky Mountain PBS has joined the action. </a:t>
            </a:r>
            <a:endParaRPr lang="en-US" sz="1500">
              <a:solidFill>
                <a:schemeClr val="bg1"/>
              </a:solidFill>
              <a:ea typeface="Calibri Light"/>
              <a:cs typeface="Calibri Light"/>
            </a:endParaRPr>
          </a:p>
          <a:p>
            <a:pPr marL="0" lvl="1">
              <a:lnSpc>
                <a:spcPct val="120000"/>
              </a:lnSpc>
            </a:pPr>
            <a:endParaRPr lang="en-US" sz="1500">
              <a:solidFill>
                <a:schemeClr val="bg1"/>
              </a:solidFill>
              <a:latin typeface="Karla"/>
              <a:ea typeface="Calibri"/>
              <a:cs typeface="Calibri"/>
            </a:endParaRPr>
          </a:p>
          <a:p>
            <a:pPr marL="228600" lvl="1" indent="-228600">
              <a:lnSpc>
                <a:spcPct val="120000"/>
              </a:lnSpc>
              <a:buFont typeface="Courier New"/>
              <a:buChar char="•"/>
            </a:pPr>
            <a:r>
              <a:rPr lang="en-US" sz="1500">
                <a:solidFill>
                  <a:schemeClr val="bg1"/>
                </a:solidFill>
                <a:latin typeface="Karla"/>
                <a:ea typeface="Calibri"/>
                <a:cs typeface="Calibri"/>
              </a:rPr>
              <a:t>PBS sued the Trump administration days later, calling the move unconstitutional “viewpoint discrimination.” </a:t>
            </a:r>
          </a:p>
        </p:txBody>
      </p:sp>
      <p:sp>
        <p:nvSpPr>
          <p:cNvPr id="4" name="TextBox 3">
            <a:extLst>
              <a:ext uri="{FF2B5EF4-FFF2-40B4-BE49-F238E27FC236}">
                <a16:creationId xmlns:a16="http://schemas.microsoft.com/office/drawing/2014/main" id="{83924A6F-110F-D724-6DBD-47C71ECC7C3F}"/>
              </a:ext>
            </a:extLst>
          </p:cNvPr>
          <p:cNvSpPr txBox="1"/>
          <p:nvPr/>
        </p:nvSpPr>
        <p:spPr>
          <a:xfrm>
            <a:off x="4494774" y="1282694"/>
            <a:ext cx="7214146" cy="4874283"/>
          </a:xfrm>
          <a:prstGeom prst="rect">
            <a:avLst/>
          </a:prstGeom>
          <a:noFill/>
        </p:spPr>
        <p:txBody>
          <a:bodyPr wrap="square" lIns="91440" tIns="45720" rIns="91440" bIns="45720" anchor="t">
            <a:spAutoFit/>
          </a:bodyPr>
          <a:lstStyle/>
          <a:p>
            <a:pPr>
              <a:lnSpc>
                <a:spcPct val="130000"/>
              </a:lnSpc>
            </a:pPr>
            <a:r>
              <a:rPr lang="en-US" sz="1200" i="1">
                <a:solidFill>
                  <a:schemeClr val="tx2"/>
                </a:solidFill>
                <a:latin typeface="Karla"/>
                <a:ea typeface="+mn-lt"/>
                <a:cs typeface="+mn-lt"/>
              </a:rPr>
              <a:t>“The President’s blatantly unlawful Executive Order, issued in the middle of the night, threatens our ability to </a:t>
            </a:r>
            <a:r>
              <a:rPr lang="en-US" sz="1200" b="1" i="1">
                <a:solidFill>
                  <a:schemeClr val="tx2"/>
                </a:solidFill>
                <a:latin typeface="Karla"/>
                <a:ea typeface="+mn-lt"/>
                <a:cs typeface="+mn-lt"/>
              </a:rPr>
              <a:t>serve the American public with educational programming</a:t>
            </a:r>
            <a:r>
              <a:rPr lang="en-US" sz="1200" i="1">
                <a:solidFill>
                  <a:schemeClr val="tx2"/>
                </a:solidFill>
                <a:latin typeface="Karla"/>
                <a:ea typeface="+mn-lt"/>
                <a:cs typeface="+mn-lt"/>
              </a:rPr>
              <a:t>, as we have for the past 50-plus years.  We are currently exploring all options to allow PBS to continue to serve our member stations and all Americans." </a:t>
            </a:r>
            <a:r>
              <a:rPr lang="en-US" sz="1200">
                <a:solidFill>
                  <a:schemeClr val="tx2"/>
                </a:solidFill>
                <a:latin typeface="Karla"/>
                <a:ea typeface="+mn-lt"/>
                <a:cs typeface="+mn-lt"/>
              </a:rPr>
              <a:t>— Paula Kerger, President and CEO, PBS (May 2025) </a:t>
            </a:r>
          </a:p>
          <a:p>
            <a:pPr>
              <a:lnSpc>
                <a:spcPct val="130000"/>
              </a:lnSpc>
            </a:pPr>
            <a:endParaRPr lang="en-US" sz="1200">
              <a:solidFill>
                <a:schemeClr val="tx2"/>
              </a:solidFill>
              <a:latin typeface="Karla"/>
              <a:ea typeface="+mn-lt"/>
              <a:cs typeface="+mn-lt"/>
            </a:endParaRPr>
          </a:p>
          <a:p>
            <a:pPr>
              <a:lnSpc>
                <a:spcPct val="130000"/>
              </a:lnSpc>
            </a:pPr>
            <a:r>
              <a:rPr lang="en-US" sz="1200" i="1">
                <a:solidFill>
                  <a:schemeClr val="tx2"/>
                </a:solidFill>
                <a:latin typeface="Karla"/>
                <a:ea typeface="+mn-lt"/>
                <a:cs typeface="+mn-lt"/>
              </a:rPr>
              <a:t>“NPR has a First Amendment right to be free from government </a:t>
            </a:r>
            <a:r>
              <a:rPr lang="en-US" sz="1200" b="1" i="1">
                <a:solidFill>
                  <a:schemeClr val="tx2"/>
                </a:solidFill>
                <a:latin typeface="Karla"/>
                <a:ea typeface="+mn-lt"/>
                <a:cs typeface="+mn-lt"/>
              </a:rPr>
              <a:t>attempts to control private speech</a:t>
            </a:r>
            <a:r>
              <a:rPr lang="en-US" sz="1200" i="1">
                <a:solidFill>
                  <a:schemeClr val="tx2"/>
                </a:solidFill>
                <a:latin typeface="Karla"/>
                <a:ea typeface="+mn-lt"/>
                <a:cs typeface="+mn-lt"/>
              </a:rPr>
              <a:t> as well as from retaliation aimed at punishing and chilling protected speech." </a:t>
            </a:r>
            <a:r>
              <a:rPr lang="en-US" sz="1200">
                <a:solidFill>
                  <a:schemeClr val="tx2"/>
                </a:solidFill>
                <a:latin typeface="Karla"/>
                <a:ea typeface="+mn-lt"/>
                <a:cs typeface="+mn-lt"/>
              </a:rPr>
              <a:t>— NPR CEO Katherine Maher (May 2025) </a:t>
            </a:r>
          </a:p>
          <a:p>
            <a:pPr>
              <a:lnSpc>
                <a:spcPct val="130000"/>
              </a:lnSpc>
            </a:pPr>
            <a:endParaRPr lang="en-US" sz="1200">
              <a:solidFill>
                <a:schemeClr val="tx2"/>
              </a:solidFill>
              <a:latin typeface="Karla"/>
              <a:ea typeface="+mn-lt"/>
              <a:cs typeface="+mn-lt"/>
            </a:endParaRPr>
          </a:p>
          <a:p>
            <a:pPr>
              <a:lnSpc>
                <a:spcPct val="130000"/>
              </a:lnSpc>
            </a:pPr>
            <a:r>
              <a:rPr lang="en-US" sz="1200" i="1">
                <a:solidFill>
                  <a:schemeClr val="tx2"/>
                </a:solidFill>
                <a:latin typeface="Karla"/>
                <a:ea typeface="+mn-lt"/>
                <a:cs typeface="+mn-lt"/>
              </a:rPr>
              <a:t>“Amid a wider onslaught on public media in the US, including against the country’s international media services and the independence of the CPB, it is essential that domestic public broadcasters defend themselves against such </a:t>
            </a:r>
            <a:r>
              <a:rPr lang="en-US" sz="1200" b="1" i="1">
                <a:solidFill>
                  <a:schemeClr val="tx2"/>
                </a:solidFill>
                <a:latin typeface="Karla"/>
                <a:ea typeface="+mn-lt"/>
                <a:cs typeface="+mn-lt"/>
              </a:rPr>
              <a:t>egregious efforts to defund independent public service media.</a:t>
            </a:r>
            <a:r>
              <a:rPr lang="en-US" sz="1200" i="1">
                <a:solidFill>
                  <a:schemeClr val="tx2"/>
                </a:solidFill>
                <a:latin typeface="Karla"/>
                <a:ea typeface="+mn-lt"/>
                <a:cs typeface="+mn-lt"/>
              </a:rPr>
              <a:t>" </a:t>
            </a:r>
            <a:r>
              <a:rPr lang="en-US" sz="1200">
                <a:solidFill>
                  <a:schemeClr val="tx2"/>
                </a:solidFill>
                <a:latin typeface="Karla"/>
                <a:ea typeface="+mn-lt"/>
                <a:cs typeface="+mn-lt"/>
              </a:rPr>
              <a:t>— Public Media Alliance (June 2025) </a:t>
            </a:r>
            <a:endParaRPr lang="en-US" sz="1200">
              <a:solidFill>
                <a:schemeClr val="tx2"/>
              </a:solidFill>
              <a:latin typeface="Karla"/>
            </a:endParaRPr>
          </a:p>
          <a:p>
            <a:pPr>
              <a:lnSpc>
                <a:spcPct val="130000"/>
              </a:lnSpc>
            </a:pPr>
            <a:endParaRPr lang="en-US" sz="1200">
              <a:solidFill>
                <a:schemeClr val="tx2"/>
              </a:solidFill>
              <a:latin typeface="Karla"/>
              <a:ea typeface="Calibri Light"/>
              <a:cs typeface="Calibri Light"/>
            </a:endParaRPr>
          </a:p>
          <a:p>
            <a:pPr>
              <a:lnSpc>
                <a:spcPct val="130000"/>
              </a:lnSpc>
            </a:pPr>
            <a:r>
              <a:rPr lang="en-US" sz="1200" i="1">
                <a:solidFill>
                  <a:schemeClr val="tx2"/>
                </a:solidFill>
                <a:latin typeface="Karla"/>
                <a:ea typeface="+mn-lt"/>
                <a:cs typeface="+mn-lt"/>
              </a:rPr>
              <a:t>“Cutting this funding </a:t>
            </a:r>
            <a:r>
              <a:rPr lang="en-US" sz="1200" b="1" i="1">
                <a:solidFill>
                  <a:schemeClr val="tx2"/>
                </a:solidFill>
                <a:latin typeface="Karla"/>
                <a:ea typeface="+mn-lt"/>
                <a:cs typeface="+mn-lt"/>
              </a:rPr>
              <a:t>will not meaningfully reduce the deficit,</a:t>
            </a:r>
            <a:r>
              <a:rPr lang="en-US" sz="1200" i="1">
                <a:solidFill>
                  <a:schemeClr val="tx2"/>
                </a:solidFill>
                <a:latin typeface="Karla"/>
                <a:ea typeface="+mn-lt"/>
                <a:cs typeface="+mn-lt"/>
              </a:rPr>
              <a:t> but it will dismantle a trusted source of information for millions of Americans.” </a:t>
            </a:r>
            <a:r>
              <a:rPr lang="en-US" sz="1200">
                <a:solidFill>
                  <a:schemeClr val="tx2"/>
                </a:solidFill>
                <a:latin typeface="Karla"/>
                <a:ea typeface="+mn-lt"/>
                <a:cs typeface="+mn-lt"/>
              </a:rPr>
              <a:t>— Reps. Dan Goldman and Mark Amodei (June 2025)</a:t>
            </a:r>
            <a:endParaRPr lang="en-US" sz="1200">
              <a:solidFill>
                <a:schemeClr val="tx2"/>
              </a:solidFill>
            </a:endParaRPr>
          </a:p>
          <a:p>
            <a:pPr>
              <a:lnSpc>
                <a:spcPct val="130000"/>
              </a:lnSpc>
            </a:pPr>
            <a:endParaRPr lang="en-US" sz="1200" i="1">
              <a:solidFill>
                <a:schemeClr val="tx2"/>
              </a:solidFill>
              <a:latin typeface="Karla"/>
              <a:ea typeface="+mn-lt"/>
              <a:cs typeface="+mn-lt"/>
            </a:endParaRPr>
          </a:p>
          <a:p>
            <a:pPr>
              <a:lnSpc>
                <a:spcPct val="130000"/>
              </a:lnSpc>
            </a:pPr>
            <a:r>
              <a:rPr lang="en-US" sz="1200" i="1">
                <a:solidFill>
                  <a:schemeClr val="tx2"/>
                </a:solidFill>
                <a:latin typeface="Karla"/>
                <a:ea typeface="+mn-lt"/>
                <a:cs typeface="+mn-lt"/>
              </a:rPr>
              <a:t>“The letter of the day is 'C'. How appropriate because </a:t>
            </a:r>
            <a:r>
              <a:rPr lang="en-US" sz="1200" b="1" i="1">
                <a:solidFill>
                  <a:schemeClr val="tx2"/>
                </a:solidFill>
                <a:latin typeface="Karla"/>
                <a:ea typeface="+mn-lt"/>
                <a:cs typeface="+mn-lt"/>
              </a:rPr>
              <a:t>this bill is cruel,</a:t>
            </a:r>
            <a:r>
              <a:rPr lang="en-US" sz="1200" i="1">
                <a:solidFill>
                  <a:schemeClr val="tx2"/>
                </a:solidFill>
                <a:latin typeface="Karla"/>
                <a:ea typeface="+mn-lt"/>
                <a:cs typeface="+mn-lt"/>
              </a:rPr>
              <a:t> and it cuts children's programs all across the country.” </a:t>
            </a:r>
            <a:r>
              <a:rPr lang="en-US" sz="1200">
                <a:solidFill>
                  <a:schemeClr val="tx2"/>
                </a:solidFill>
                <a:latin typeface="Karla"/>
                <a:ea typeface="+mn-lt"/>
                <a:cs typeface="+mn-lt"/>
              </a:rPr>
              <a:t>— House Minority Leader Hakeem Jeffries, holding an Elmo doll (June 2025) </a:t>
            </a:r>
            <a:endParaRPr lang="en-US" sz="1200">
              <a:solidFill>
                <a:schemeClr val="tx2"/>
              </a:solidFill>
              <a:latin typeface="Karla"/>
            </a:endParaRPr>
          </a:p>
          <a:p>
            <a:pPr>
              <a:lnSpc>
                <a:spcPct val="130000"/>
              </a:lnSpc>
            </a:pPr>
            <a:endParaRPr lang="en-US" sz="1200">
              <a:solidFill>
                <a:schemeClr val="tx2"/>
              </a:solidFill>
              <a:ea typeface="Calibri Light"/>
              <a:cs typeface="Calibri Light"/>
            </a:endParaRPr>
          </a:p>
        </p:txBody>
      </p:sp>
    </p:spTree>
    <p:extLst>
      <p:ext uri="{BB962C8B-B14F-4D97-AF65-F5344CB8AC3E}">
        <p14:creationId xmlns:p14="http://schemas.microsoft.com/office/powerpoint/2010/main" val="1381749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09C3B-D5CD-2106-5F48-E48843917CB5}"/>
            </a:ext>
          </a:extLst>
        </p:cNvPr>
        <p:cNvGrpSpPr/>
        <p:nvPr/>
      </p:nvGrpSpPr>
      <p:grpSpPr>
        <a:xfrm>
          <a:off x="0" y="0"/>
          <a:ext cx="0" cy="0"/>
          <a:chOff x="0" y="0"/>
          <a:chExt cx="0" cy="0"/>
        </a:xfrm>
      </p:grpSpPr>
      <p:pic>
        <p:nvPicPr>
          <p:cNvPr id="1026" name="Picture 2" descr="CPB banner">
            <a:extLst>
              <a:ext uri="{FF2B5EF4-FFF2-40B4-BE49-F238E27FC236}">
                <a16:creationId xmlns:a16="http://schemas.microsoft.com/office/drawing/2014/main" id="{912DA5F6-C5C5-896E-B63C-2A75BB4F1DF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 r="10055"/>
          <a:stretch>
            <a:fillRect/>
          </a:stretch>
        </p:blipFill>
        <p:spPr bwMode="auto">
          <a:xfrm>
            <a:off x="1" y="13856"/>
            <a:ext cx="12311742" cy="68441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rectangle with white dots&#10;&#10;AI-generated content may be incorrect.">
            <a:extLst>
              <a:ext uri="{FF2B5EF4-FFF2-40B4-BE49-F238E27FC236}">
                <a16:creationId xmlns:a16="http://schemas.microsoft.com/office/drawing/2014/main" id="{5D589AE6-2E79-F303-23E3-704B54C3C1FF}"/>
              </a:ext>
            </a:extLst>
          </p:cNvPr>
          <p:cNvPicPr>
            <a:picLocks noChangeAspect="1"/>
          </p:cNvPicPr>
          <p:nvPr/>
        </p:nvPicPr>
        <p:blipFill>
          <a:blip r:embed="rId5">
            <a:alphaModFix amt="44000"/>
          </a:blip>
          <a:srcRect t="6640"/>
          <a:stretch>
            <a:fillRect/>
          </a:stretch>
        </p:blipFill>
        <p:spPr>
          <a:xfrm rot="10800000">
            <a:off x="0" y="0"/>
            <a:ext cx="12311744" cy="6830288"/>
          </a:xfrm>
          <a:prstGeom prst="rect">
            <a:avLst/>
          </a:prstGeom>
          <a:gradFill flip="none" rotWithShape="1">
            <a:gsLst>
              <a:gs pos="71968">
                <a:srgbClr val="1A3340">
                  <a:alpha val="69000"/>
                </a:srgbClr>
              </a:gs>
              <a:gs pos="100000">
                <a:schemeClr val="tx1">
                  <a:lumMod val="50000"/>
                  <a:alpha val="82000"/>
                </a:schemeClr>
              </a:gs>
              <a:gs pos="24000">
                <a:schemeClr val="bg1">
                  <a:alpha val="0"/>
                </a:schemeClr>
              </a:gs>
              <a:gs pos="37000">
                <a:schemeClr val="tx1">
                  <a:alpha val="0"/>
                  <a:lumMod val="99000"/>
                  <a:lumOff val="1000"/>
                </a:schemeClr>
              </a:gs>
            </a:gsLst>
            <a:lin ang="0" scaled="1"/>
            <a:tileRect/>
          </a:gradFill>
        </p:spPr>
      </p:pic>
      <p:sp>
        <p:nvSpPr>
          <p:cNvPr id="7" name="TextBox 6">
            <a:extLst>
              <a:ext uri="{FF2B5EF4-FFF2-40B4-BE49-F238E27FC236}">
                <a16:creationId xmlns:a16="http://schemas.microsoft.com/office/drawing/2014/main" id="{CE7CCAD0-90FD-EF53-6995-2CEC4B5CA440}"/>
              </a:ext>
            </a:extLst>
          </p:cNvPr>
          <p:cNvSpPr txBox="1"/>
          <p:nvPr/>
        </p:nvSpPr>
        <p:spPr>
          <a:xfrm>
            <a:off x="962110" y="484108"/>
            <a:ext cx="2743200"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0">
                <a:solidFill>
                  <a:schemeClr val="bg1"/>
                </a:solidFill>
                <a:latin typeface="Karla Light"/>
                <a:cs typeface="Calibri"/>
              </a:rPr>
              <a:t>“</a:t>
            </a:r>
          </a:p>
        </p:txBody>
      </p:sp>
      <p:sp>
        <p:nvSpPr>
          <p:cNvPr id="9" name="TextBox 8">
            <a:extLst>
              <a:ext uri="{FF2B5EF4-FFF2-40B4-BE49-F238E27FC236}">
                <a16:creationId xmlns:a16="http://schemas.microsoft.com/office/drawing/2014/main" id="{F1A269F0-27D9-3510-EFF1-5A6E2B0CDB2D}"/>
              </a:ext>
            </a:extLst>
          </p:cNvPr>
          <p:cNvSpPr txBox="1"/>
          <p:nvPr/>
        </p:nvSpPr>
        <p:spPr>
          <a:xfrm>
            <a:off x="962110" y="2214772"/>
            <a:ext cx="5133890" cy="3021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US" sz="2000">
                <a:solidFill>
                  <a:schemeClr val="bg1"/>
                </a:solidFill>
                <a:latin typeface="Karla"/>
                <a:ea typeface="Verdana"/>
              </a:rPr>
              <a:t>Despite the extraordinary efforts of millions of Americans who called, wrote, and petitioned Congress to preserve federal funding for CPB, we now face the difficult reality of closing our operations.</a:t>
            </a:r>
          </a:p>
          <a:p>
            <a:pPr>
              <a:lnSpc>
                <a:spcPct val="120000"/>
              </a:lnSpc>
            </a:pPr>
            <a:endParaRPr lang="en-US" sz="2000">
              <a:solidFill>
                <a:schemeClr val="bg1"/>
              </a:solidFill>
              <a:latin typeface="Karla"/>
              <a:ea typeface="Verdana"/>
            </a:endParaRPr>
          </a:p>
          <a:p>
            <a:pPr>
              <a:lnSpc>
                <a:spcPct val="120000"/>
              </a:lnSpc>
            </a:pPr>
            <a:r>
              <a:rPr lang="en-US" sz="2000">
                <a:solidFill>
                  <a:schemeClr val="bg1"/>
                </a:solidFill>
                <a:latin typeface="Karla"/>
                <a:ea typeface="Verdana"/>
              </a:rPr>
              <a:t>—Patricia Harrison, President and CEO, Corporation for Public Broadcasting</a:t>
            </a:r>
          </a:p>
        </p:txBody>
      </p:sp>
    </p:spTree>
    <p:extLst>
      <p:ext uri="{BB962C8B-B14F-4D97-AF65-F5344CB8AC3E}">
        <p14:creationId xmlns:p14="http://schemas.microsoft.com/office/powerpoint/2010/main" val="4153124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6FC55-E264-82A5-0B32-B646C205CD72}"/>
            </a:ext>
          </a:extLst>
        </p:cNvPr>
        <p:cNvGrpSpPr/>
        <p:nvPr/>
      </p:nvGrpSpPr>
      <p:grpSpPr>
        <a:xfrm>
          <a:off x="0" y="0"/>
          <a:ext cx="0" cy="0"/>
          <a:chOff x="0" y="0"/>
          <a:chExt cx="0" cy="0"/>
        </a:xfrm>
      </p:grpSpPr>
      <p:sp>
        <p:nvSpPr>
          <p:cNvPr id="9" name="Text Placeholder 2">
            <a:extLst>
              <a:ext uri="{FF2B5EF4-FFF2-40B4-BE49-F238E27FC236}">
                <a16:creationId xmlns:a16="http://schemas.microsoft.com/office/drawing/2014/main" id="{9EA8E892-EC45-134E-BF5A-B7FFD899B5D3}"/>
              </a:ext>
            </a:extLst>
          </p:cNvPr>
          <p:cNvSpPr txBox="1">
            <a:spLocks/>
          </p:cNvSpPr>
          <p:nvPr/>
        </p:nvSpPr>
        <p:spPr>
          <a:xfrm>
            <a:off x="457199" y="441219"/>
            <a:ext cx="11251721" cy="5148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4000" b="0" i="0" kern="1200" cap="all" spc="200" baseline="0">
                <a:solidFill>
                  <a:srgbClr val="254A5D"/>
                </a:solidFill>
                <a:latin typeface="Karla Medium" panose="020B00040305030300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i="1" kern="1200" cap="all" spc="200" baseline="0">
                <a:solidFill>
                  <a:srgbClr val="254A5D"/>
                </a:solidFill>
                <a:latin typeface="Karla Light" panose="020B00040305030300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800" b="1" cap="none" spc="0">
                <a:latin typeface="Karla"/>
              </a:rPr>
              <a:t>In the News — as of August 4, 2025</a:t>
            </a:r>
            <a:endParaRPr lang="en-US" sz="2800" cap="none" spc="0">
              <a:solidFill>
                <a:srgbClr val="000000"/>
              </a:solidFill>
              <a:latin typeface="Karla"/>
            </a:endParaRPr>
          </a:p>
          <a:p>
            <a:pPr>
              <a:defRPr/>
            </a:pPr>
            <a:endParaRPr lang="en-US" sz="2800" b="1" cap="none" spc="0">
              <a:latin typeface="Karla"/>
            </a:endParaRPr>
          </a:p>
        </p:txBody>
      </p:sp>
      <p:sp>
        <p:nvSpPr>
          <p:cNvPr id="6" name="TextBox 5">
            <a:extLst>
              <a:ext uri="{FF2B5EF4-FFF2-40B4-BE49-F238E27FC236}">
                <a16:creationId xmlns:a16="http://schemas.microsoft.com/office/drawing/2014/main" id="{3947BDF1-125A-FA02-75FB-51891B8F9679}"/>
              </a:ext>
            </a:extLst>
          </p:cNvPr>
          <p:cNvSpPr txBox="1"/>
          <p:nvPr/>
        </p:nvSpPr>
        <p:spPr>
          <a:xfrm>
            <a:off x="483079" y="956047"/>
            <a:ext cx="5329891" cy="5678478"/>
          </a:xfrm>
          <a:prstGeom prst="rect">
            <a:avLst/>
          </a:prstGeom>
          <a:noFill/>
        </p:spPr>
        <p:txBody>
          <a:bodyPr wrap="square" lIns="91440" tIns="45720" rIns="91440" bIns="45720" rtlCol="0" anchor="t">
            <a:spAutoFit/>
          </a:bodyPr>
          <a:lstStyle/>
          <a:p>
            <a:r>
              <a:rPr lang="en-US" sz="1100" b="1">
                <a:latin typeface="Karla" panose="020B0004030503030003" pitchFamily="34" charset="77"/>
              </a:rPr>
              <a:t>National</a:t>
            </a:r>
            <a:endParaRPr lang="en-US" sz="1100">
              <a:latin typeface="Karla" panose="020B0004030503030003" pitchFamily="34" charset="77"/>
              <a:ea typeface="Calibri Light"/>
              <a:cs typeface="Calibri Light"/>
            </a:endParaRPr>
          </a:p>
          <a:p>
            <a:pPr marL="171450" indent="-171450">
              <a:buFont typeface="Arial" panose="020B0604020202020204" pitchFamily="34" charset="0"/>
              <a:buChar char="•"/>
            </a:pPr>
            <a:r>
              <a:rPr lang="en-US" sz="1100">
                <a:solidFill>
                  <a:schemeClr val="tx2"/>
                </a:solidFill>
                <a:latin typeface="Karla" panose="020B0004030503030003" pitchFamily="34" charset="77"/>
                <a:hlinkClick r:id="rId3">
                  <a:extLst>
                    <a:ext uri="{A12FA001-AC4F-418D-AE19-62706E023703}">
                      <ahyp:hlinkClr xmlns:ahyp="http://schemas.microsoft.com/office/drawing/2018/hyperlinkcolor" val="tx"/>
                    </a:ext>
                  </a:extLst>
                </a:hlinkClick>
              </a:rPr>
              <a:t>Corporation for Public Broadcasting Addresses Operations Following Loss of Federal Funding </a:t>
            </a:r>
            <a:endParaRPr lang="en-US" sz="1100">
              <a:solidFill>
                <a:schemeClr val="tx2"/>
              </a:solidFill>
              <a:latin typeface="Karla" panose="020B0004030503030003" pitchFamily="34" charset="77"/>
              <a:ea typeface="Calibri Light"/>
              <a:cs typeface="Calibri Light"/>
              <a:hlinkClick r:id="" action="ppaction://noaction">
                <a:extLst>
                  <a:ext uri="{A12FA001-AC4F-418D-AE19-62706E023703}">
                    <ahyp:hlinkClr xmlns:ahyp="http://schemas.microsoft.com/office/drawing/2018/hyperlinkcolor" val="tx"/>
                  </a:ext>
                </a:extLst>
              </a:hlinkClick>
            </a:endParaRPr>
          </a:p>
          <a:p>
            <a:pPr marL="171450" indent="-171450">
              <a:buFont typeface="Arial" panose="020B0604020202020204" pitchFamily="34" charset="0"/>
              <a:buChar char="•"/>
            </a:pPr>
            <a:r>
              <a:rPr lang="en-US" sz="1100">
                <a:solidFill>
                  <a:schemeClr val="tx2"/>
                </a:solidFill>
                <a:latin typeface="Karla" panose="020B0004030503030003" pitchFamily="34" charset="77"/>
                <a:hlinkClick r:id="rId4">
                  <a:extLst>
                    <a:ext uri="{A12FA001-AC4F-418D-AE19-62706E023703}">
                      <ahyp:hlinkClr xmlns:ahyp="http://schemas.microsoft.com/office/drawing/2018/hyperlinkcolor" val="tx"/>
                    </a:ext>
                  </a:extLst>
                </a:hlinkClick>
              </a:rPr>
              <a:t>Where Congress’s Cuts Threaten Access to PBS and NPR </a:t>
            </a:r>
            <a:endParaRPr lang="en-US" sz="1100">
              <a:solidFill>
                <a:schemeClr val="tx2"/>
              </a:solidFill>
              <a:latin typeface="Karla" panose="020B0004030503030003" pitchFamily="34" charset="77"/>
              <a:ea typeface="Calibri Light"/>
              <a:cs typeface="Calibri Light"/>
              <a:hlinkClick r:id="" action="ppaction://noaction">
                <a:extLst>
                  <a:ext uri="{A12FA001-AC4F-418D-AE19-62706E023703}">
                    <ahyp:hlinkClr xmlns:ahyp="http://schemas.microsoft.com/office/drawing/2018/hyperlinkcolor" val="tx"/>
                  </a:ext>
                </a:extLst>
              </a:hlinkClick>
            </a:endParaRPr>
          </a:p>
          <a:p>
            <a:pPr marL="171450" indent="-171450">
              <a:buFont typeface="Arial" panose="020B0604020202020204" pitchFamily="34" charset="0"/>
              <a:buChar char="•"/>
            </a:pPr>
            <a:r>
              <a:rPr lang="en-US" sz="1100">
                <a:solidFill>
                  <a:schemeClr val="tx2"/>
                </a:solidFill>
                <a:latin typeface="Karla" panose="020B0004030503030003" pitchFamily="34" charset="77"/>
                <a:hlinkClick r:id="rId5">
                  <a:extLst>
                    <a:ext uri="{A12FA001-AC4F-418D-AE19-62706E023703}">
                      <ahyp:hlinkClr xmlns:ahyp="http://schemas.microsoft.com/office/drawing/2018/hyperlinkcolor" val="tx"/>
                    </a:ext>
                  </a:extLst>
                </a:hlinkClick>
              </a:rPr>
              <a:t>Donations to NPR and PBS Stations Surge After Funding Cuts </a:t>
            </a:r>
            <a:endParaRPr lang="en-US" sz="1100">
              <a:solidFill>
                <a:schemeClr val="tx2"/>
              </a:solidFill>
              <a:latin typeface="Karla" panose="020B0004030503030003" pitchFamily="34" charset="77"/>
              <a:ea typeface="Calibri Light"/>
              <a:cs typeface="Calibri Light"/>
              <a:hlinkClick r:id="" action="ppaction://noaction">
                <a:extLst>
                  <a:ext uri="{A12FA001-AC4F-418D-AE19-62706E023703}">
                    <ahyp:hlinkClr xmlns:ahyp="http://schemas.microsoft.com/office/drawing/2018/hyperlinkcolor" val="tx"/>
                  </a:ext>
                </a:extLst>
              </a:hlinkClick>
            </a:endParaRPr>
          </a:p>
          <a:p>
            <a:endParaRPr lang="en-US" sz="1100">
              <a:solidFill>
                <a:schemeClr val="tx2"/>
              </a:solidFill>
              <a:latin typeface="Karla" panose="020B0004030503030003" pitchFamily="34" charset="77"/>
              <a:ea typeface="Calibri Light"/>
              <a:cs typeface="Calibri Light"/>
            </a:endParaRPr>
          </a:p>
          <a:p>
            <a:r>
              <a:rPr lang="en-US" sz="1100" b="1">
                <a:latin typeface="Karla" panose="020B0004030503030003" pitchFamily="34" charset="77"/>
              </a:rPr>
              <a:t>New York </a:t>
            </a:r>
          </a:p>
          <a:p>
            <a:pPr marL="171450" indent="-171450">
              <a:buFont typeface="Arial" panose="020B0604020202020204" pitchFamily="34" charset="0"/>
              <a:buChar char="•"/>
            </a:pPr>
            <a:r>
              <a:rPr lang="en-US" sz="1100">
                <a:solidFill>
                  <a:schemeClr val="tx2"/>
                </a:solidFill>
                <a:latin typeface="Karla" panose="020B0004030503030003" pitchFamily="34" charset="77"/>
                <a:hlinkClick r:id="rId6">
                  <a:extLst>
                    <a:ext uri="{A12FA001-AC4F-418D-AE19-62706E023703}">
                      <ahyp:hlinkClr xmlns:ahyp="http://schemas.microsoft.com/office/drawing/2018/hyperlinkcolor" val="tx"/>
                    </a:ext>
                  </a:extLst>
                </a:hlinkClick>
              </a:rPr>
              <a:t>New York Public Media Will Lose At Least $57 Million in Federal Funds After Congressional Cuts </a:t>
            </a:r>
            <a:endParaRPr lang="en-US" sz="1100">
              <a:solidFill>
                <a:schemeClr val="tx2"/>
              </a:solidFill>
              <a:latin typeface="Karla" panose="020B0004030503030003" pitchFamily="34" charset="77"/>
              <a:ea typeface="Calibri Light"/>
              <a:cs typeface="Calibri Light"/>
              <a:hlinkClick r:id="" action="ppaction://noaction">
                <a:extLst>
                  <a:ext uri="{A12FA001-AC4F-418D-AE19-62706E023703}">
                    <ahyp:hlinkClr xmlns:ahyp="http://schemas.microsoft.com/office/drawing/2018/hyperlinkcolor" val="tx"/>
                  </a:ext>
                </a:extLst>
              </a:hlinkClick>
            </a:endParaRPr>
          </a:p>
          <a:p>
            <a:pPr marL="171450" indent="-171450">
              <a:buFont typeface="Arial" panose="020B0604020202020204" pitchFamily="34" charset="0"/>
              <a:buChar char="•"/>
            </a:pPr>
            <a:r>
              <a:rPr lang="en-US" sz="1100">
                <a:solidFill>
                  <a:schemeClr val="tx2"/>
                </a:solidFill>
                <a:latin typeface="Karla" panose="020B0004030503030003" pitchFamily="34" charset="77"/>
                <a:hlinkClick r:id="rId7">
                  <a:extLst>
                    <a:ext uri="{A12FA001-AC4F-418D-AE19-62706E023703}">
                      <ahyp:hlinkClr xmlns:ahyp="http://schemas.microsoft.com/office/drawing/2018/hyperlinkcolor" val="tx"/>
                    </a:ext>
                  </a:extLst>
                </a:hlinkClick>
              </a:rPr>
              <a:t>North Country PBS Stations Plan Big Changes to Deal With Federal Funding Cuts </a:t>
            </a:r>
            <a:endParaRPr lang="en-US" sz="1100">
              <a:solidFill>
                <a:schemeClr val="tx2"/>
              </a:solidFill>
              <a:latin typeface="Karla" panose="020B0004030503030003" pitchFamily="34" charset="77"/>
              <a:ea typeface="Calibri Light"/>
              <a:cs typeface="Calibri Light"/>
              <a:hlinkClick r:id="" action="ppaction://noaction">
                <a:extLst>
                  <a:ext uri="{A12FA001-AC4F-418D-AE19-62706E023703}">
                    <ahyp:hlinkClr xmlns:ahyp="http://schemas.microsoft.com/office/drawing/2018/hyperlinkcolor" val="tx"/>
                  </a:ext>
                </a:extLst>
              </a:hlinkClick>
            </a:endParaRPr>
          </a:p>
          <a:p>
            <a:pPr marL="171450" indent="-171450">
              <a:buFont typeface="Arial" panose="020B0604020202020204" pitchFamily="34" charset="0"/>
              <a:buChar char="•"/>
            </a:pPr>
            <a:r>
              <a:rPr lang="en-US" sz="1100">
                <a:solidFill>
                  <a:schemeClr val="tx2"/>
                </a:solidFill>
                <a:latin typeface="Karla" panose="020B0004030503030003" pitchFamily="34" charset="77"/>
                <a:hlinkClick r:id="rId8">
                  <a:extLst>
                    <a:ext uri="{A12FA001-AC4F-418D-AE19-62706E023703}">
                      <ahyp:hlinkClr xmlns:ahyp="http://schemas.microsoft.com/office/drawing/2018/hyperlinkcolor" val="tx"/>
                    </a:ext>
                  </a:extLst>
                </a:hlinkClick>
              </a:rPr>
              <a:t>Can a startup mentality help WXXI? New Chief Content Officer Julio Sáenz thinks so </a:t>
            </a:r>
            <a:endParaRPr lang="en-US" sz="1100">
              <a:solidFill>
                <a:schemeClr val="tx2"/>
              </a:solidFill>
              <a:latin typeface="Karla" panose="020B0004030503030003" pitchFamily="34" charset="77"/>
              <a:ea typeface="Calibri Light"/>
              <a:cs typeface="Calibri Light"/>
              <a:hlinkClick r:id="" action="ppaction://noaction">
                <a:extLst>
                  <a:ext uri="{A12FA001-AC4F-418D-AE19-62706E023703}">
                    <ahyp:hlinkClr xmlns:ahyp="http://schemas.microsoft.com/office/drawing/2018/hyperlinkcolor" val="tx"/>
                  </a:ext>
                </a:extLst>
              </a:hlinkClick>
            </a:endParaRPr>
          </a:p>
          <a:p>
            <a:endParaRPr lang="en-US" sz="1100">
              <a:solidFill>
                <a:schemeClr val="tx2"/>
              </a:solidFill>
              <a:latin typeface="Karla" panose="020B0004030503030003" pitchFamily="34" charset="77"/>
              <a:ea typeface="Calibri Light"/>
              <a:cs typeface="Calibri Light"/>
            </a:endParaRPr>
          </a:p>
          <a:p>
            <a:r>
              <a:rPr lang="en-US" sz="1100" b="1">
                <a:latin typeface="Karla" panose="020B0004030503030003" pitchFamily="34" charset="77"/>
              </a:rPr>
              <a:t>Pennsylvania </a:t>
            </a:r>
          </a:p>
          <a:p>
            <a:pPr marL="171450" indent="-171450">
              <a:buFont typeface="Arial" panose="020B0604020202020204" pitchFamily="34" charset="0"/>
              <a:buChar char="•"/>
            </a:pPr>
            <a:r>
              <a:rPr lang="en-US" sz="1100">
                <a:solidFill>
                  <a:schemeClr val="tx2"/>
                </a:solidFill>
                <a:latin typeface="Karla" panose="020B0004030503030003" pitchFamily="34" charset="77"/>
                <a:hlinkClick r:id="rId9">
                  <a:extLst>
                    <a:ext uri="{A12FA001-AC4F-418D-AE19-62706E023703}">
                      <ahyp:hlinkClr xmlns:ahyp="http://schemas.microsoft.com/office/drawing/2018/hyperlinkcolor" val="tx"/>
                    </a:ext>
                  </a:extLst>
                </a:hlinkClick>
              </a:rPr>
              <a:t>Federal cuts strain Pittsburgh public media </a:t>
            </a:r>
            <a:endParaRPr lang="en-US" sz="1100">
              <a:solidFill>
                <a:schemeClr val="tx2"/>
              </a:solidFill>
              <a:latin typeface="Karla" panose="020B0004030503030003" pitchFamily="34" charset="77"/>
              <a:ea typeface="Calibri Light"/>
              <a:cs typeface="Calibri Light"/>
              <a:hlinkClick r:id="" action="ppaction://noaction">
                <a:extLst>
                  <a:ext uri="{A12FA001-AC4F-418D-AE19-62706E023703}">
                    <ahyp:hlinkClr xmlns:ahyp="http://schemas.microsoft.com/office/drawing/2018/hyperlinkcolor" val="tx"/>
                  </a:ext>
                </a:extLst>
              </a:hlinkClick>
            </a:endParaRPr>
          </a:p>
          <a:p>
            <a:pPr marL="171450" indent="-171450">
              <a:buFont typeface="Arial" panose="020B0604020202020204" pitchFamily="34" charset="0"/>
              <a:buChar char="•"/>
            </a:pPr>
            <a:r>
              <a:rPr lang="en-US" sz="1100">
                <a:solidFill>
                  <a:schemeClr val="tx2"/>
                </a:solidFill>
                <a:latin typeface="Karla" panose="020B0004030503030003" pitchFamily="34" charset="77"/>
                <a:hlinkClick r:id="rId10">
                  <a:extLst>
                    <a:ext uri="{A12FA001-AC4F-418D-AE19-62706E023703}">
                      <ahyp:hlinkClr xmlns:ahyp="http://schemas.microsoft.com/office/drawing/2018/hyperlinkcolor" val="tx"/>
                    </a:ext>
                  </a:extLst>
                </a:hlinkClick>
              </a:rPr>
              <a:t>WQED lays off 19 employees following federal funding cuts for public media </a:t>
            </a:r>
            <a:endParaRPr lang="en-US" sz="1100">
              <a:solidFill>
                <a:schemeClr val="tx2"/>
              </a:solidFill>
              <a:latin typeface="Karla" panose="020B0004030503030003" pitchFamily="34" charset="77"/>
              <a:ea typeface="Calibri Light"/>
              <a:cs typeface="Calibri Light"/>
              <a:hlinkClick r:id="" action="ppaction://noaction">
                <a:extLst>
                  <a:ext uri="{A12FA001-AC4F-418D-AE19-62706E023703}">
                    <ahyp:hlinkClr xmlns:ahyp="http://schemas.microsoft.com/office/drawing/2018/hyperlinkcolor" val="tx"/>
                  </a:ext>
                </a:extLst>
              </a:hlinkClick>
            </a:endParaRPr>
          </a:p>
          <a:p>
            <a:pPr marL="171450" indent="-171450">
              <a:buFont typeface="Arial" panose="020B0604020202020204" pitchFamily="34" charset="0"/>
              <a:buChar char="•"/>
            </a:pPr>
            <a:r>
              <a:rPr lang="en-US" sz="1100">
                <a:solidFill>
                  <a:schemeClr val="tx2"/>
                </a:solidFill>
                <a:latin typeface="Karla" panose="020B0004030503030003" pitchFamily="34" charset="77"/>
                <a:hlinkClick r:id="rId11">
                  <a:extLst>
                    <a:ext uri="{A12FA001-AC4F-418D-AE19-62706E023703}">
                      <ahyp:hlinkClr xmlns:ahyp="http://schemas.microsoft.com/office/drawing/2018/hyperlinkcolor" val="tx"/>
                    </a:ext>
                  </a:extLst>
                </a:hlinkClick>
              </a:rPr>
              <a:t>WITF Faces Uncertain Future as Congress Cuts Federal Funding for Public Media </a:t>
            </a:r>
            <a:endParaRPr lang="en-US" sz="1100">
              <a:solidFill>
                <a:schemeClr val="tx2"/>
              </a:solidFill>
              <a:latin typeface="Karla" panose="020B0004030503030003" pitchFamily="34" charset="77"/>
              <a:ea typeface="Calibri Light"/>
              <a:cs typeface="Calibri Light"/>
              <a:hlinkClick r:id="" action="ppaction://noaction">
                <a:extLst>
                  <a:ext uri="{A12FA001-AC4F-418D-AE19-62706E023703}">
                    <ahyp:hlinkClr xmlns:ahyp="http://schemas.microsoft.com/office/drawing/2018/hyperlinkcolor" val="tx"/>
                  </a:ext>
                </a:extLst>
              </a:hlinkClick>
            </a:endParaRPr>
          </a:p>
          <a:p>
            <a:pPr marL="171450" indent="-171450">
              <a:buFont typeface="Arial" panose="020B0604020202020204" pitchFamily="34" charset="0"/>
              <a:buChar char="•"/>
            </a:pPr>
            <a:endParaRPr lang="en-US" sz="1100">
              <a:solidFill>
                <a:schemeClr val="tx2"/>
              </a:solidFill>
              <a:latin typeface="Karla" panose="020B0004030503030003" pitchFamily="34" charset="77"/>
              <a:ea typeface="Calibri Light"/>
              <a:cs typeface="Calibri Light"/>
            </a:endParaRPr>
          </a:p>
          <a:p>
            <a:r>
              <a:rPr lang="en-US" sz="1100" b="1">
                <a:latin typeface="Karla" panose="020B0004030503030003" pitchFamily="34" charset="77"/>
              </a:rPr>
              <a:t>Maine</a:t>
            </a:r>
            <a:r>
              <a:rPr lang="en-US" sz="1100" b="1">
                <a:solidFill>
                  <a:schemeClr val="tx2"/>
                </a:solidFill>
                <a:latin typeface="Karla" panose="020B0004030503030003" pitchFamily="34" charset="77"/>
              </a:rPr>
              <a:t> </a:t>
            </a:r>
            <a:endParaRPr lang="en-US" sz="1100" b="1">
              <a:solidFill>
                <a:schemeClr val="tx2"/>
              </a:solidFill>
              <a:latin typeface="Karla" panose="020B0004030503030003" pitchFamily="34" charset="77"/>
              <a:ea typeface="Calibri Light"/>
              <a:cs typeface="Calibri Light"/>
            </a:endParaRPr>
          </a:p>
          <a:p>
            <a:pPr marL="171450" indent="-171450">
              <a:buFont typeface="Arial" panose="020B0604020202020204" pitchFamily="34" charset="0"/>
              <a:buChar char="•"/>
            </a:pPr>
            <a:r>
              <a:rPr lang="en-US" sz="1100">
                <a:solidFill>
                  <a:schemeClr val="tx2"/>
                </a:solidFill>
                <a:latin typeface="Karla" panose="020B0004030503030003" pitchFamily="34" charset="77"/>
                <a:hlinkClick r:id="rId12">
                  <a:extLst>
                    <a:ext uri="{A12FA001-AC4F-418D-AE19-62706E023703}">
                      <ahyp:hlinkClr xmlns:ahyp="http://schemas.microsoft.com/office/drawing/2018/hyperlinkcolor" val="tx"/>
                    </a:ext>
                  </a:extLst>
                </a:hlinkClick>
              </a:rPr>
              <a:t>Maine Public ‘will still be here,’ says president, despite federal funding loss </a:t>
            </a:r>
            <a:endParaRPr lang="en-US" sz="1100">
              <a:solidFill>
                <a:schemeClr val="tx2"/>
              </a:solidFill>
              <a:latin typeface="Karla" panose="020B0004030503030003" pitchFamily="34" charset="77"/>
              <a:ea typeface="Calibri Light"/>
              <a:cs typeface="Calibri Light"/>
              <a:hlinkClick r:id="" action="ppaction://noaction">
                <a:extLst>
                  <a:ext uri="{A12FA001-AC4F-418D-AE19-62706E023703}">
                    <ahyp:hlinkClr xmlns:ahyp="http://schemas.microsoft.com/office/drawing/2018/hyperlinkcolor" val="tx"/>
                  </a:ext>
                </a:extLst>
              </a:hlinkClick>
            </a:endParaRPr>
          </a:p>
          <a:p>
            <a:endParaRPr lang="en-US" sz="1100">
              <a:solidFill>
                <a:schemeClr val="tx2"/>
              </a:solidFill>
              <a:latin typeface="Karla" panose="020B0004030503030003" pitchFamily="34" charset="77"/>
              <a:ea typeface="Calibri Light"/>
              <a:cs typeface="Calibri Light"/>
            </a:endParaRPr>
          </a:p>
          <a:p>
            <a:r>
              <a:rPr lang="en-US" sz="1100" b="1">
                <a:latin typeface="Karla" panose="020B0004030503030003" pitchFamily="34" charset="77"/>
              </a:rPr>
              <a:t>South Dakota </a:t>
            </a:r>
          </a:p>
          <a:p>
            <a:pPr marL="171450" indent="-171450">
              <a:buFont typeface="Arial" panose="020B0604020202020204" pitchFamily="34" charset="0"/>
              <a:buChar char="•"/>
            </a:pPr>
            <a:r>
              <a:rPr lang="en-US" sz="1100">
                <a:solidFill>
                  <a:schemeClr val="tx2"/>
                </a:solidFill>
                <a:latin typeface="Karla" panose="020B0004030503030003" pitchFamily="34" charset="77"/>
                <a:hlinkClick r:id="rId13">
                  <a:extLst>
                    <a:ext uri="{A12FA001-AC4F-418D-AE19-62706E023703}">
                      <ahyp:hlinkClr xmlns:ahyp="http://schemas.microsoft.com/office/drawing/2018/hyperlinkcolor" val="tx"/>
                    </a:ext>
                  </a:extLst>
                </a:hlinkClick>
              </a:rPr>
              <a:t>South Dakota Public Broadcasting Responds to Federal Funding Cuts </a:t>
            </a:r>
            <a:endParaRPr lang="en-US" sz="1100">
              <a:solidFill>
                <a:schemeClr val="tx2"/>
              </a:solidFill>
              <a:latin typeface="Karla" panose="020B0004030503030003" pitchFamily="34" charset="77"/>
              <a:ea typeface="Calibri Light"/>
              <a:cs typeface="Calibri Light"/>
              <a:hlinkClick r:id="" action="ppaction://noaction">
                <a:extLst>
                  <a:ext uri="{A12FA001-AC4F-418D-AE19-62706E023703}">
                    <ahyp:hlinkClr xmlns:ahyp="http://schemas.microsoft.com/office/drawing/2018/hyperlinkcolor" val="tx"/>
                  </a:ext>
                </a:extLst>
              </a:hlinkClick>
            </a:endParaRPr>
          </a:p>
          <a:p>
            <a:endParaRPr lang="en-US" sz="1100">
              <a:solidFill>
                <a:schemeClr val="tx2"/>
              </a:solidFill>
              <a:latin typeface="Karla" panose="020B0004030503030003" pitchFamily="34" charset="77"/>
              <a:ea typeface="Calibri Light"/>
              <a:cs typeface="Calibri Light"/>
            </a:endParaRPr>
          </a:p>
          <a:p>
            <a:r>
              <a:rPr lang="en-US" sz="1100" b="1">
                <a:latin typeface="Karla" panose="020B0004030503030003" pitchFamily="34" charset="77"/>
              </a:rPr>
              <a:t>Missouri </a:t>
            </a:r>
          </a:p>
          <a:p>
            <a:pPr marL="171450" indent="-171450">
              <a:buFont typeface="Arial" panose="020B0604020202020204" pitchFamily="34" charset="0"/>
              <a:buChar char="•"/>
            </a:pPr>
            <a:r>
              <a:rPr lang="en-US" sz="1100">
                <a:solidFill>
                  <a:schemeClr val="tx2"/>
                </a:solidFill>
                <a:latin typeface="Karla" panose="020B0004030503030003" pitchFamily="34" charset="77"/>
                <a:hlinkClick r:id="rId14">
                  <a:extLst>
                    <a:ext uri="{A12FA001-AC4F-418D-AE19-62706E023703}">
                      <ahyp:hlinkClr xmlns:ahyp="http://schemas.microsoft.com/office/drawing/2018/hyperlinkcolor" val="tx"/>
                    </a:ext>
                  </a:extLst>
                </a:hlinkClick>
              </a:rPr>
              <a:t>KCUR rallies local support as federal funding cuts loom </a:t>
            </a:r>
            <a:endParaRPr lang="en-US" sz="1100">
              <a:solidFill>
                <a:schemeClr val="tx2"/>
              </a:solidFill>
              <a:latin typeface="Karla" panose="020B0004030503030003" pitchFamily="34" charset="77"/>
              <a:ea typeface="Calibri Light"/>
              <a:cs typeface="Calibri Light"/>
              <a:hlinkClick r:id="" action="ppaction://noaction">
                <a:extLst>
                  <a:ext uri="{A12FA001-AC4F-418D-AE19-62706E023703}">
                    <ahyp:hlinkClr xmlns:ahyp="http://schemas.microsoft.com/office/drawing/2018/hyperlinkcolor" val="tx"/>
                  </a:ext>
                </a:extLst>
              </a:hlinkClick>
            </a:endParaRPr>
          </a:p>
          <a:p>
            <a:pPr indent="-171450">
              <a:buFont typeface="Arial" panose="020B0604020202020204" pitchFamily="34" charset="0"/>
              <a:buChar char="•"/>
            </a:pPr>
            <a:endParaRPr lang="en-US" sz="1100" b="1">
              <a:latin typeface="Karla" panose="020B0004030503030003" pitchFamily="34" charset="77"/>
            </a:endParaRPr>
          </a:p>
          <a:p>
            <a:r>
              <a:rPr lang="en-US" sz="1100" b="1">
                <a:latin typeface="Karla" panose="020B0004030503030003" pitchFamily="34" charset="77"/>
              </a:rPr>
              <a:t>Florida </a:t>
            </a:r>
          </a:p>
          <a:p>
            <a:pPr marL="171450" indent="-171450">
              <a:buFont typeface="Arial" panose="020B0604020202020204" pitchFamily="34" charset="0"/>
              <a:buChar char="•"/>
            </a:pPr>
            <a:r>
              <a:rPr lang="en-US" sz="1100">
                <a:solidFill>
                  <a:schemeClr val="tx2"/>
                </a:solidFill>
                <a:latin typeface="Karla" panose="020B0004030503030003" pitchFamily="34" charset="77"/>
                <a:hlinkClick r:id="rId15">
                  <a:extLst>
                    <a:ext uri="{A12FA001-AC4F-418D-AE19-62706E023703}">
                      <ahyp:hlinkClr xmlns:ahyp="http://schemas.microsoft.com/office/drawing/2018/hyperlinkcolor" val="tx"/>
                    </a:ext>
                  </a:extLst>
                </a:hlinkClick>
              </a:rPr>
              <a:t>Federal and state funding cuts hit PBS and NPR in Florida </a:t>
            </a:r>
            <a:endParaRPr lang="en-US" sz="1100">
              <a:solidFill>
                <a:schemeClr val="tx2"/>
              </a:solidFill>
              <a:latin typeface="Karla" panose="020B0004030503030003" pitchFamily="34" charset="77"/>
              <a:ea typeface="Calibri Light"/>
              <a:cs typeface="Calibri Light"/>
              <a:hlinkClick r:id="" action="ppaction://noaction">
                <a:extLst>
                  <a:ext uri="{A12FA001-AC4F-418D-AE19-62706E023703}">
                    <ahyp:hlinkClr xmlns:ahyp="http://schemas.microsoft.com/office/drawing/2018/hyperlinkcolor" val="tx"/>
                  </a:ext>
                </a:extLst>
              </a:hlinkClick>
            </a:endParaRPr>
          </a:p>
          <a:p>
            <a:endParaRPr lang="en-US" sz="1100">
              <a:solidFill>
                <a:schemeClr val="tx2"/>
              </a:solidFill>
              <a:latin typeface="Karla" panose="020B0004030503030003" pitchFamily="34" charset="77"/>
              <a:ea typeface="Calibri Light"/>
              <a:cs typeface="Calibri Light"/>
            </a:endParaRPr>
          </a:p>
          <a:p>
            <a:endParaRPr lang="en-US" sz="1100" b="1">
              <a:solidFill>
                <a:schemeClr val="tx2"/>
              </a:solidFill>
              <a:latin typeface="Karla" panose="020B0004030503030003" pitchFamily="34" charset="77"/>
              <a:ea typeface="Calibri Light"/>
              <a:cs typeface="Calibri Light"/>
            </a:endParaRPr>
          </a:p>
        </p:txBody>
      </p:sp>
      <p:sp>
        <p:nvSpPr>
          <p:cNvPr id="10" name="TextBox 9">
            <a:extLst>
              <a:ext uri="{FF2B5EF4-FFF2-40B4-BE49-F238E27FC236}">
                <a16:creationId xmlns:a16="http://schemas.microsoft.com/office/drawing/2014/main" id="{21600F7B-B007-3608-8153-D59F870AA80D}"/>
              </a:ext>
            </a:extLst>
          </p:cNvPr>
          <p:cNvSpPr txBox="1"/>
          <p:nvPr/>
        </p:nvSpPr>
        <p:spPr>
          <a:xfrm>
            <a:off x="6379032" y="956047"/>
            <a:ext cx="5329891" cy="6355586"/>
          </a:xfrm>
          <a:prstGeom prst="rect">
            <a:avLst/>
          </a:prstGeom>
          <a:noFill/>
        </p:spPr>
        <p:txBody>
          <a:bodyPr wrap="square" lIns="91440" tIns="45720" rIns="91440" bIns="45720" rtlCol="0" anchor="t">
            <a:spAutoFit/>
          </a:bodyPr>
          <a:lstStyle/>
          <a:p>
            <a:r>
              <a:rPr lang="en-US" sz="1100" b="1">
                <a:latin typeface="Karla" panose="020B0004030503030003" pitchFamily="34" charset="77"/>
              </a:rPr>
              <a:t>Alabama </a:t>
            </a:r>
            <a:endParaRPr lang="en-US" sz="1100" b="1">
              <a:latin typeface="Karla" panose="020B0004030503030003" pitchFamily="34" charset="77"/>
              <a:hlinkClick r:id="rId16">
                <a:extLst>
                  <a:ext uri="{A12FA001-AC4F-418D-AE19-62706E023703}">
                    <ahyp:hlinkClr xmlns:ahyp="http://schemas.microsoft.com/office/drawing/2018/hyperlinkcolor" val="tx"/>
                  </a:ext>
                </a:extLst>
              </a:hlinkClick>
            </a:endParaRPr>
          </a:p>
          <a:p>
            <a:pPr marL="171450" indent="-171450">
              <a:buFont typeface="Arial" panose="020B0604020202020204" pitchFamily="34" charset="0"/>
              <a:buChar char="•"/>
            </a:pPr>
            <a:r>
              <a:rPr lang="en-US" sz="1100">
                <a:solidFill>
                  <a:schemeClr val="tx2"/>
                </a:solidFill>
                <a:latin typeface="Karla" panose="020B0004030503030003" pitchFamily="34" charset="77"/>
                <a:hlinkClick r:id="rId16">
                  <a:extLst>
                    <a:ext uri="{A12FA001-AC4F-418D-AE19-62706E023703}">
                      <ahyp:hlinkClr xmlns:ahyp="http://schemas.microsoft.com/office/drawing/2018/hyperlinkcolor" val="tx"/>
                    </a:ext>
                  </a:extLst>
                </a:hlinkClick>
              </a:rPr>
              <a:t>Alabama Public Television may drop NPR programming after federal funding cuts </a:t>
            </a:r>
            <a:endParaRPr lang="en-US" sz="1100">
              <a:solidFill>
                <a:schemeClr val="tx2"/>
              </a:solidFill>
              <a:latin typeface="Karla" panose="020B0004030503030003" pitchFamily="34" charset="77"/>
              <a:ea typeface="Calibri Light"/>
              <a:cs typeface="Calibri Light"/>
              <a:hlinkClick r:id="rId16">
                <a:extLst>
                  <a:ext uri="{A12FA001-AC4F-418D-AE19-62706E023703}">
                    <ahyp:hlinkClr xmlns:ahyp="http://schemas.microsoft.com/office/drawing/2018/hyperlinkcolor" val="tx"/>
                  </a:ext>
                </a:extLst>
              </a:hlinkClick>
            </a:endParaRPr>
          </a:p>
          <a:p>
            <a:endParaRPr lang="en-US" sz="1100">
              <a:solidFill>
                <a:schemeClr val="tx2"/>
              </a:solidFill>
              <a:latin typeface="Karla" panose="020B0004030503030003" pitchFamily="34" charset="77"/>
              <a:ea typeface="Calibri Light"/>
              <a:cs typeface="Calibri Light"/>
            </a:endParaRPr>
          </a:p>
          <a:p>
            <a:r>
              <a:rPr lang="en-US" sz="1100" b="1">
                <a:latin typeface="Karla" panose="020B0004030503030003" pitchFamily="34" charset="77"/>
              </a:rPr>
              <a:t>Georgia </a:t>
            </a:r>
          </a:p>
          <a:p>
            <a:pPr marL="171450" indent="-171450">
              <a:buFont typeface="Arial" panose="020B0604020202020204" pitchFamily="34" charset="0"/>
              <a:buChar char="•"/>
            </a:pPr>
            <a:r>
              <a:rPr lang="en-US" sz="1100">
                <a:solidFill>
                  <a:schemeClr val="tx2"/>
                </a:solidFill>
                <a:latin typeface="Karla" panose="020B0004030503030003" pitchFamily="34" charset="77"/>
                <a:hlinkClick r:id="rId17">
                  <a:extLst>
                    <a:ext uri="{A12FA001-AC4F-418D-AE19-62706E023703}">
                      <ahyp:hlinkClr xmlns:ahyp="http://schemas.microsoft.com/office/drawing/2018/hyperlinkcolor" val="tx"/>
                    </a:ext>
                  </a:extLst>
                </a:hlinkClick>
              </a:rPr>
              <a:t>WABE and GPB Turn to Listeners After Federal Funding Cuts </a:t>
            </a:r>
            <a:endParaRPr lang="en-US" sz="1100">
              <a:solidFill>
                <a:schemeClr val="tx2"/>
              </a:solidFill>
              <a:latin typeface="Karla" panose="020B0004030503030003" pitchFamily="34" charset="77"/>
              <a:ea typeface="Calibri Light"/>
              <a:cs typeface="Calibri Light"/>
              <a:hlinkClick r:id="rId17">
                <a:extLst>
                  <a:ext uri="{A12FA001-AC4F-418D-AE19-62706E023703}">
                    <ahyp:hlinkClr xmlns:ahyp="http://schemas.microsoft.com/office/drawing/2018/hyperlinkcolor" val="tx"/>
                  </a:ext>
                </a:extLst>
              </a:hlinkClick>
            </a:endParaRPr>
          </a:p>
          <a:p>
            <a:endParaRPr lang="en-US" sz="1100">
              <a:solidFill>
                <a:schemeClr val="tx2"/>
              </a:solidFill>
              <a:latin typeface="Karla" panose="020B0004030503030003" pitchFamily="34" charset="77"/>
              <a:ea typeface="Calibri Light"/>
              <a:cs typeface="Calibri Light"/>
            </a:endParaRPr>
          </a:p>
          <a:p>
            <a:r>
              <a:rPr lang="en-US" sz="1100" b="1">
                <a:latin typeface="Karla" panose="020B0004030503030003" pitchFamily="34" charset="77"/>
              </a:rPr>
              <a:t>Tennessee </a:t>
            </a:r>
          </a:p>
          <a:p>
            <a:pPr marL="171450" indent="-171450">
              <a:buFont typeface="Arial" panose="020B0604020202020204" pitchFamily="34" charset="0"/>
              <a:buChar char="•"/>
            </a:pPr>
            <a:r>
              <a:rPr lang="en-US" sz="1100">
                <a:solidFill>
                  <a:schemeClr val="tx2"/>
                </a:solidFill>
                <a:latin typeface="Karla" panose="020B0004030503030003" pitchFamily="34" charset="77"/>
                <a:hlinkClick r:id="rId18">
                  <a:extLst>
                    <a:ext uri="{A12FA001-AC4F-418D-AE19-62706E023703}">
                      <ahyp:hlinkClr xmlns:ahyp="http://schemas.microsoft.com/office/drawing/2018/hyperlinkcolor" val="tx"/>
                    </a:ext>
                  </a:extLst>
                </a:hlinkClick>
              </a:rPr>
              <a:t>Nashville Public Radio raises over $400K following Congress funding cut </a:t>
            </a:r>
            <a:endParaRPr lang="en-US" sz="1100">
              <a:solidFill>
                <a:schemeClr val="tx2"/>
              </a:solidFill>
              <a:latin typeface="Karla" panose="020B0004030503030003" pitchFamily="34" charset="77"/>
              <a:ea typeface="Calibri Light"/>
              <a:cs typeface="Calibri Light"/>
              <a:hlinkClick r:id="rId18">
                <a:extLst>
                  <a:ext uri="{A12FA001-AC4F-418D-AE19-62706E023703}">
                    <ahyp:hlinkClr xmlns:ahyp="http://schemas.microsoft.com/office/drawing/2018/hyperlinkcolor" val="tx"/>
                  </a:ext>
                </a:extLst>
              </a:hlinkClick>
            </a:endParaRPr>
          </a:p>
          <a:p>
            <a:endParaRPr lang="en-US" sz="1100">
              <a:solidFill>
                <a:schemeClr val="tx2"/>
              </a:solidFill>
              <a:latin typeface="Karla" panose="020B0004030503030003" pitchFamily="34" charset="77"/>
              <a:ea typeface="Calibri Light"/>
              <a:cs typeface="Calibri Light"/>
            </a:endParaRPr>
          </a:p>
          <a:p>
            <a:r>
              <a:rPr lang="en-US" sz="1100" b="1">
                <a:latin typeface="Karla" panose="020B0004030503030003" pitchFamily="34" charset="77"/>
              </a:rPr>
              <a:t>West Virginia </a:t>
            </a:r>
          </a:p>
          <a:p>
            <a:pPr marL="171450" indent="-171450">
              <a:buFont typeface="Arial" panose="020B0604020202020204" pitchFamily="34" charset="0"/>
              <a:buChar char="•"/>
            </a:pPr>
            <a:r>
              <a:rPr lang="en-US" sz="1100">
                <a:solidFill>
                  <a:schemeClr val="tx2"/>
                </a:solidFill>
                <a:latin typeface="Karla" panose="020B0004030503030003" pitchFamily="34" charset="77"/>
                <a:hlinkClick r:id="rId19">
                  <a:extLst>
                    <a:ext uri="{A12FA001-AC4F-418D-AE19-62706E023703}">
                      <ahyp:hlinkClr xmlns:ahyp="http://schemas.microsoft.com/office/drawing/2018/hyperlinkcolor" val="tx"/>
                    </a:ext>
                  </a:extLst>
                </a:hlinkClick>
              </a:rPr>
              <a:t>Community radio stations are collateral damage as Congress cuts NPR funding </a:t>
            </a:r>
            <a:endParaRPr lang="en-US" sz="1100">
              <a:solidFill>
                <a:schemeClr val="tx2"/>
              </a:solidFill>
              <a:latin typeface="Karla" panose="020B0004030503030003" pitchFamily="34" charset="77"/>
              <a:ea typeface="Calibri Light"/>
              <a:cs typeface="Calibri Light"/>
              <a:hlinkClick r:id="rId19">
                <a:extLst>
                  <a:ext uri="{A12FA001-AC4F-418D-AE19-62706E023703}">
                    <ahyp:hlinkClr xmlns:ahyp="http://schemas.microsoft.com/office/drawing/2018/hyperlinkcolor" val="tx"/>
                  </a:ext>
                </a:extLst>
              </a:hlinkClick>
            </a:endParaRPr>
          </a:p>
          <a:p>
            <a:endParaRPr lang="en-US" sz="1100">
              <a:solidFill>
                <a:schemeClr val="tx2"/>
              </a:solidFill>
              <a:latin typeface="Karla" panose="020B0004030503030003" pitchFamily="34" charset="77"/>
              <a:ea typeface="Calibri Light"/>
              <a:cs typeface="Calibri Light"/>
            </a:endParaRPr>
          </a:p>
          <a:p>
            <a:r>
              <a:rPr lang="en-US" sz="1100" b="1">
                <a:latin typeface="Karla" panose="020B0004030503030003" pitchFamily="34" charset="77"/>
              </a:rPr>
              <a:t>California </a:t>
            </a:r>
          </a:p>
          <a:p>
            <a:pPr marL="171450" indent="-171450">
              <a:buFont typeface="Arial" panose="020B0604020202020204" pitchFamily="34" charset="0"/>
              <a:buChar char="•"/>
            </a:pPr>
            <a:r>
              <a:rPr lang="en-US" sz="1100">
                <a:solidFill>
                  <a:schemeClr val="tx2"/>
                </a:solidFill>
                <a:latin typeface="Karla" panose="020B0004030503030003" pitchFamily="34" charset="77"/>
                <a:hlinkClick r:id="rId20">
                  <a:extLst>
                    <a:ext uri="{A12FA001-AC4F-418D-AE19-62706E023703}">
                      <ahyp:hlinkClr xmlns:ahyp="http://schemas.microsoft.com/office/drawing/2018/hyperlinkcolor" val="tx"/>
                    </a:ext>
                  </a:extLst>
                </a:hlinkClick>
              </a:rPr>
              <a:t>California’s NPR and PBS stations will cut staff and programs after funding slashed </a:t>
            </a:r>
            <a:endParaRPr lang="en-US" sz="1100">
              <a:solidFill>
                <a:schemeClr val="tx2"/>
              </a:solidFill>
              <a:latin typeface="Karla" panose="020B0004030503030003" pitchFamily="34" charset="77"/>
              <a:ea typeface="Calibri Light"/>
              <a:cs typeface="Calibri Light"/>
              <a:hlinkClick r:id="rId20">
                <a:extLst>
                  <a:ext uri="{A12FA001-AC4F-418D-AE19-62706E023703}">
                    <ahyp:hlinkClr xmlns:ahyp="http://schemas.microsoft.com/office/drawing/2018/hyperlinkcolor" val="tx"/>
                  </a:ext>
                </a:extLst>
              </a:hlinkClick>
            </a:endParaRPr>
          </a:p>
          <a:p>
            <a:endParaRPr lang="en-US" sz="1100">
              <a:solidFill>
                <a:schemeClr val="tx2"/>
              </a:solidFill>
              <a:latin typeface="Karla" panose="020B0004030503030003" pitchFamily="34" charset="77"/>
              <a:ea typeface="Calibri Light"/>
              <a:cs typeface="Calibri Light"/>
            </a:endParaRPr>
          </a:p>
          <a:p>
            <a:r>
              <a:rPr lang="en-US" sz="1100" b="1">
                <a:latin typeface="Karla" panose="020B0004030503030003" pitchFamily="34" charset="77"/>
              </a:rPr>
              <a:t>Texas </a:t>
            </a:r>
          </a:p>
          <a:p>
            <a:pPr marL="171450" indent="-171450">
              <a:buFont typeface="Arial" panose="020B0604020202020204" pitchFamily="34" charset="0"/>
              <a:buChar char="•"/>
            </a:pPr>
            <a:r>
              <a:rPr lang="en-US" sz="1100">
                <a:solidFill>
                  <a:schemeClr val="tx2"/>
                </a:solidFill>
                <a:latin typeface="Karla" panose="020B0004030503030003" pitchFamily="34" charset="77"/>
                <a:hlinkClick r:id="rId21">
                  <a:extLst>
                    <a:ext uri="{A12FA001-AC4F-418D-AE19-62706E023703}">
                      <ahyp:hlinkClr xmlns:ahyp="http://schemas.microsoft.com/office/drawing/2018/hyperlinkcolor" val="tx"/>
                    </a:ext>
                  </a:extLst>
                </a:hlinkClick>
              </a:rPr>
              <a:t>El Paso's public media stations brace for impact as federal funding is cut </a:t>
            </a:r>
            <a:endParaRPr lang="en-US" sz="1100">
              <a:solidFill>
                <a:schemeClr val="tx2"/>
              </a:solidFill>
              <a:latin typeface="Karla" panose="020B0004030503030003" pitchFamily="34" charset="77"/>
              <a:ea typeface="Calibri Light"/>
              <a:cs typeface="Calibri Light"/>
              <a:hlinkClick r:id="rId21">
                <a:extLst>
                  <a:ext uri="{A12FA001-AC4F-418D-AE19-62706E023703}">
                    <ahyp:hlinkClr xmlns:ahyp="http://schemas.microsoft.com/office/drawing/2018/hyperlinkcolor" val="tx"/>
                  </a:ext>
                </a:extLst>
              </a:hlinkClick>
            </a:endParaRPr>
          </a:p>
          <a:p>
            <a:endParaRPr lang="en-US" sz="1100">
              <a:solidFill>
                <a:schemeClr val="tx2"/>
              </a:solidFill>
              <a:latin typeface="Karla" panose="020B0004030503030003" pitchFamily="34" charset="77"/>
              <a:ea typeface="Calibri Light"/>
              <a:cs typeface="Calibri Light"/>
            </a:endParaRPr>
          </a:p>
          <a:p>
            <a:r>
              <a:rPr lang="en-US" sz="1100" b="1">
                <a:latin typeface="Karla" panose="020B0004030503030003" pitchFamily="34" charset="77"/>
              </a:rPr>
              <a:t>Michigan </a:t>
            </a:r>
          </a:p>
          <a:p>
            <a:pPr marL="171450" indent="-171450">
              <a:buFont typeface="Arial" panose="020B0604020202020204" pitchFamily="34" charset="0"/>
              <a:buChar char="•"/>
            </a:pPr>
            <a:r>
              <a:rPr lang="en-US" sz="1100">
                <a:solidFill>
                  <a:schemeClr val="tx2"/>
                </a:solidFill>
                <a:latin typeface="Karla" panose="020B0004030503030003" pitchFamily="34" charset="77"/>
                <a:hlinkClick r:id="rId22">
                  <a:extLst>
                    <a:ext uri="{A12FA001-AC4F-418D-AE19-62706E023703}">
                      <ahyp:hlinkClr xmlns:ahyp="http://schemas.microsoft.com/office/drawing/2018/hyperlinkcolor" val="tx"/>
                    </a:ext>
                  </a:extLst>
                </a:hlinkClick>
              </a:rPr>
              <a:t>Cuts to public broadcasting to impact local stations </a:t>
            </a:r>
            <a:endParaRPr lang="en-US" sz="1100">
              <a:solidFill>
                <a:schemeClr val="tx2"/>
              </a:solidFill>
              <a:latin typeface="Karla" panose="020B0004030503030003" pitchFamily="34" charset="77"/>
              <a:ea typeface="Calibri Light"/>
              <a:cs typeface="Calibri Light"/>
              <a:hlinkClick r:id="rId22">
                <a:extLst>
                  <a:ext uri="{A12FA001-AC4F-418D-AE19-62706E023703}">
                    <ahyp:hlinkClr xmlns:ahyp="http://schemas.microsoft.com/office/drawing/2018/hyperlinkcolor" val="tx"/>
                  </a:ext>
                </a:extLst>
              </a:hlinkClick>
            </a:endParaRPr>
          </a:p>
          <a:p>
            <a:pPr marL="171450" indent="-171450">
              <a:buFont typeface="Arial" panose="020B0604020202020204" pitchFamily="34" charset="0"/>
              <a:buChar char="•"/>
            </a:pPr>
            <a:r>
              <a:rPr lang="en-US" sz="1100">
                <a:solidFill>
                  <a:schemeClr val="tx2"/>
                </a:solidFill>
                <a:latin typeface="Karla" panose="020B0004030503030003" pitchFamily="34" charset="77"/>
                <a:hlinkClick r:id="rId23">
                  <a:extLst>
                    <a:ext uri="{A12FA001-AC4F-418D-AE19-62706E023703}">
                      <ahyp:hlinkClr xmlns:ahyp="http://schemas.microsoft.com/office/drawing/2018/hyperlinkcolor" val="tx"/>
                    </a:ext>
                  </a:extLst>
                </a:hlinkClick>
              </a:rPr>
              <a:t>WKAR GM addresses Corp. for Public Broadcasting closure </a:t>
            </a:r>
            <a:endParaRPr lang="en-US" sz="1100">
              <a:solidFill>
                <a:schemeClr val="tx2"/>
              </a:solidFill>
              <a:latin typeface="Karla" panose="020B0004030503030003" pitchFamily="34" charset="77"/>
              <a:ea typeface="Calibri Light"/>
              <a:cs typeface="Calibri Light"/>
              <a:hlinkClick r:id="rId23">
                <a:extLst>
                  <a:ext uri="{A12FA001-AC4F-418D-AE19-62706E023703}">
                    <ahyp:hlinkClr xmlns:ahyp="http://schemas.microsoft.com/office/drawing/2018/hyperlinkcolor" val="tx"/>
                  </a:ext>
                </a:extLst>
              </a:hlinkClick>
            </a:endParaRPr>
          </a:p>
          <a:p>
            <a:pPr marL="171450" indent="-171450">
              <a:buFont typeface="Arial" panose="020B0604020202020204" pitchFamily="34" charset="0"/>
              <a:buChar char="•"/>
            </a:pPr>
            <a:r>
              <a:rPr lang="en-US" sz="1100">
                <a:solidFill>
                  <a:schemeClr val="tx2"/>
                </a:solidFill>
                <a:latin typeface="Karla" panose="020B0004030503030003" pitchFamily="34" charset="77"/>
                <a:hlinkClick r:id="rId24">
                  <a:extLst>
                    <a:ext uri="{A12FA001-AC4F-418D-AE19-62706E023703}">
                      <ahyp:hlinkClr xmlns:ahyp="http://schemas.microsoft.com/office/drawing/2018/hyperlinkcolor" val="tx"/>
                    </a:ext>
                  </a:extLst>
                </a:hlinkClick>
              </a:rPr>
              <a:t>WGVU faces cuts following slashed public media funds </a:t>
            </a:r>
            <a:endParaRPr lang="en-US" sz="1100">
              <a:solidFill>
                <a:schemeClr val="tx2"/>
              </a:solidFill>
              <a:latin typeface="Karla" panose="020B0004030503030003" pitchFamily="34" charset="77"/>
              <a:ea typeface="Calibri Light"/>
              <a:cs typeface="Calibri Light"/>
              <a:hlinkClick r:id="rId24">
                <a:extLst>
                  <a:ext uri="{A12FA001-AC4F-418D-AE19-62706E023703}">
                    <ahyp:hlinkClr xmlns:ahyp="http://schemas.microsoft.com/office/drawing/2018/hyperlinkcolor" val="tx"/>
                  </a:ext>
                </a:extLst>
              </a:hlinkClick>
            </a:endParaRPr>
          </a:p>
          <a:p>
            <a:endParaRPr lang="en-US" sz="1100">
              <a:solidFill>
                <a:schemeClr val="tx2"/>
              </a:solidFill>
              <a:latin typeface="Karla" panose="020B0004030503030003" pitchFamily="34" charset="77"/>
              <a:ea typeface="Calibri Light"/>
              <a:cs typeface="Calibri Light"/>
            </a:endParaRPr>
          </a:p>
          <a:p>
            <a:r>
              <a:rPr lang="en-US" sz="1100" b="1">
                <a:latin typeface="Karla" panose="020B0004030503030003" pitchFamily="34" charset="77"/>
              </a:rPr>
              <a:t>Wisconsin </a:t>
            </a:r>
          </a:p>
          <a:p>
            <a:pPr marL="171450" indent="-171450">
              <a:buFont typeface="Arial" panose="020B0604020202020204" pitchFamily="34" charset="0"/>
              <a:buChar char="•"/>
            </a:pPr>
            <a:r>
              <a:rPr lang="en-US" sz="1100">
                <a:solidFill>
                  <a:schemeClr val="tx2"/>
                </a:solidFill>
                <a:latin typeface="Karla" panose="020B0004030503030003" pitchFamily="34" charset="77"/>
                <a:hlinkClick r:id="rId25">
                  <a:extLst>
                    <a:ext uri="{A12FA001-AC4F-418D-AE19-62706E023703}">
                      <ahyp:hlinkClr xmlns:ahyp="http://schemas.microsoft.com/office/drawing/2018/hyperlinkcolor" val="tx"/>
                    </a:ext>
                  </a:extLst>
                </a:hlinkClick>
              </a:rPr>
              <a:t>Wisconsin public broadcasting set to lose $6M annually from federal cuts </a:t>
            </a:r>
            <a:endParaRPr lang="en-US" sz="1100">
              <a:solidFill>
                <a:schemeClr val="tx2"/>
              </a:solidFill>
              <a:latin typeface="Karla" panose="020B0004030503030003" pitchFamily="34" charset="77"/>
              <a:ea typeface="Calibri Light"/>
              <a:cs typeface="Calibri Light"/>
              <a:hlinkClick r:id="rId25">
                <a:extLst>
                  <a:ext uri="{A12FA001-AC4F-418D-AE19-62706E023703}">
                    <ahyp:hlinkClr xmlns:ahyp="http://schemas.microsoft.com/office/drawing/2018/hyperlinkcolor" val="tx"/>
                  </a:ext>
                </a:extLst>
              </a:hlinkClick>
            </a:endParaRPr>
          </a:p>
          <a:p>
            <a:endParaRPr lang="en-US" sz="1100">
              <a:solidFill>
                <a:schemeClr val="tx2"/>
              </a:solidFill>
              <a:latin typeface="Karla" panose="020B0004030503030003" pitchFamily="34" charset="77"/>
              <a:ea typeface="Calibri Light"/>
              <a:cs typeface="Calibri Light"/>
            </a:endParaRPr>
          </a:p>
          <a:p>
            <a:r>
              <a:rPr lang="en-US" sz="1100" b="1">
                <a:latin typeface="Karla" panose="020B0004030503030003" pitchFamily="34" charset="77"/>
              </a:rPr>
              <a:t>Ohio </a:t>
            </a:r>
          </a:p>
          <a:p>
            <a:pPr marL="171450" indent="-171450">
              <a:buFont typeface="Arial" panose="020B0604020202020204" pitchFamily="34" charset="0"/>
              <a:buChar char="•"/>
            </a:pPr>
            <a:r>
              <a:rPr lang="en-US" sz="1100">
                <a:solidFill>
                  <a:schemeClr val="tx2"/>
                </a:solidFill>
                <a:latin typeface="Karla" panose="020B0004030503030003" pitchFamily="34" charset="77"/>
                <a:hlinkClick r:id="rId26">
                  <a:extLst>
                    <a:ext uri="{A12FA001-AC4F-418D-AE19-62706E023703}">
                      <ahyp:hlinkClr xmlns:ahyp="http://schemas.microsoft.com/office/drawing/2018/hyperlinkcolor" val="tx"/>
                    </a:ext>
                  </a:extLst>
                </a:hlinkClick>
              </a:rPr>
              <a:t>As federal cuts finalized, state lawmakers in Ohio also gave cuts to public broadcasting </a:t>
            </a:r>
            <a:endParaRPr lang="en-US" sz="1100">
              <a:solidFill>
                <a:schemeClr val="tx2"/>
              </a:solidFill>
              <a:latin typeface="Karla" panose="020B0004030503030003" pitchFamily="34" charset="77"/>
              <a:ea typeface="Calibri Light"/>
              <a:cs typeface="Calibri Light"/>
              <a:hlinkClick r:id="rId26">
                <a:extLst>
                  <a:ext uri="{A12FA001-AC4F-418D-AE19-62706E023703}">
                    <ahyp:hlinkClr xmlns:ahyp="http://schemas.microsoft.com/office/drawing/2018/hyperlinkcolor" val="tx"/>
                  </a:ext>
                </a:extLst>
              </a:hlinkClick>
            </a:endParaRPr>
          </a:p>
          <a:p>
            <a:endParaRPr lang="en-US" sz="1100">
              <a:solidFill>
                <a:schemeClr val="tx2"/>
              </a:solidFill>
              <a:latin typeface="Karla" panose="020B0004030503030003" pitchFamily="34" charset="77"/>
              <a:ea typeface="Calibri Light"/>
              <a:cs typeface="Calibri Light"/>
            </a:endParaRPr>
          </a:p>
          <a:p>
            <a:endParaRPr lang="en-US" sz="1100">
              <a:solidFill>
                <a:schemeClr val="tx2"/>
              </a:solidFill>
              <a:latin typeface="Karla" panose="020B0004030503030003" pitchFamily="34" charset="77"/>
              <a:ea typeface="Calibri Light"/>
              <a:cs typeface="Calibri Light"/>
            </a:endParaRPr>
          </a:p>
          <a:p>
            <a:r>
              <a:rPr lang="en-US" sz="1100">
                <a:solidFill>
                  <a:schemeClr val="tx2"/>
                </a:solidFill>
                <a:latin typeface="Karla" panose="020B0004030503030003" pitchFamily="34" charset="77"/>
              </a:rPr>
              <a:t> </a:t>
            </a:r>
            <a:endParaRPr lang="en-US" sz="1100">
              <a:solidFill>
                <a:schemeClr val="tx2"/>
              </a:solidFill>
              <a:latin typeface="Karla" panose="020B0004030503030003" pitchFamily="34" charset="77"/>
              <a:ea typeface="Calibri Light"/>
              <a:cs typeface="Calibri Light"/>
            </a:endParaRPr>
          </a:p>
          <a:p>
            <a:endParaRPr lang="en-US" sz="1100">
              <a:solidFill>
                <a:schemeClr val="tx2"/>
              </a:solidFill>
              <a:latin typeface="Karla" panose="020B0004030503030003" pitchFamily="34" charset="77"/>
              <a:ea typeface="Calibri Light"/>
              <a:cs typeface="Calibri Light"/>
            </a:endParaRPr>
          </a:p>
          <a:p>
            <a:r>
              <a:rPr lang="en-US" sz="1100">
                <a:solidFill>
                  <a:schemeClr val="tx2"/>
                </a:solidFill>
                <a:latin typeface="Karla" panose="020B0004030503030003" pitchFamily="34" charset="77"/>
              </a:rPr>
              <a:t> </a:t>
            </a:r>
            <a:endParaRPr lang="en-US" sz="1100">
              <a:solidFill>
                <a:schemeClr val="tx2"/>
              </a:solidFill>
              <a:latin typeface="Karla" panose="020B0004030503030003" pitchFamily="34" charset="77"/>
              <a:ea typeface="Calibri Light"/>
              <a:cs typeface="Calibri Light"/>
            </a:endParaRPr>
          </a:p>
        </p:txBody>
      </p:sp>
    </p:spTree>
    <p:extLst>
      <p:ext uri="{BB962C8B-B14F-4D97-AF65-F5344CB8AC3E}">
        <p14:creationId xmlns:p14="http://schemas.microsoft.com/office/powerpoint/2010/main" val="1434398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40E63-5A60-13E7-25D5-004AEEDBE4E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A32988D-0576-B763-8877-A11ECCAE3FD2}"/>
              </a:ext>
            </a:extLst>
          </p:cNvPr>
          <p:cNvSpPr/>
          <p:nvPr/>
        </p:nvSpPr>
        <p:spPr>
          <a:xfrm>
            <a:off x="1" y="0"/>
            <a:ext cx="12192000" cy="6858000"/>
          </a:xfrm>
          <a:prstGeom prst="rect">
            <a:avLst/>
          </a:prstGeom>
          <a:gradFill flip="none" rotWithShape="1">
            <a:gsLst>
              <a:gs pos="0">
                <a:schemeClr val="tx1"/>
              </a:gs>
              <a:gs pos="100000">
                <a:schemeClr val="tx1">
                  <a:lumMod val="50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61E1C7B3-CC22-F344-FF70-C35EE1DDB71F}"/>
              </a:ext>
            </a:extLst>
          </p:cNvPr>
          <p:cNvSpPr txBox="1">
            <a:spLocks/>
          </p:cNvSpPr>
          <p:nvPr/>
        </p:nvSpPr>
        <p:spPr>
          <a:xfrm>
            <a:off x="2346960" y="3151909"/>
            <a:ext cx="7498079" cy="5541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bg1"/>
                </a:solidFill>
                <a:latin typeface="Karla Medium" panose="020B0004030503030003" pitchFamily="34" charset="77"/>
                <a:ea typeface="+mj-ea"/>
                <a:cs typeface="+mj-cs"/>
              </a:defRPr>
            </a:lvl1pPr>
          </a:lstStyle>
          <a:p>
            <a:pPr algn="ctr">
              <a:lnSpc>
                <a:spcPct val="100000"/>
              </a:lnSpc>
            </a:pPr>
            <a:r>
              <a:rPr lang="en-US" sz="3800" b="1">
                <a:latin typeface="Karla"/>
              </a:rPr>
              <a:t>Expanding the Signal:</a:t>
            </a:r>
          </a:p>
          <a:p>
            <a:pPr algn="ctr">
              <a:lnSpc>
                <a:spcPct val="100000"/>
              </a:lnSpc>
            </a:pPr>
            <a:r>
              <a:rPr lang="en-US" sz="3800">
                <a:solidFill>
                  <a:schemeClr val="bg2"/>
                </a:solidFill>
                <a:latin typeface="Karla"/>
              </a:rPr>
              <a:t>A Panel Discussion</a:t>
            </a:r>
          </a:p>
        </p:txBody>
      </p:sp>
    </p:spTree>
    <p:extLst>
      <p:ext uri="{BB962C8B-B14F-4D97-AF65-F5344CB8AC3E}">
        <p14:creationId xmlns:p14="http://schemas.microsoft.com/office/powerpoint/2010/main" val="3848894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
            <a:extLst>
              <a:ext uri="{FF2B5EF4-FFF2-40B4-BE49-F238E27FC236}">
                <a16:creationId xmlns:a16="http://schemas.microsoft.com/office/drawing/2014/main" id="{006F6350-7546-1227-81BA-0EAA77F95147}"/>
              </a:ext>
            </a:extLst>
          </p:cNvPr>
          <p:cNvSpPr txBox="1"/>
          <p:nvPr/>
        </p:nvSpPr>
        <p:spPr>
          <a:xfrm>
            <a:off x="457200" y="972027"/>
            <a:ext cx="11277602" cy="3811588"/>
          </a:xfrm>
          <a:prstGeom prst="rect">
            <a:avLst/>
          </a:prstGeom>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ts val="1000"/>
              </a:spcBef>
            </a:pPr>
            <a:r>
              <a:rPr lang="en-US" sz="1000" b="1">
                <a:solidFill>
                  <a:schemeClr val="tx2"/>
                </a:solidFill>
                <a:latin typeface="Karla"/>
                <a:ea typeface="+mn-lt"/>
                <a:cs typeface="+mn-lt"/>
              </a:rPr>
              <a:t>CDP</a:t>
            </a:r>
            <a:r>
              <a:rPr lang="en-US" sz="1000" b="1" kern="1200">
                <a:solidFill>
                  <a:schemeClr val="tx2"/>
                </a:solidFill>
                <a:latin typeface="Karla"/>
              </a:rPr>
              <a:t>.</a:t>
            </a:r>
            <a:r>
              <a:rPr lang="en-US" sz="1000" kern="1200">
                <a:solidFill>
                  <a:schemeClr val="tx2"/>
                </a:solidFill>
                <a:latin typeface="Karla"/>
              </a:rPr>
              <a:t> </a:t>
            </a:r>
            <a:r>
              <a:rPr lang="en-US" sz="1000" i="1" kern="1200">
                <a:solidFill>
                  <a:schemeClr val="tx2"/>
                </a:solidFill>
                <a:latin typeface="Karla"/>
              </a:rPr>
              <a:t>State of </a:t>
            </a:r>
            <a:r>
              <a:rPr lang="en-US" sz="1000" i="1">
                <a:solidFill>
                  <a:schemeClr val="tx2"/>
                </a:solidFill>
                <a:latin typeface="Karla"/>
              </a:rPr>
              <a:t>Fundraising</a:t>
            </a:r>
            <a:r>
              <a:rPr lang="en-US" sz="1000" i="1" kern="1200">
                <a:solidFill>
                  <a:schemeClr val="tx2"/>
                </a:solidFill>
                <a:latin typeface="Karla"/>
              </a:rPr>
              <a:t>: Q1 2025.</a:t>
            </a:r>
            <a:r>
              <a:rPr lang="en-US" sz="1000" kern="1200">
                <a:solidFill>
                  <a:schemeClr val="tx2"/>
                </a:solidFill>
                <a:latin typeface="Karla"/>
              </a:rPr>
              <a:t> Accessed July 14, 2025. </a:t>
            </a:r>
            <a:r>
              <a:rPr lang="en-US" sz="1000" kern="1200">
                <a:solidFill>
                  <a:schemeClr val="tx2"/>
                </a:solidFill>
                <a:latin typeface="Karla"/>
                <a:hlinkClick r:id="rId2">
                  <a:extLst>
                    <a:ext uri="{A12FA001-AC4F-418D-AE19-62706E023703}">
                      <ahyp:hlinkClr xmlns:ahyp="http://schemas.microsoft.com/office/drawing/2018/hyperlinkcolor" val="tx"/>
                    </a:ext>
                  </a:extLst>
                </a:hlinkClick>
              </a:rPr>
              <a:t>https://static1.squarespace.com/static/5c41db0cb98a787328b67a44/t/68387db055296057c39e0642/1748532658192/PMBA_Q1+2025+State+of+Fundraising.pdf</a:t>
            </a:r>
            <a:r>
              <a:rPr lang="en-US" sz="1000" kern="1200">
                <a:solidFill>
                  <a:schemeClr val="tx2"/>
                </a:solidFill>
                <a:latin typeface="Karla"/>
              </a:rPr>
              <a:t>.</a:t>
            </a:r>
            <a:endParaRPr lang="en-US" sz="1000" kern="1200">
              <a:solidFill>
                <a:schemeClr val="tx2"/>
              </a:solidFill>
              <a:latin typeface="Karla"/>
              <a:ea typeface="Calibri"/>
              <a:cs typeface="Calibri"/>
            </a:endParaRPr>
          </a:p>
          <a:p>
            <a:pPr>
              <a:lnSpc>
                <a:spcPct val="120000"/>
              </a:lnSpc>
              <a:spcBef>
                <a:spcPts val="1000"/>
              </a:spcBef>
            </a:pPr>
            <a:r>
              <a:rPr lang="en-US" sz="1000" b="1" kern="1200">
                <a:solidFill>
                  <a:schemeClr val="tx2"/>
                </a:solidFill>
                <a:latin typeface="Karla"/>
              </a:rPr>
              <a:t>CCS Fundraising.</a:t>
            </a:r>
            <a:r>
              <a:rPr lang="en-US" sz="1000" kern="1200">
                <a:solidFill>
                  <a:schemeClr val="tx2"/>
                </a:solidFill>
                <a:latin typeface="Karla"/>
              </a:rPr>
              <a:t> </a:t>
            </a:r>
            <a:r>
              <a:rPr lang="en-US" sz="1000" i="1" kern="1200">
                <a:solidFill>
                  <a:schemeClr val="tx2"/>
                </a:solidFill>
                <a:latin typeface="Karla"/>
              </a:rPr>
              <a:t>2025 CCS Philanthropy Pulse.</a:t>
            </a:r>
            <a:r>
              <a:rPr lang="en-US" sz="1000" kern="1200">
                <a:solidFill>
                  <a:schemeClr val="tx2"/>
                </a:solidFill>
                <a:latin typeface="Karla"/>
              </a:rPr>
              <a:t> 2025. Accessed July 14, 2025. </a:t>
            </a:r>
            <a:r>
              <a:rPr lang="en-US" sz="1000" kern="1200">
                <a:solidFill>
                  <a:schemeClr val="tx2"/>
                </a:solidFill>
                <a:latin typeface="Karla"/>
                <a:hlinkClick r:id="rId3">
                  <a:extLst>
                    <a:ext uri="{A12FA001-AC4F-418D-AE19-62706E023703}">
                      <ahyp:hlinkClr xmlns:ahyp="http://schemas.microsoft.com/office/drawing/2018/hyperlinkcolor" val="tx"/>
                    </a:ext>
                  </a:extLst>
                </a:hlinkClick>
              </a:rPr>
              <a:t>https://www.ccsfundraising.com/insights/ccs-philanthropy-pulse/</a:t>
            </a:r>
            <a:r>
              <a:rPr lang="en-US" sz="1000" kern="1200">
                <a:solidFill>
                  <a:schemeClr val="tx2"/>
                </a:solidFill>
                <a:latin typeface="Karla"/>
              </a:rPr>
              <a:t>.</a:t>
            </a:r>
            <a:endParaRPr lang="en-US" sz="1000" kern="1200">
              <a:solidFill>
                <a:schemeClr val="tx2"/>
              </a:solidFill>
              <a:latin typeface="Karla"/>
              <a:ea typeface="Calibri"/>
              <a:cs typeface="Calibri"/>
            </a:endParaRPr>
          </a:p>
          <a:p>
            <a:pPr>
              <a:lnSpc>
                <a:spcPct val="120000"/>
              </a:lnSpc>
              <a:spcBef>
                <a:spcPts val="1000"/>
              </a:spcBef>
            </a:pPr>
            <a:r>
              <a:rPr lang="en-US" sz="1000" b="1" kern="1200" err="1">
                <a:solidFill>
                  <a:schemeClr val="tx2"/>
                </a:solidFill>
                <a:latin typeface="Karla"/>
              </a:rPr>
              <a:t>Congress.gov</a:t>
            </a:r>
            <a:r>
              <a:rPr lang="en-US" sz="1000" b="1" kern="1200">
                <a:solidFill>
                  <a:schemeClr val="tx2"/>
                </a:solidFill>
                <a:latin typeface="Karla"/>
              </a:rPr>
              <a:t>.</a:t>
            </a:r>
            <a:r>
              <a:rPr lang="en-US" sz="1000" kern="1200">
                <a:solidFill>
                  <a:schemeClr val="tx2"/>
                </a:solidFill>
                <a:latin typeface="Karla"/>
              </a:rPr>
              <a:t> H.R.1632 – NPR and PBS Act. Accessed July 14, 2025. </a:t>
            </a:r>
            <a:r>
              <a:rPr lang="en-US" sz="1000" kern="1200">
                <a:solidFill>
                  <a:schemeClr val="tx2"/>
                </a:solidFill>
                <a:latin typeface="Karla"/>
                <a:hlinkClick r:id="rId4">
                  <a:extLst>
                    <a:ext uri="{A12FA001-AC4F-418D-AE19-62706E023703}">
                      <ahyp:hlinkClr xmlns:ahyp="http://schemas.microsoft.com/office/drawing/2018/hyperlinkcolor" val="tx"/>
                    </a:ext>
                  </a:extLst>
                </a:hlinkClick>
              </a:rPr>
              <a:t>https://www.congress.gov/bill/118th-congress/house-bill/1632</a:t>
            </a:r>
            <a:r>
              <a:rPr lang="en-US" sz="1000" kern="1200">
                <a:solidFill>
                  <a:schemeClr val="tx2"/>
                </a:solidFill>
                <a:latin typeface="Karla"/>
              </a:rPr>
              <a:t>.</a:t>
            </a:r>
            <a:endParaRPr lang="en-US" sz="1000" kern="1200">
              <a:solidFill>
                <a:schemeClr val="tx2"/>
              </a:solidFill>
              <a:latin typeface="Karla"/>
              <a:ea typeface="Calibri"/>
              <a:cs typeface="Calibri"/>
            </a:endParaRPr>
          </a:p>
          <a:p>
            <a:pPr>
              <a:lnSpc>
                <a:spcPct val="120000"/>
              </a:lnSpc>
              <a:spcBef>
                <a:spcPts val="1000"/>
              </a:spcBef>
            </a:pPr>
            <a:r>
              <a:rPr lang="en-US" sz="1000" b="1" kern="1200">
                <a:solidFill>
                  <a:schemeClr val="tx2"/>
                </a:solidFill>
                <a:latin typeface="Karla"/>
              </a:rPr>
              <a:t>Corporation for Public Broadcasting.</a:t>
            </a:r>
            <a:r>
              <a:rPr lang="en-US" sz="1000" kern="1200">
                <a:solidFill>
                  <a:schemeClr val="tx2"/>
                </a:solidFill>
                <a:latin typeface="Karla"/>
              </a:rPr>
              <a:t> </a:t>
            </a:r>
            <a:r>
              <a:rPr lang="en-US" sz="1000" i="1" kern="1200">
                <a:solidFill>
                  <a:schemeClr val="tx2"/>
                </a:solidFill>
                <a:latin typeface="Karla"/>
              </a:rPr>
              <a:t>CPB FAQ.</a:t>
            </a:r>
            <a:r>
              <a:rPr lang="en-US" sz="1000" kern="1200">
                <a:solidFill>
                  <a:schemeClr val="tx2"/>
                </a:solidFill>
                <a:latin typeface="Karla"/>
              </a:rPr>
              <a:t> Accessed July 14, 2025. </a:t>
            </a:r>
            <a:r>
              <a:rPr lang="en-US" sz="1000" kern="1200">
                <a:solidFill>
                  <a:schemeClr val="tx2"/>
                </a:solidFill>
                <a:latin typeface="Karla"/>
                <a:hlinkClick r:id="rId5">
                  <a:extLst>
                    <a:ext uri="{A12FA001-AC4F-418D-AE19-62706E023703}">
                      <ahyp:hlinkClr xmlns:ahyp="http://schemas.microsoft.com/office/drawing/2018/hyperlinkcolor" val="tx"/>
                    </a:ext>
                  </a:extLst>
                </a:hlinkClick>
              </a:rPr>
              <a:t>https://cpb.org/faq#</a:t>
            </a:r>
            <a:r>
              <a:rPr lang="en-US" sz="1000" kern="1200">
                <a:solidFill>
                  <a:schemeClr val="tx2"/>
                </a:solidFill>
                <a:latin typeface="Karla"/>
              </a:rPr>
              <a:t>.</a:t>
            </a:r>
            <a:endParaRPr lang="en-US" sz="1000" kern="1200">
              <a:solidFill>
                <a:schemeClr val="tx2"/>
              </a:solidFill>
              <a:latin typeface="Karla"/>
              <a:ea typeface="Calibri"/>
              <a:cs typeface="Calibri"/>
            </a:endParaRPr>
          </a:p>
          <a:p>
            <a:pPr>
              <a:lnSpc>
                <a:spcPct val="120000"/>
              </a:lnSpc>
              <a:spcBef>
                <a:spcPts val="1000"/>
              </a:spcBef>
            </a:pPr>
            <a:r>
              <a:rPr lang="en-US" sz="1000" b="1">
                <a:solidFill>
                  <a:schemeClr val="tx2"/>
                </a:solidFill>
                <a:latin typeface="Karla"/>
              </a:rPr>
              <a:t>Corporation for Public </a:t>
            </a:r>
            <a:r>
              <a:rPr lang="en-US" sz="1000" b="1" err="1">
                <a:solidFill>
                  <a:schemeClr val="tx2"/>
                </a:solidFill>
                <a:latin typeface="Karla"/>
              </a:rPr>
              <a:t>Broadcating</a:t>
            </a:r>
            <a:r>
              <a:rPr lang="en-US" sz="1000" b="1">
                <a:solidFill>
                  <a:schemeClr val="tx2"/>
                </a:solidFill>
                <a:latin typeface="Karla"/>
              </a:rPr>
              <a:t>. </a:t>
            </a:r>
            <a:r>
              <a:rPr lang="en-US" sz="1000">
                <a:solidFill>
                  <a:schemeClr val="tx2"/>
                </a:solidFill>
                <a:ea typeface="+mn-lt"/>
                <a:cs typeface="+mn-lt"/>
              </a:rPr>
              <a:t>C</a:t>
            </a:r>
            <a:r>
              <a:rPr lang="en-US" sz="1000" i="1">
                <a:solidFill>
                  <a:schemeClr val="tx2"/>
                </a:solidFill>
                <a:ea typeface="+mn-lt"/>
                <a:cs typeface="+mn-lt"/>
              </a:rPr>
              <a:t>PB Support for Rural Stations</a:t>
            </a:r>
            <a:r>
              <a:rPr lang="en-US" sz="1000" i="1">
                <a:solidFill>
                  <a:schemeClr val="tx2"/>
                </a:solidFill>
                <a:latin typeface="Calibri"/>
                <a:ea typeface="+mn-lt"/>
                <a:cs typeface="+mn-lt"/>
              </a:rPr>
              <a:t>. </a:t>
            </a:r>
            <a:r>
              <a:rPr lang="en-US" sz="1000">
                <a:solidFill>
                  <a:schemeClr val="tx2"/>
                </a:solidFill>
                <a:latin typeface="Calibri"/>
                <a:ea typeface="+mn-lt"/>
                <a:cs typeface="+mn-lt"/>
              </a:rPr>
              <a:t>Accessed July 17, 2025.</a:t>
            </a:r>
            <a:r>
              <a:rPr lang="en-US" sz="1000">
                <a:solidFill>
                  <a:schemeClr val="tx2"/>
                </a:solidFill>
                <a:latin typeface="Karla"/>
              </a:rPr>
              <a:t>  </a:t>
            </a:r>
            <a:r>
              <a:rPr lang="en-US" sz="1000">
                <a:solidFill>
                  <a:schemeClr val="tx2"/>
                </a:solidFill>
                <a:latin typeface="Karla"/>
                <a:hlinkClick r:id="rId6">
                  <a:extLst>
                    <a:ext uri="{A12FA001-AC4F-418D-AE19-62706E023703}">
                      <ahyp:hlinkClr xmlns:ahyp="http://schemas.microsoft.com/office/drawing/2018/hyperlinkcolor" val="tx"/>
                    </a:ext>
                  </a:extLst>
                </a:hlinkClick>
              </a:rPr>
              <a:t>https://cpb.org/aboutpb/rural</a:t>
            </a:r>
            <a:endParaRPr lang="en-US" sz="1000">
              <a:solidFill>
                <a:schemeClr val="tx2"/>
              </a:solidFill>
              <a:latin typeface="Karla"/>
            </a:endParaRPr>
          </a:p>
          <a:p>
            <a:pPr>
              <a:lnSpc>
                <a:spcPct val="120000"/>
              </a:lnSpc>
              <a:spcBef>
                <a:spcPts val="1000"/>
              </a:spcBef>
            </a:pPr>
            <a:r>
              <a:rPr lang="en-US" sz="1000" b="1">
                <a:solidFill>
                  <a:schemeClr val="tx2"/>
                </a:solidFill>
                <a:latin typeface="Karla"/>
              </a:rPr>
              <a:t>Curley</a:t>
            </a:r>
            <a:r>
              <a:rPr lang="en-US" sz="1000" b="1" kern="1200">
                <a:solidFill>
                  <a:schemeClr val="tx2"/>
                </a:solidFill>
                <a:latin typeface="Karla"/>
              </a:rPr>
              <a:t>, Alex.</a:t>
            </a:r>
            <a:r>
              <a:rPr lang="en-US" sz="1000" kern="1200">
                <a:solidFill>
                  <a:schemeClr val="tx2"/>
                </a:solidFill>
                <a:latin typeface="Karla"/>
              </a:rPr>
              <a:t> "Here’s how much public media relies on federal funding, and what could happen next." </a:t>
            </a:r>
            <a:r>
              <a:rPr lang="en-US" sz="1000" i="1" kern="1200">
                <a:solidFill>
                  <a:schemeClr val="tx2"/>
                </a:solidFill>
                <a:latin typeface="Karla"/>
              </a:rPr>
              <a:t>Current.</a:t>
            </a:r>
            <a:r>
              <a:rPr lang="en-US" sz="1000" kern="1200">
                <a:solidFill>
                  <a:schemeClr val="tx2"/>
                </a:solidFill>
                <a:latin typeface="Karla"/>
              </a:rPr>
              <a:t> Published April 24, 2025. Accessed July 14, 2025. </a:t>
            </a:r>
            <a:r>
              <a:rPr lang="en-US" sz="1000" kern="1200">
                <a:solidFill>
                  <a:schemeClr val="tx2"/>
                </a:solidFill>
                <a:latin typeface="Karla"/>
                <a:hlinkClick r:id="rId7">
                  <a:extLst>
                    <a:ext uri="{A12FA001-AC4F-418D-AE19-62706E023703}">
                      <ahyp:hlinkClr xmlns:ahyp="http://schemas.microsoft.com/office/drawing/2018/hyperlinkcolor" val="tx"/>
                    </a:ext>
                  </a:extLst>
                </a:hlinkClick>
              </a:rPr>
              <a:t>https://current.org/2025/04/heres-how-much-public-media-relies-on-federal-funding-and-what-could-happen-next/</a:t>
            </a:r>
            <a:r>
              <a:rPr lang="en-US" sz="1000" kern="1200">
                <a:solidFill>
                  <a:schemeClr val="tx2"/>
                </a:solidFill>
                <a:latin typeface="Karla"/>
              </a:rPr>
              <a:t>.</a:t>
            </a:r>
            <a:endParaRPr lang="en-US" sz="1000" kern="1200">
              <a:solidFill>
                <a:schemeClr val="tx2"/>
              </a:solidFill>
              <a:latin typeface="Karla"/>
              <a:ea typeface="Calibri"/>
              <a:cs typeface="Calibri"/>
            </a:endParaRPr>
          </a:p>
          <a:p>
            <a:pPr>
              <a:lnSpc>
                <a:spcPct val="120000"/>
              </a:lnSpc>
              <a:spcBef>
                <a:spcPts val="1000"/>
              </a:spcBef>
            </a:pPr>
            <a:r>
              <a:rPr lang="en-US" sz="1000" b="1">
                <a:solidFill>
                  <a:schemeClr val="tx2"/>
                </a:solidFill>
                <a:latin typeface="Karla"/>
                <a:ea typeface="+mn-lt"/>
                <a:cs typeface="+mn-lt"/>
              </a:rPr>
              <a:t>Curley, Alex.</a:t>
            </a:r>
            <a:r>
              <a:rPr lang="en-US" sz="1000">
                <a:solidFill>
                  <a:schemeClr val="tx2"/>
                </a:solidFill>
                <a:latin typeface="Karla"/>
              </a:rPr>
              <a:t> "The United States of Public Media.” </a:t>
            </a:r>
            <a:r>
              <a:rPr lang="en-US" sz="1000" i="1">
                <a:solidFill>
                  <a:schemeClr val="tx2"/>
                </a:solidFill>
                <a:latin typeface="Karla"/>
              </a:rPr>
              <a:t>Current. </a:t>
            </a:r>
            <a:r>
              <a:rPr lang="en-US" sz="1000">
                <a:solidFill>
                  <a:schemeClr val="tx2"/>
                </a:solidFill>
                <a:latin typeface="Karla"/>
              </a:rPr>
              <a:t>Published March 20, 2025. Accessed July 17, 2025.  https://</a:t>
            </a:r>
            <a:r>
              <a:rPr lang="en-US" sz="1000" err="1">
                <a:solidFill>
                  <a:schemeClr val="tx2"/>
                </a:solidFill>
                <a:latin typeface="Karla"/>
              </a:rPr>
              <a:t>current.org</a:t>
            </a:r>
            <a:r>
              <a:rPr lang="en-US" sz="1000">
                <a:solidFill>
                  <a:schemeClr val="tx2"/>
                </a:solidFill>
                <a:latin typeface="Karla"/>
              </a:rPr>
              <a:t>/2025/03/the-united-states-of-public-media/</a:t>
            </a:r>
          </a:p>
          <a:p>
            <a:pPr>
              <a:lnSpc>
                <a:spcPct val="120000"/>
              </a:lnSpc>
              <a:spcBef>
                <a:spcPts val="1000"/>
              </a:spcBef>
            </a:pPr>
            <a:r>
              <a:rPr lang="en-US" sz="1000" b="1">
                <a:solidFill>
                  <a:schemeClr val="tx2"/>
                </a:solidFill>
                <a:latin typeface="Karla"/>
              </a:rPr>
              <a:t>Folkenflik, David.</a:t>
            </a:r>
            <a:r>
              <a:rPr lang="en-US" sz="1000">
                <a:solidFill>
                  <a:schemeClr val="tx2"/>
                </a:solidFill>
                <a:latin typeface="Karla"/>
              </a:rPr>
              <a:t> “NPR and Colorado public radio stations s</a:t>
            </a:r>
            <a:r>
              <a:rPr lang="en-US" sz="1000" kern="1200">
                <a:solidFill>
                  <a:schemeClr val="tx2"/>
                </a:solidFill>
                <a:latin typeface="Karla"/>
              </a:rPr>
              <a:t>ue Trump White House.” </a:t>
            </a:r>
            <a:r>
              <a:rPr lang="en-US" sz="1000" i="1" kern="1200">
                <a:solidFill>
                  <a:schemeClr val="tx2"/>
                </a:solidFill>
                <a:latin typeface="Karla"/>
              </a:rPr>
              <a:t>NPR.</a:t>
            </a:r>
            <a:r>
              <a:rPr lang="en-US" sz="1000" kern="1200">
                <a:solidFill>
                  <a:schemeClr val="tx2"/>
                </a:solidFill>
                <a:latin typeface="Karla"/>
              </a:rPr>
              <a:t> Updated May 27, 2025. Accessed July 14, 2025. </a:t>
            </a:r>
            <a:r>
              <a:rPr lang="en-US" sz="1000" kern="1200">
                <a:solidFill>
                  <a:schemeClr val="tx2"/>
                </a:solidFill>
                <a:latin typeface="Karla"/>
                <a:hlinkClick r:id="rId8">
                  <a:extLst>
                    <a:ext uri="{A12FA001-AC4F-418D-AE19-62706E023703}">
                      <ahyp:hlinkClr xmlns:ahyp="http://schemas.microsoft.com/office/drawing/2018/hyperlinkcolor" val="tx"/>
                    </a:ext>
                  </a:extLst>
                </a:hlinkClick>
              </a:rPr>
              <a:t>https://www.npr.org/2025/05/27/nx-s1-5413094/npr-public-radio-lawsuit-trump-funding-ban</a:t>
            </a:r>
            <a:r>
              <a:rPr lang="en-US" sz="1000" kern="1200">
                <a:solidFill>
                  <a:schemeClr val="tx2"/>
                </a:solidFill>
                <a:latin typeface="Karla"/>
              </a:rPr>
              <a:t>.</a:t>
            </a:r>
            <a:endParaRPr lang="en-US" sz="1000" kern="1200">
              <a:solidFill>
                <a:schemeClr val="tx2"/>
              </a:solidFill>
              <a:latin typeface="Karla"/>
              <a:ea typeface="Calibri"/>
              <a:cs typeface="Calibri"/>
            </a:endParaRPr>
          </a:p>
          <a:p>
            <a:pPr>
              <a:lnSpc>
                <a:spcPct val="120000"/>
              </a:lnSpc>
              <a:spcBef>
                <a:spcPts val="1000"/>
              </a:spcBef>
            </a:pPr>
            <a:r>
              <a:rPr lang="en-US" sz="1000" b="1" kern="1200">
                <a:solidFill>
                  <a:schemeClr val="tx2"/>
                </a:solidFill>
                <a:latin typeface="Karla"/>
              </a:rPr>
              <a:t>Fox, Lauren.</a:t>
            </a:r>
            <a:r>
              <a:rPr lang="en-US" sz="1000" kern="1200">
                <a:solidFill>
                  <a:schemeClr val="tx2"/>
                </a:solidFill>
                <a:latin typeface="Karla"/>
              </a:rPr>
              <a:t> “White House formally sends its DOGE spending cuts request to Congress.” </a:t>
            </a:r>
            <a:r>
              <a:rPr lang="en-US" sz="1000" i="1" kern="1200">
                <a:solidFill>
                  <a:schemeClr val="tx2"/>
                </a:solidFill>
                <a:latin typeface="Karla"/>
              </a:rPr>
              <a:t>CNN.</a:t>
            </a:r>
            <a:r>
              <a:rPr lang="en-US" sz="1000" kern="1200">
                <a:solidFill>
                  <a:schemeClr val="tx2"/>
                </a:solidFill>
                <a:latin typeface="Karla"/>
              </a:rPr>
              <a:t> Updated June 3, 2025. Accessed July 14, 2025. </a:t>
            </a:r>
            <a:r>
              <a:rPr lang="en-US" sz="1000" kern="1200">
                <a:solidFill>
                  <a:schemeClr val="tx2"/>
                </a:solidFill>
                <a:latin typeface="Karla"/>
                <a:hlinkClick r:id="rId9">
                  <a:extLst>
                    <a:ext uri="{A12FA001-AC4F-418D-AE19-62706E023703}">
                      <ahyp:hlinkClr xmlns:ahyp="http://schemas.microsoft.com/office/drawing/2018/hyperlinkcolor" val="tx"/>
                    </a:ext>
                  </a:extLst>
                </a:hlinkClick>
              </a:rPr>
              <a:t>https://www.cnn.com/2025/06/03/politics/doge-cuts-rescissions-package-trump</a:t>
            </a:r>
            <a:r>
              <a:rPr lang="en-US" sz="1000" kern="1200">
                <a:solidFill>
                  <a:schemeClr val="tx2"/>
                </a:solidFill>
                <a:latin typeface="Karla"/>
              </a:rPr>
              <a:t>.</a:t>
            </a:r>
            <a:endParaRPr lang="en-US" sz="1000" kern="1200">
              <a:solidFill>
                <a:schemeClr val="tx2"/>
              </a:solidFill>
              <a:latin typeface="Karla"/>
              <a:ea typeface="Calibri"/>
              <a:cs typeface="Calibri"/>
            </a:endParaRPr>
          </a:p>
          <a:p>
            <a:pPr>
              <a:lnSpc>
                <a:spcPct val="120000"/>
              </a:lnSpc>
              <a:spcBef>
                <a:spcPts val="1000"/>
              </a:spcBef>
            </a:pPr>
            <a:r>
              <a:rPr lang="en-US" sz="1000" b="1">
                <a:solidFill>
                  <a:schemeClr val="tx2"/>
                </a:solidFill>
                <a:latin typeface="Karla"/>
              </a:rPr>
              <a:t>Freking, Kevin, and Mary Clare </a:t>
            </a:r>
            <a:r>
              <a:rPr lang="en-US" sz="1000" b="1" err="1">
                <a:solidFill>
                  <a:schemeClr val="tx2"/>
                </a:solidFill>
                <a:latin typeface="Karla"/>
              </a:rPr>
              <a:t>Jalonick</a:t>
            </a:r>
            <a:r>
              <a:rPr lang="en-US" sz="1000" b="1">
                <a:solidFill>
                  <a:schemeClr val="tx2"/>
                </a:solidFill>
                <a:latin typeface="Karla"/>
              </a:rPr>
              <a:t>. </a:t>
            </a:r>
            <a:r>
              <a:rPr lang="en-US" sz="1000">
                <a:solidFill>
                  <a:schemeClr val="tx2"/>
                </a:solidFill>
                <a:latin typeface="Karla"/>
              </a:rPr>
              <a:t>“Congress Approves Trump’s $9 Billion Cut to Public Broadcasting and Foreign Aid.” Associated Press. Published July 18, 2025. Accessed July 18, 2025. https://</a:t>
            </a:r>
            <a:r>
              <a:rPr lang="en-US" sz="1000" err="1">
                <a:solidFill>
                  <a:schemeClr val="tx2"/>
                </a:solidFill>
                <a:latin typeface="Karla"/>
              </a:rPr>
              <a:t>apnews.com</a:t>
            </a:r>
            <a:r>
              <a:rPr lang="en-US" sz="1000">
                <a:solidFill>
                  <a:schemeClr val="tx2"/>
                </a:solidFill>
                <a:latin typeface="Karla"/>
              </a:rPr>
              <a:t>/article/pbs-npr-budget-cuts-trump-republicans-b0044285659ab708e23eb2dc2f3eabfa</a:t>
            </a:r>
          </a:p>
          <a:p>
            <a:pPr>
              <a:lnSpc>
                <a:spcPct val="120000"/>
              </a:lnSpc>
              <a:spcBef>
                <a:spcPts val="1000"/>
              </a:spcBef>
            </a:pPr>
            <a:r>
              <a:rPr lang="en-US" sz="1000">
                <a:solidFill>
                  <a:schemeClr val="tx2"/>
                </a:solidFill>
                <a:latin typeface="Karla"/>
              </a:rPr>
              <a:t>Giving USA Foundation. Giving USA 2025: The Annual R</a:t>
            </a:r>
            <a:r>
              <a:rPr lang="en-US" sz="1000" i="1">
                <a:solidFill>
                  <a:schemeClr val="tx2"/>
                </a:solidFill>
                <a:latin typeface="Karla"/>
              </a:rPr>
              <a:t>eport on Philanthropy for the Year 2024.</a:t>
            </a:r>
            <a:r>
              <a:rPr lang="en-US" sz="1000">
                <a:solidFill>
                  <a:schemeClr val="tx2"/>
                </a:solidFill>
                <a:latin typeface="Karla"/>
              </a:rPr>
              <a:t> 2025. Accessed July 14, 2025.</a:t>
            </a:r>
            <a:endParaRPr lang="en-US" sz="1000">
              <a:solidFill>
                <a:schemeClr val="tx2"/>
              </a:solidFill>
              <a:latin typeface="Karla"/>
              <a:ea typeface="Calibri"/>
              <a:cs typeface="Calibri"/>
            </a:endParaRPr>
          </a:p>
          <a:p>
            <a:pPr>
              <a:lnSpc>
                <a:spcPct val="120000"/>
              </a:lnSpc>
              <a:spcBef>
                <a:spcPts val="1000"/>
              </a:spcBef>
            </a:pPr>
            <a:r>
              <a:rPr lang="en-US" sz="1000" b="1" kern="1200">
                <a:solidFill>
                  <a:schemeClr val="tx2"/>
                </a:solidFill>
                <a:latin typeface="Karla"/>
              </a:rPr>
              <a:t>Hagey, </a:t>
            </a:r>
            <a:r>
              <a:rPr lang="en-US" sz="1000" b="1" kern="1200" err="1">
                <a:solidFill>
                  <a:schemeClr val="tx2"/>
                </a:solidFill>
                <a:latin typeface="Karla"/>
              </a:rPr>
              <a:t>Kreach</a:t>
            </a:r>
            <a:r>
              <a:rPr lang="en-US" sz="1000" b="1" kern="1200">
                <a:solidFill>
                  <a:schemeClr val="tx2"/>
                </a:solidFill>
                <a:latin typeface="Karla"/>
              </a:rPr>
              <a:t>.</a:t>
            </a:r>
            <a:r>
              <a:rPr lang="en-US" sz="1000" kern="1200">
                <a:solidFill>
                  <a:schemeClr val="tx2"/>
                </a:solidFill>
                <a:latin typeface="Karla"/>
              </a:rPr>
              <a:t> “Defunding NPR? It’s not that easy.” </a:t>
            </a:r>
            <a:r>
              <a:rPr lang="en-US" sz="1000" i="1" kern="1200">
                <a:solidFill>
                  <a:schemeClr val="tx2"/>
                </a:solidFill>
                <a:latin typeface="Karla"/>
              </a:rPr>
              <a:t>Politico.</a:t>
            </a:r>
            <a:r>
              <a:rPr lang="en-US" sz="1000" kern="1200">
                <a:solidFill>
                  <a:schemeClr val="tx2"/>
                </a:solidFill>
                <a:latin typeface="Karla"/>
              </a:rPr>
              <a:t> Published October 23, 2010. Accessed July 14, 2025. </a:t>
            </a:r>
            <a:r>
              <a:rPr lang="en-US" sz="1000" kern="1200">
                <a:solidFill>
                  <a:schemeClr val="tx2"/>
                </a:solidFill>
                <a:latin typeface="Karla"/>
                <a:hlinkClick r:id="rId10">
                  <a:extLst>
                    <a:ext uri="{A12FA001-AC4F-418D-AE19-62706E023703}">
                      <ahyp:hlinkClr xmlns:ahyp="http://schemas.microsoft.com/office/drawing/2018/hyperlinkcolor" val="tx"/>
                    </a:ext>
                  </a:extLst>
                </a:hlinkClick>
              </a:rPr>
              <a:t>https://www.politico.com/story/2010/10/defunding-npr-its-not-that-easy-044056</a:t>
            </a:r>
            <a:r>
              <a:rPr lang="en-US" sz="1000" kern="1200">
                <a:solidFill>
                  <a:schemeClr val="tx2"/>
                </a:solidFill>
                <a:latin typeface="Karla"/>
              </a:rPr>
              <a:t>.</a:t>
            </a:r>
            <a:endParaRPr lang="en-US" sz="1000" kern="1200">
              <a:solidFill>
                <a:schemeClr val="tx2"/>
              </a:solidFill>
              <a:latin typeface="Karla"/>
              <a:ea typeface="Calibri"/>
              <a:cs typeface="Calibri"/>
            </a:endParaRPr>
          </a:p>
          <a:p>
            <a:pPr>
              <a:lnSpc>
                <a:spcPct val="120000"/>
              </a:lnSpc>
              <a:spcBef>
                <a:spcPts val="1000"/>
              </a:spcBef>
            </a:pPr>
            <a:r>
              <a:rPr lang="en-US" sz="1000" b="1" kern="1200">
                <a:solidFill>
                  <a:schemeClr val="tx2"/>
                </a:solidFill>
                <a:latin typeface="Karla"/>
              </a:rPr>
              <a:t>Johnson, Ted.</a:t>
            </a:r>
            <a:r>
              <a:rPr lang="en-US" sz="1000" kern="1200">
                <a:solidFill>
                  <a:schemeClr val="tx2"/>
                </a:solidFill>
                <a:latin typeface="Karla"/>
              </a:rPr>
              <a:t> “Donald Trump Threatens To Withhold Support For Lawmakers Who Vote Against Effort To Defund PBS, NPR And Public Media.” </a:t>
            </a:r>
            <a:r>
              <a:rPr lang="en-US" sz="1000" i="1" kern="1200">
                <a:solidFill>
                  <a:schemeClr val="tx2"/>
                </a:solidFill>
                <a:latin typeface="Karla"/>
              </a:rPr>
              <a:t>Deadline.</a:t>
            </a:r>
            <a:r>
              <a:rPr lang="en-US" sz="1000" kern="1200">
                <a:solidFill>
                  <a:schemeClr val="tx2"/>
                </a:solidFill>
                <a:latin typeface="Karla"/>
              </a:rPr>
              <a:t> Published July 10, 2025. Accessed July 14, 2025. </a:t>
            </a:r>
            <a:r>
              <a:rPr lang="en-US" sz="1000" kern="1200">
                <a:solidFill>
                  <a:schemeClr val="tx2"/>
                </a:solidFill>
                <a:latin typeface="Karla"/>
                <a:hlinkClick r:id="rId11">
                  <a:extLst>
                    <a:ext uri="{A12FA001-AC4F-418D-AE19-62706E023703}">
                      <ahyp:hlinkClr xmlns:ahyp="http://schemas.microsoft.com/office/drawing/2018/hyperlinkcolor" val="tx"/>
                    </a:ext>
                  </a:extLst>
                </a:hlinkClick>
              </a:rPr>
              <a:t>https://deadline.com/2025/07/donald-trump-threats-to-withhold-support-for-lawmakers-who-vote-against-effort-to-defund-pbs-npr-and-public-media-1236454700/</a:t>
            </a:r>
            <a:r>
              <a:rPr lang="en-US" sz="1000" kern="1200">
                <a:solidFill>
                  <a:schemeClr val="tx2"/>
                </a:solidFill>
                <a:latin typeface="Karla"/>
              </a:rPr>
              <a:t>.</a:t>
            </a:r>
            <a:endParaRPr lang="en-US" sz="1000" kern="1200">
              <a:solidFill>
                <a:schemeClr val="tx2"/>
              </a:solidFill>
              <a:latin typeface="Karla"/>
              <a:ea typeface="Calibri"/>
              <a:cs typeface="Calibri"/>
            </a:endParaRPr>
          </a:p>
        </p:txBody>
      </p:sp>
      <p:sp>
        <p:nvSpPr>
          <p:cNvPr id="2" name="Text Placeholder 2">
            <a:extLst>
              <a:ext uri="{FF2B5EF4-FFF2-40B4-BE49-F238E27FC236}">
                <a16:creationId xmlns:a16="http://schemas.microsoft.com/office/drawing/2014/main" id="{B0C50664-E0B3-BEFC-ECEC-C748ACD2770B}"/>
              </a:ext>
            </a:extLst>
          </p:cNvPr>
          <p:cNvSpPr txBox="1">
            <a:spLocks/>
          </p:cNvSpPr>
          <p:nvPr/>
        </p:nvSpPr>
        <p:spPr>
          <a:xfrm>
            <a:off x="457199" y="424069"/>
            <a:ext cx="8492837" cy="54795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4000" b="0" i="0" kern="1200" cap="all" spc="200" baseline="0">
                <a:solidFill>
                  <a:srgbClr val="254A5D"/>
                </a:solidFill>
                <a:latin typeface="Karla Medium" panose="020B00040305030300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i="1" kern="1200" cap="all" spc="200" baseline="0">
                <a:solidFill>
                  <a:srgbClr val="254A5D"/>
                </a:solidFill>
                <a:latin typeface="Karla Light" panose="020B00040305030300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fontAlgn="auto">
              <a:spcAft>
                <a:spcPts val="0"/>
              </a:spcAft>
              <a:buClrTx/>
              <a:buSzTx/>
              <a:tabLst/>
              <a:defRPr/>
            </a:pPr>
            <a:r>
              <a:rPr lang="en-US" sz="2800" b="1" cap="none" spc="0">
                <a:latin typeface="Karla"/>
              </a:rPr>
              <a:t>Sources</a:t>
            </a:r>
          </a:p>
        </p:txBody>
      </p:sp>
    </p:spTree>
    <p:extLst>
      <p:ext uri="{BB962C8B-B14F-4D97-AF65-F5344CB8AC3E}">
        <p14:creationId xmlns:p14="http://schemas.microsoft.com/office/powerpoint/2010/main" val="4135235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935CA-2FF2-2EB5-B6E2-8717A31496C2}"/>
            </a:ext>
          </a:extLst>
        </p:cNvPr>
        <p:cNvGrpSpPr/>
        <p:nvPr/>
      </p:nvGrpSpPr>
      <p:grpSpPr>
        <a:xfrm>
          <a:off x="0" y="0"/>
          <a:ext cx="0" cy="0"/>
          <a:chOff x="0" y="0"/>
          <a:chExt cx="0" cy="0"/>
        </a:xfrm>
      </p:grpSpPr>
      <p:sp>
        <p:nvSpPr>
          <p:cNvPr id="9" name="TextBox 1">
            <a:extLst>
              <a:ext uri="{FF2B5EF4-FFF2-40B4-BE49-F238E27FC236}">
                <a16:creationId xmlns:a16="http://schemas.microsoft.com/office/drawing/2014/main" id="{EDA74CCF-6B50-7CC8-E2D8-9F046BD2D581}"/>
              </a:ext>
            </a:extLst>
          </p:cNvPr>
          <p:cNvSpPr txBox="1"/>
          <p:nvPr/>
        </p:nvSpPr>
        <p:spPr>
          <a:xfrm>
            <a:off x="457200" y="972027"/>
            <a:ext cx="11277602" cy="3811588"/>
          </a:xfrm>
          <a:prstGeom prst="rect">
            <a:avLst/>
          </a:prstGeom>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spcBef>
                <a:spcPts val="1000"/>
              </a:spcBef>
            </a:pPr>
            <a:r>
              <a:rPr lang="en-US" sz="1000" b="1">
                <a:solidFill>
                  <a:schemeClr val="tx2"/>
                </a:solidFill>
                <a:latin typeface="Karla"/>
              </a:rPr>
              <a:t>NPR.</a:t>
            </a:r>
            <a:r>
              <a:rPr lang="en-US" sz="1000">
                <a:solidFill>
                  <a:schemeClr val="tx2"/>
                </a:solidFill>
                <a:latin typeface="Karla"/>
              </a:rPr>
              <a:t> “NPR and Katherine Maher, CEO of NPR Statement.” Published May 27, 2025. Accessed July 14, 2025. </a:t>
            </a:r>
            <a:r>
              <a:rPr lang="en-US" sz="1000">
                <a:solidFill>
                  <a:schemeClr val="tx2"/>
                </a:solidFill>
                <a:latin typeface="Karla"/>
                <a:hlinkClick r:id="rId2">
                  <a:extLst>
                    <a:ext uri="{A12FA001-AC4F-418D-AE19-62706E023703}">
                      <ahyp:hlinkClr xmlns:ahyp="http://schemas.microsoft.com/office/drawing/2018/hyperlinkcolor" val="tx"/>
                    </a:ext>
                  </a:extLst>
                </a:hlinkClick>
              </a:rPr>
              <a:t>https://www.npr.org/2025/05/27/g-s1-69017/npr-and-katherine-maher-ceo-of-npr-statement</a:t>
            </a:r>
            <a:r>
              <a:rPr lang="en-US" sz="1000">
                <a:solidFill>
                  <a:schemeClr val="tx2"/>
                </a:solidFill>
                <a:latin typeface="Karla"/>
              </a:rPr>
              <a:t>.</a:t>
            </a:r>
            <a:endParaRPr lang="en-US" sz="1000">
              <a:solidFill>
                <a:schemeClr val="tx2"/>
              </a:solidFill>
              <a:latin typeface="Karla"/>
              <a:ea typeface="Calibri"/>
              <a:cs typeface="Calibri"/>
            </a:endParaRPr>
          </a:p>
          <a:p>
            <a:pPr>
              <a:lnSpc>
                <a:spcPct val="110000"/>
              </a:lnSpc>
              <a:spcBef>
                <a:spcPts val="1000"/>
              </a:spcBef>
            </a:pPr>
            <a:r>
              <a:rPr lang="en-US" sz="1000" b="1">
                <a:solidFill>
                  <a:schemeClr val="tx2"/>
                </a:solidFill>
                <a:latin typeface="Karla"/>
              </a:rPr>
              <a:t>PBS News.</a:t>
            </a:r>
            <a:r>
              <a:rPr lang="en-US" sz="1000">
                <a:solidFill>
                  <a:schemeClr val="tx2"/>
                </a:solidFill>
                <a:latin typeface="Karla"/>
              </a:rPr>
              <a:t> “PBS suing Trump administration over defunding, three days after NPR filed similar case.” </a:t>
            </a:r>
            <a:r>
              <a:rPr lang="en-US" sz="1000" i="1">
                <a:solidFill>
                  <a:schemeClr val="tx2"/>
                </a:solidFill>
                <a:latin typeface="Karla"/>
              </a:rPr>
              <a:t>PBS.</a:t>
            </a:r>
            <a:r>
              <a:rPr lang="en-US" sz="1000">
                <a:solidFill>
                  <a:schemeClr val="tx2"/>
                </a:solidFill>
                <a:latin typeface="Karla"/>
              </a:rPr>
              <a:t> Published May 30, 2025. Accessed July 14, 2025. </a:t>
            </a:r>
            <a:r>
              <a:rPr lang="en-US" sz="1000">
                <a:solidFill>
                  <a:schemeClr val="tx2"/>
                </a:solidFill>
                <a:latin typeface="Karla"/>
                <a:hlinkClick r:id="rId3">
                  <a:extLst>
                    <a:ext uri="{A12FA001-AC4F-418D-AE19-62706E023703}">
                      <ahyp:hlinkClr xmlns:ahyp="http://schemas.microsoft.com/office/drawing/2018/hyperlinkcolor" val="tx"/>
                    </a:ext>
                  </a:extLst>
                </a:hlinkClick>
              </a:rPr>
              <a:t>https://www.pbs.org/newshour/nation/pbs-suing-trump-administration-over-defunding-three-days-after-npr-filed-similar-case</a:t>
            </a:r>
            <a:r>
              <a:rPr lang="en-US" sz="1000">
                <a:solidFill>
                  <a:schemeClr val="tx2"/>
                </a:solidFill>
                <a:latin typeface="Karla"/>
              </a:rPr>
              <a:t>.</a:t>
            </a:r>
            <a:endParaRPr lang="en-US" sz="1000">
              <a:solidFill>
                <a:schemeClr val="tx2"/>
              </a:solidFill>
              <a:latin typeface="Karla"/>
              <a:ea typeface="Calibri"/>
              <a:cs typeface="Calibri"/>
            </a:endParaRPr>
          </a:p>
          <a:p>
            <a:pPr>
              <a:lnSpc>
                <a:spcPct val="110000"/>
              </a:lnSpc>
              <a:spcBef>
                <a:spcPts val="1000"/>
              </a:spcBef>
            </a:pPr>
            <a:r>
              <a:rPr lang="en-US" sz="1000" b="1">
                <a:solidFill>
                  <a:schemeClr val="tx2"/>
                </a:solidFill>
                <a:latin typeface="Karla"/>
              </a:rPr>
              <a:t>PBS Publicity.</a:t>
            </a:r>
            <a:r>
              <a:rPr lang="en-US" sz="1000">
                <a:solidFill>
                  <a:schemeClr val="tx2"/>
                </a:solidFill>
                <a:latin typeface="Karla"/>
              </a:rPr>
              <a:t> “PBS Statement on Executive Order Regarding Public Media.” </a:t>
            </a:r>
            <a:r>
              <a:rPr lang="en-US" sz="1000" i="1">
                <a:solidFill>
                  <a:schemeClr val="tx2"/>
                </a:solidFill>
                <a:latin typeface="Karla"/>
              </a:rPr>
              <a:t>PBS.</a:t>
            </a:r>
            <a:r>
              <a:rPr lang="en-US" sz="1000">
                <a:solidFill>
                  <a:schemeClr val="tx2"/>
                </a:solidFill>
                <a:latin typeface="Karla"/>
              </a:rPr>
              <a:t> Published May 2, 2025. Accessed July 14, 2025. </a:t>
            </a:r>
            <a:r>
              <a:rPr lang="en-US" sz="1000">
                <a:solidFill>
                  <a:schemeClr val="tx2"/>
                </a:solidFill>
                <a:latin typeface="Karla"/>
                <a:hlinkClick r:id="rId4">
                  <a:extLst>
                    <a:ext uri="{A12FA001-AC4F-418D-AE19-62706E023703}">
                      <ahyp:hlinkClr xmlns:ahyp="http://schemas.microsoft.com/office/drawing/2018/hyperlinkcolor" val="tx"/>
                    </a:ext>
                  </a:extLst>
                </a:hlinkClick>
              </a:rPr>
              <a:t>https://www.pbs.org/about/about-pbs/blogs/news/pbs-statement-on-executive-order-regarding-public-media/</a:t>
            </a:r>
            <a:r>
              <a:rPr lang="en-US" sz="1000">
                <a:solidFill>
                  <a:schemeClr val="tx2"/>
                </a:solidFill>
                <a:latin typeface="Karla"/>
              </a:rPr>
              <a:t>.</a:t>
            </a:r>
            <a:endParaRPr lang="en-US" sz="1000">
              <a:solidFill>
                <a:schemeClr val="tx2"/>
              </a:solidFill>
              <a:latin typeface="Karla"/>
              <a:ea typeface="Calibri"/>
              <a:cs typeface="Calibri"/>
            </a:endParaRPr>
          </a:p>
          <a:p>
            <a:pPr>
              <a:lnSpc>
                <a:spcPct val="110000"/>
              </a:lnSpc>
              <a:spcBef>
                <a:spcPts val="1000"/>
              </a:spcBef>
            </a:pPr>
            <a:r>
              <a:rPr lang="en-US" sz="1000" b="1">
                <a:solidFill>
                  <a:schemeClr val="tx2"/>
                </a:solidFill>
                <a:latin typeface="Karla"/>
              </a:rPr>
              <a:t>PMA.</a:t>
            </a:r>
            <a:r>
              <a:rPr lang="en-US" sz="1000">
                <a:solidFill>
                  <a:schemeClr val="tx2"/>
                </a:solidFill>
                <a:latin typeface="Karla"/>
              </a:rPr>
              <a:t> “PMA Extends Support to US Public Media.” </a:t>
            </a:r>
            <a:r>
              <a:rPr lang="en-US" sz="1000" i="1">
                <a:solidFill>
                  <a:schemeClr val="tx2"/>
                </a:solidFill>
                <a:latin typeface="Karla"/>
              </a:rPr>
              <a:t>Public Media Alliance.</a:t>
            </a:r>
            <a:r>
              <a:rPr lang="en-US" sz="1000">
                <a:solidFill>
                  <a:schemeClr val="tx2"/>
                </a:solidFill>
                <a:latin typeface="Karla"/>
              </a:rPr>
              <a:t> Published June 3, 2025. Accessed July 14, 2025. </a:t>
            </a:r>
            <a:r>
              <a:rPr lang="en-US" sz="1000">
                <a:solidFill>
                  <a:schemeClr val="tx2"/>
                </a:solidFill>
                <a:latin typeface="Karla"/>
                <a:hlinkClick r:id="rId5">
                  <a:extLst>
                    <a:ext uri="{A12FA001-AC4F-418D-AE19-62706E023703}">
                      <ahyp:hlinkClr xmlns:ahyp="http://schemas.microsoft.com/office/drawing/2018/hyperlinkcolor" val="tx"/>
                    </a:ext>
                  </a:extLst>
                </a:hlinkClick>
              </a:rPr>
              <a:t>https://www.publicmediaalliance.org/pma-extends-support-to-us-public-media/</a:t>
            </a:r>
            <a:r>
              <a:rPr lang="en-US" sz="1000">
                <a:solidFill>
                  <a:schemeClr val="tx2"/>
                </a:solidFill>
                <a:latin typeface="Karla"/>
              </a:rPr>
              <a:t>.</a:t>
            </a:r>
            <a:endParaRPr lang="en-US" sz="1000">
              <a:solidFill>
                <a:schemeClr val="tx2"/>
              </a:solidFill>
              <a:latin typeface="Karla"/>
              <a:ea typeface="Calibri"/>
              <a:cs typeface="Calibri"/>
            </a:endParaRPr>
          </a:p>
          <a:p>
            <a:pPr>
              <a:lnSpc>
                <a:spcPct val="110000"/>
              </a:lnSpc>
              <a:spcBef>
                <a:spcPts val="1000"/>
              </a:spcBef>
            </a:pPr>
            <a:r>
              <a:rPr lang="en-US" sz="1000" b="1">
                <a:solidFill>
                  <a:schemeClr val="tx2"/>
                </a:solidFill>
                <a:latin typeface="Karla"/>
              </a:rPr>
              <a:t>Reporters Committee for Freedom of the Press.</a:t>
            </a:r>
            <a:r>
              <a:rPr lang="en-US" sz="1000">
                <a:solidFill>
                  <a:schemeClr val="tx2"/>
                </a:solidFill>
                <a:latin typeface="Karla"/>
              </a:rPr>
              <a:t> “Amicus Brief in NPR v. Trump.” Published June 20, 2025. Accessed July 14, 2025. </a:t>
            </a:r>
            <a:r>
              <a:rPr lang="en-US" sz="1000">
                <a:solidFill>
                  <a:schemeClr val="tx2"/>
                </a:solidFill>
                <a:latin typeface="Karla"/>
                <a:hlinkClick r:id="rId6">
                  <a:extLst>
                    <a:ext uri="{A12FA001-AC4F-418D-AE19-62706E023703}">
                      <ahyp:hlinkClr xmlns:ahyp="http://schemas.microsoft.com/office/drawing/2018/hyperlinkcolor" val="tx"/>
                    </a:ext>
                  </a:extLst>
                </a:hlinkClick>
              </a:rPr>
              <a:t>https://www.rcfp.org/wp-content/uploads/2025/06/2025-06-20-RCFP-amicus-brief-in-NPR-v-Trump.pdf</a:t>
            </a:r>
            <a:r>
              <a:rPr lang="en-US" sz="1000">
                <a:solidFill>
                  <a:schemeClr val="tx2"/>
                </a:solidFill>
                <a:latin typeface="Karla"/>
              </a:rPr>
              <a:t>.</a:t>
            </a:r>
            <a:endParaRPr lang="en-US" sz="1000">
              <a:solidFill>
                <a:schemeClr val="tx2"/>
              </a:solidFill>
              <a:latin typeface="Karla"/>
              <a:ea typeface="Calibri"/>
              <a:cs typeface="Calibri"/>
            </a:endParaRPr>
          </a:p>
          <a:p>
            <a:pPr>
              <a:lnSpc>
                <a:spcPct val="110000"/>
              </a:lnSpc>
              <a:spcBef>
                <a:spcPts val="1000"/>
              </a:spcBef>
            </a:pPr>
            <a:r>
              <a:rPr lang="en-US" sz="1000" b="1">
                <a:solidFill>
                  <a:schemeClr val="tx2"/>
                </a:solidFill>
                <a:latin typeface="Karla"/>
              </a:rPr>
              <a:t>Rocky Mountain PBS.</a:t>
            </a:r>
            <a:r>
              <a:rPr lang="en-US" sz="1000">
                <a:solidFill>
                  <a:schemeClr val="tx2"/>
                </a:solidFill>
                <a:latin typeface="Karla"/>
              </a:rPr>
              <a:t> “In confrontational hearing, DOGE sets its sights on public media.” Published March 25, 2025. Accessed July 14, 2025. </a:t>
            </a:r>
            <a:r>
              <a:rPr lang="en-US" sz="1000">
                <a:solidFill>
                  <a:schemeClr val="tx2"/>
                </a:solidFill>
                <a:latin typeface="Karla"/>
                <a:hlinkClick r:id="rId7">
                  <a:extLst>
                    <a:ext uri="{A12FA001-AC4F-418D-AE19-62706E023703}">
                      <ahyp:hlinkClr xmlns:ahyp="http://schemas.microsoft.com/office/drawing/2018/hyperlinkcolor" val="tx"/>
                    </a:ext>
                  </a:extLst>
                </a:hlinkClick>
              </a:rPr>
              <a:t>https://www.rmpbs.org/blogs/business-economy/public-media-funding-doge-npr-pbs</a:t>
            </a:r>
            <a:r>
              <a:rPr lang="en-US" sz="1000">
                <a:solidFill>
                  <a:schemeClr val="tx2"/>
                </a:solidFill>
                <a:latin typeface="Karla"/>
              </a:rPr>
              <a:t>.</a:t>
            </a:r>
            <a:endParaRPr lang="en-US" sz="1000">
              <a:solidFill>
                <a:schemeClr val="tx2"/>
              </a:solidFill>
              <a:latin typeface="Karla"/>
              <a:ea typeface="Calibri"/>
              <a:cs typeface="Calibri"/>
            </a:endParaRPr>
          </a:p>
          <a:p>
            <a:pPr>
              <a:lnSpc>
                <a:spcPct val="110000"/>
              </a:lnSpc>
              <a:spcBef>
                <a:spcPts val="1000"/>
              </a:spcBef>
            </a:pPr>
            <a:r>
              <a:rPr lang="en-US" sz="1000" b="1">
                <a:solidFill>
                  <a:schemeClr val="tx2"/>
                </a:solidFill>
                <a:latin typeface="Karla"/>
              </a:rPr>
              <a:t>Stelter, Brian.</a:t>
            </a:r>
            <a:r>
              <a:rPr lang="en-US" sz="1000">
                <a:solidFill>
                  <a:schemeClr val="tx2"/>
                </a:solidFill>
                <a:latin typeface="Karla"/>
              </a:rPr>
              <a:t> “Conservative activists have waited decades to defund PBS and NPR. They’re finally getting their chance.” </a:t>
            </a:r>
            <a:r>
              <a:rPr lang="en-US" sz="1000" i="1">
                <a:solidFill>
                  <a:schemeClr val="tx2"/>
                </a:solidFill>
                <a:latin typeface="Karla"/>
              </a:rPr>
              <a:t>CNN.</a:t>
            </a:r>
            <a:r>
              <a:rPr lang="en-US" sz="1000">
                <a:solidFill>
                  <a:schemeClr val="tx2"/>
                </a:solidFill>
                <a:latin typeface="Karla"/>
              </a:rPr>
              <a:t> Updated June 12, 2025. Accessed July 14, 2025. </a:t>
            </a:r>
            <a:r>
              <a:rPr lang="en-US" sz="1000">
                <a:solidFill>
                  <a:schemeClr val="tx2"/>
                </a:solidFill>
                <a:latin typeface="Karla"/>
                <a:hlinkClick r:id="rId8">
                  <a:extLst>
                    <a:ext uri="{A12FA001-AC4F-418D-AE19-62706E023703}">
                      <ahyp:hlinkClr xmlns:ahyp="http://schemas.microsoft.com/office/drawing/2018/hyperlinkcolor" val="tx"/>
                    </a:ext>
                  </a:extLst>
                </a:hlinkClick>
              </a:rPr>
              <a:t>https://www.cnn.com/2025/06/12/media/pbs-npr-defund-rescissions-trump-conservative-media</a:t>
            </a:r>
            <a:r>
              <a:rPr lang="en-US" sz="1000">
                <a:solidFill>
                  <a:schemeClr val="tx2"/>
                </a:solidFill>
                <a:latin typeface="Karla"/>
              </a:rPr>
              <a:t>.</a:t>
            </a:r>
            <a:endParaRPr lang="en-US" sz="1000">
              <a:solidFill>
                <a:schemeClr val="tx2"/>
              </a:solidFill>
              <a:latin typeface="Karla"/>
              <a:ea typeface="Calibri"/>
              <a:cs typeface="Calibri"/>
            </a:endParaRPr>
          </a:p>
          <a:p>
            <a:pPr>
              <a:lnSpc>
                <a:spcPct val="110000"/>
              </a:lnSpc>
              <a:spcBef>
                <a:spcPts val="1000"/>
              </a:spcBef>
            </a:pPr>
            <a:r>
              <a:rPr lang="en-US" sz="1000" b="1">
                <a:solidFill>
                  <a:schemeClr val="tx2"/>
                </a:solidFill>
                <a:latin typeface="Karla"/>
              </a:rPr>
              <a:t>The White House.</a:t>
            </a:r>
            <a:r>
              <a:rPr lang="en-US" sz="1000">
                <a:solidFill>
                  <a:schemeClr val="tx2"/>
                </a:solidFill>
                <a:latin typeface="Karla"/>
              </a:rPr>
              <a:t> “Executive Order: Ending Taxpayer Subsidization of Biased Media.” Published May 1, 2025. Accessed July 14, 2025. </a:t>
            </a:r>
            <a:r>
              <a:rPr lang="en-US" sz="1000">
                <a:solidFill>
                  <a:schemeClr val="tx2"/>
                </a:solidFill>
                <a:latin typeface="Karla"/>
                <a:hlinkClick r:id="rId9">
                  <a:extLst>
                    <a:ext uri="{A12FA001-AC4F-418D-AE19-62706E023703}">
                      <ahyp:hlinkClr xmlns:ahyp="http://schemas.microsoft.com/office/drawing/2018/hyperlinkcolor" val="tx"/>
                    </a:ext>
                  </a:extLst>
                </a:hlinkClick>
              </a:rPr>
              <a:t>https://www.whitehouse.gov/presidential-actions/2025/05/ending-taxpayer-subsidization-of-biased-media/</a:t>
            </a:r>
            <a:r>
              <a:rPr lang="en-US" sz="1000">
                <a:solidFill>
                  <a:schemeClr val="tx2"/>
                </a:solidFill>
                <a:latin typeface="Karla"/>
              </a:rPr>
              <a:t>.</a:t>
            </a:r>
            <a:endParaRPr lang="en-US" sz="1000">
              <a:solidFill>
                <a:schemeClr val="tx2"/>
              </a:solidFill>
              <a:latin typeface="Karla"/>
              <a:ea typeface="Calibri"/>
              <a:cs typeface="Calibri"/>
            </a:endParaRPr>
          </a:p>
          <a:p>
            <a:pPr>
              <a:lnSpc>
                <a:spcPct val="110000"/>
              </a:lnSpc>
              <a:spcBef>
                <a:spcPts val="1000"/>
              </a:spcBef>
            </a:pPr>
            <a:r>
              <a:rPr lang="en-US" sz="1000" b="1">
                <a:solidFill>
                  <a:schemeClr val="tx2"/>
                </a:solidFill>
                <a:latin typeface="Karla"/>
              </a:rPr>
              <a:t>The White House.</a:t>
            </a:r>
            <a:r>
              <a:rPr lang="en-US" sz="1000">
                <a:solidFill>
                  <a:schemeClr val="tx2"/>
                </a:solidFill>
                <a:latin typeface="Karla"/>
              </a:rPr>
              <a:t> “Fact Sheet: President Donald J. Trump Ends the Taxpayer Subsidization of Biased Media.” Published May 1, 2025. Accessed July 14, 2025. </a:t>
            </a:r>
            <a:r>
              <a:rPr lang="en-US" sz="1000">
                <a:solidFill>
                  <a:schemeClr val="tx2"/>
                </a:solidFill>
                <a:latin typeface="Karla"/>
                <a:hlinkClick r:id="rId10">
                  <a:extLst>
                    <a:ext uri="{A12FA001-AC4F-418D-AE19-62706E023703}">
                      <ahyp:hlinkClr xmlns:ahyp="http://schemas.microsoft.com/office/drawing/2018/hyperlinkcolor" val="tx"/>
                    </a:ext>
                  </a:extLst>
                </a:hlinkClick>
              </a:rPr>
              <a:t>https://www.whitehouse.gov/fact-sheets/2025/05/fact-sheet-president-donald-j-trump-ends-the-taxpayer-subsidization-of-biased-media/</a:t>
            </a:r>
            <a:r>
              <a:rPr lang="en-US" sz="1000">
                <a:solidFill>
                  <a:schemeClr val="tx2"/>
                </a:solidFill>
                <a:latin typeface="Karla"/>
              </a:rPr>
              <a:t>.</a:t>
            </a:r>
            <a:endParaRPr lang="en-US" sz="1000">
              <a:solidFill>
                <a:schemeClr val="tx2"/>
              </a:solidFill>
              <a:latin typeface="Karla"/>
              <a:ea typeface="Calibri"/>
              <a:cs typeface="Calibri"/>
            </a:endParaRPr>
          </a:p>
          <a:p>
            <a:pPr>
              <a:lnSpc>
                <a:spcPct val="110000"/>
              </a:lnSpc>
              <a:spcBef>
                <a:spcPts val="1000"/>
              </a:spcBef>
            </a:pPr>
            <a:r>
              <a:rPr lang="en-US" sz="1000" b="1">
                <a:solidFill>
                  <a:schemeClr val="tx2"/>
                </a:solidFill>
                <a:latin typeface="Karla"/>
              </a:rPr>
              <a:t>U.S. Senate Committee on Commerce, Science, and Transportation. </a:t>
            </a:r>
            <a:r>
              <a:rPr lang="en-US" sz="1000">
                <a:solidFill>
                  <a:schemeClr val="tx2"/>
                </a:solidFill>
                <a:latin typeface="Karla"/>
              </a:rPr>
              <a:t>Cantwell Report Highlights Vital Role PBS and NPR Play in Warning Public During Weather Emergencies. Published July 9, 2025. Accessed July 17, 2025. </a:t>
            </a:r>
            <a:r>
              <a:rPr lang="en-US" sz="1000">
                <a:solidFill>
                  <a:schemeClr val="tx2"/>
                </a:solidFill>
                <a:latin typeface="Karla"/>
                <a:hlinkClick r:id="rId11">
                  <a:extLst>
                    <a:ext uri="{A12FA001-AC4F-418D-AE19-62706E023703}">
                      <ahyp:hlinkClr xmlns:ahyp="http://schemas.microsoft.com/office/drawing/2018/hyperlinkcolor" val="tx"/>
                    </a:ext>
                  </a:extLst>
                </a:hlinkClick>
              </a:rPr>
              <a:t>https://www.commerce.senate.gov/2025/7/cantwell-report-public-media-emergency-alerts</a:t>
            </a:r>
            <a:endParaRPr lang="en-US" sz="1000">
              <a:solidFill>
                <a:schemeClr val="tx2"/>
              </a:solidFill>
              <a:latin typeface="Karla"/>
            </a:endParaRPr>
          </a:p>
          <a:p>
            <a:pPr>
              <a:lnSpc>
                <a:spcPct val="110000"/>
              </a:lnSpc>
              <a:spcBef>
                <a:spcPts val="1000"/>
              </a:spcBef>
            </a:pPr>
            <a:r>
              <a:rPr lang="en-US" sz="1000" b="1">
                <a:solidFill>
                  <a:schemeClr val="tx2"/>
                </a:solidFill>
                <a:latin typeface="Karla"/>
              </a:rPr>
              <a:t>Walsh, Deirdre, and David Folkenflik.</a:t>
            </a:r>
            <a:r>
              <a:rPr lang="en-US" sz="1000">
                <a:solidFill>
                  <a:schemeClr val="tx2"/>
                </a:solidFill>
                <a:latin typeface="Karla"/>
              </a:rPr>
              <a:t> “House votes to kill funding for public media.” </a:t>
            </a:r>
            <a:r>
              <a:rPr lang="en-US" sz="1000" i="1">
                <a:solidFill>
                  <a:schemeClr val="tx2"/>
                </a:solidFill>
                <a:latin typeface="Karla"/>
              </a:rPr>
              <a:t>NPR.</a:t>
            </a:r>
            <a:r>
              <a:rPr lang="en-US" sz="1000">
                <a:solidFill>
                  <a:schemeClr val="tx2"/>
                </a:solidFill>
                <a:latin typeface="Karla"/>
              </a:rPr>
              <a:t> Updated June 12, 2025. Accessed July 14, 2025. </a:t>
            </a:r>
            <a:r>
              <a:rPr lang="en-US" sz="1000">
                <a:solidFill>
                  <a:schemeClr val="tx2"/>
                </a:solidFill>
                <a:latin typeface="Karla"/>
                <a:hlinkClick r:id="rId12">
                  <a:extLst>
                    <a:ext uri="{A12FA001-AC4F-418D-AE19-62706E023703}">
                      <ahyp:hlinkClr xmlns:ahyp="http://schemas.microsoft.com/office/drawing/2018/hyperlinkcolor" val="tx"/>
                    </a:ext>
                  </a:extLst>
                </a:hlinkClick>
              </a:rPr>
              <a:t>https://www.npr.org/2025/06/12/g-s1-72223/public-media-funding-up-in-the-air-as-house-prepares-to-vote-on-claw-backs</a:t>
            </a:r>
            <a:r>
              <a:rPr lang="en-US" sz="1000">
                <a:solidFill>
                  <a:schemeClr val="tx2"/>
                </a:solidFill>
                <a:latin typeface="Karla"/>
              </a:rPr>
              <a:t>.</a:t>
            </a:r>
            <a:endParaRPr lang="en-US" sz="1000">
              <a:solidFill>
                <a:schemeClr val="tx2"/>
              </a:solidFill>
              <a:latin typeface="Karla"/>
              <a:ea typeface="Calibri"/>
              <a:cs typeface="Calibri"/>
            </a:endParaRPr>
          </a:p>
          <a:p>
            <a:pPr>
              <a:lnSpc>
                <a:spcPct val="110000"/>
              </a:lnSpc>
              <a:spcBef>
                <a:spcPts val="1000"/>
              </a:spcBef>
            </a:pPr>
            <a:r>
              <a:rPr lang="en-US" sz="1000" b="1">
                <a:solidFill>
                  <a:schemeClr val="tx2"/>
                </a:solidFill>
                <a:latin typeface="Karla"/>
              </a:rPr>
              <a:t>Zengerle, Patricia.</a:t>
            </a:r>
            <a:r>
              <a:rPr lang="en-US" sz="1000">
                <a:solidFill>
                  <a:schemeClr val="tx2"/>
                </a:solidFill>
                <a:latin typeface="Karla"/>
              </a:rPr>
              <a:t> “US Senate Passes Aid, Public Broadcasting Cuts in Victory for Trump.” Reuters, Published July 17, 2025. Accessed July 17, 2025. </a:t>
            </a:r>
            <a:r>
              <a:rPr lang="en-US" sz="1000">
                <a:solidFill>
                  <a:schemeClr val="tx2"/>
                </a:solidFill>
                <a:latin typeface="Karla"/>
                <a:hlinkClick r:id="rId13">
                  <a:extLst>
                    <a:ext uri="{A12FA001-AC4F-418D-AE19-62706E023703}">
                      <ahyp:hlinkClr xmlns:ahyp="http://schemas.microsoft.com/office/drawing/2018/hyperlinkcolor" val="tx"/>
                    </a:ext>
                  </a:extLst>
                </a:hlinkClick>
              </a:rPr>
              <a:t>https://www.reuters.com</a:t>
            </a:r>
            <a:r>
              <a:rPr lang="en-US" sz="1000">
                <a:solidFill>
                  <a:schemeClr val="tx2"/>
                </a:solidFill>
                <a:latin typeface="Karla"/>
              </a:rPr>
              <a:t>.</a:t>
            </a:r>
          </a:p>
          <a:p>
            <a:pPr>
              <a:lnSpc>
                <a:spcPct val="110000"/>
              </a:lnSpc>
              <a:spcBef>
                <a:spcPts val="1000"/>
              </a:spcBef>
            </a:pPr>
            <a:endParaRPr lang="en-US" sz="1000">
              <a:solidFill>
                <a:schemeClr val="tx2"/>
              </a:solidFill>
              <a:latin typeface="Karla"/>
              <a:ea typeface="Calibri"/>
              <a:cs typeface="Calibri"/>
            </a:endParaRPr>
          </a:p>
          <a:p>
            <a:pPr>
              <a:lnSpc>
                <a:spcPct val="110000"/>
              </a:lnSpc>
              <a:spcBef>
                <a:spcPts val="1000"/>
              </a:spcBef>
            </a:pPr>
            <a:endParaRPr lang="en-US" sz="1000">
              <a:solidFill>
                <a:schemeClr val="tx2"/>
              </a:solidFill>
              <a:latin typeface="Karla"/>
              <a:ea typeface="Calibri"/>
              <a:cs typeface="Calibri"/>
            </a:endParaRPr>
          </a:p>
          <a:p>
            <a:pPr>
              <a:lnSpc>
                <a:spcPct val="110000"/>
              </a:lnSpc>
              <a:spcBef>
                <a:spcPts val="1000"/>
              </a:spcBef>
            </a:pPr>
            <a:endParaRPr lang="en-US" sz="1000">
              <a:solidFill>
                <a:schemeClr val="tx2"/>
              </a:solidFill>
              <a:latin typeface="Karla"/>
              <a:ea typeface="Calibri"/>
              <a:cs typeface="Calibri"/>
            </a:endParaRPr>
          </a:p>
        </p:txBody>
      </p:sp>
      <p:sp>
        <p:nvSpPr>
          <p:cNvPr id="2" name="Text Placeholder 2">
            <a:extLst>
              <a:ext uri="{FF2B5EF4-FFF2-40B4-BE49-F238E27FC236}">
                <a16:creationId xmlns:a16="http://schemas.microsoft.com/office/drawing/2014/main" id="{00858CA0-3741-4758-669C-E5056D11E648}"/>
              </a:ext>
            </a:extLst>
          </p:cNvPr>
          <p:cNvSpPr txBox="1">
            <a:spLocks/>
          </p:cNvSpPr>
          <p:nvPr/>
        </p:nvSpPr>
        <p:spPr>
          <a:xfrm>
            <a:off x="457199" y="424069"/>
            <a:ext cx="8492837" cy="54795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4000" b="0" i="0" kern="1200" cap="all" spc="200" baseline="0">
                <a:solidFill>
                  <a:srgbClr val="254A5D"/>
                </a:solidFill>
                <a:latin typeface="Karla Medium" panose="020B00040305030300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i="1" kern="1200" cap="all" spc="200" baseline="0">
                <a:solidFill>
                  <a:srgbClr val="254A5D"/>
                </a:solidFill>
                <a:latin typeface="Karla Light" panose="020B00040305030300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fontAlgn="auto">
              <a:spcAft>
                <a:spcPts val="0"/>
              </a:spcAft>
              <a:buClrTx/>
              <a:buSzTx/>
              <a:tabLst/>
              <a:defRPr/>
            </a:pPr>
            <a:r>
              <a:rPr lang="en-US" sz="2800" b="1" cap="none" spc="0">
                <a:latin typeface="Karla"/>
              </a:rPr>
              <a:t>Sources (continued)</a:t>
            </a:r>
          </a:p>
        </p:txBody>
      </p:sp>
    </p:spTree>
    <p:extLst>
      <p:ext uri="{BB962C8B-B14F-4D97-AF65-F5344CB8AC3E}">
        <p14:creationId xmlns:p14="http://schemas.microsoft.com/office/powerpoint/2010/main" val="2993612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D7572-88A7-3B8D-1440-52136E327013}"/>
            </a:ext>
          </a:extLst>
        </p:cNvPr>
        <p:cNvGrpSpPr/>
        <p:nvPr/>
      </p:nvGrpSpPr>
      <p:grpSpPr>
        <a:xfrm>
          <a:off x="0" y="0"/>
          <a:ext cx="0" cy="0"/>
          <a:chOff x="0" y="0"/>
          <a:chExt cx="0" cy="0"/>
        </a:xfrm>
      </p:grpSpPr>
      <p:sp>
        <p:nvSpPr>
          <p:cNvPr id="3" name="Text Placeholder 1">
            <a:extLst>
              <a:ext uri="{FF2B5EF4-FFF2-40B4-BE49-F238E27FC236}">
                <a16:creationId xmlns:a16="http://schemas.microsoft.com/office/drawing/2014/main" id="{47DABF56-78B8-BBF9-AB8F-F70024E05EC4}"/>
              </a:ext>
            </a:extLst>
          </p:cNvPr>
          <p:cNvSpPr txBox="1">
            <a:spLocks/>
          </p:cNvSpPr>
          <p:nvPr/>
        </p:nvSpPr>
        <p:spPr>
          <a:xfrm>
            <a:off x="635750" y="4854782"/>
            <a:ext cx="2305051" cy="89143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chemeClr val="bg1">
                    <a:lumMod val="50000"/>
                  </a:schemeClr>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lumMod val="50000"/>
                  </a:schemeClr>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lumMod val="50000"/>
                  </a:schemeClr>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chemeClr val="bg1">
                    <a:lumMod val="50000"/>
                  </a:schemeClr>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lumMod val="50000"/>
                  </a:schemeClr>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solidFill>
                  <a:schemeClr val="tx2"/>
                </a:solidFill>
                <a:latin typeface="Karla" panose="020B0004030503030003" pitchFamily="34" charset="77"/>
              </a:rPr>
              <a:t>Managing Director, </a:t>
            </a:r>
          </a:p>
          <a:p>
            <a:pPr algn="ctr"/>
            <a:r>
              <a:rPr lang="en-US" sz="1400">
                <a:solidFill>
                  <a:schemeClr val="tx2"/>
                </a:solidFill>
                <a:latin typeface="Karla" panose="020B0004030503030003" pitchFamily="34" charset="77"/>
              </a:rPr>
              <a:t>CCS Fundraising </a:t>
            </a:r>
            <a:endParaRPr lang="en-GB" sz="1400">
              <a:solidFill>
                <a:schemeClr val="tx2"/>
              </a:solidFill>
              <a:latin typeface="Karla" panose="020B0004030503030003" pitchFamily="34" charset="77"/>
            </a:endParaRPr>
          </a:p>
        </p:txBody>
      </p:sp>
      <p:pic>
        <p:nvPicPr>
          <p:cNvPr id="8" name="Picture 2" descr="Douglas H. London - CCS Fundraising">
            <a:extLst>
              <a:ext uri="{FF2B5EF4-FFF2-40B4-BE49-F238E27FC236}">
                <a16:creationId xmlns:a16="http://schemas.microsoft.com/office/drawing/2014/main" id="{835013E1-DFA5-2841-542A-897BD7EEA3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32" t="5657" r="5657" b="4832"/>
          <a:stretch>
            <a:fillRect/>
          </a:stretch>
        </p:blipFill>
        <p:spPr bwMode="auto">
          <a:xfrm>
            <a:off x="665340" y="1845544"/>
            <a:ext cx="2316094" cy="230505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a:extLst>
              <a:ext uri="{FF2B5EF4-FFF2-40B4-BE49-F238E27FC236}">
                <a16:creationId xmlns:a16="http://schemas.microsoft.com/office/drawing/2014/main" id="{37039E70-3CE5-2A8D-54FC-4DF12B3C53BC}"/>
              </a:ext>
            </a:extLst>
          </p:cNvPr>
          <p:cNvSpPr txBox="1">
            <a:spLocks/>
          </p:cNvSpPr>
          <p:nvPr/>
        </p:nvSpPr>
        <p:spPr>
          <a:xfrm>
            <a:off x="9113065" y="4428355"/>
            <a:ext cx="2443185" cy="418658"/>
          </a:xfrm>
          <a:prstGeom prst="rect">
            <a:avLst/>
          </a:prstGeom>
        </p:spPr>
        <p:txBody>
          <a:bodyPr vert="horz" lIns="91440" tIns="45720" rIns="91440" bIns="45720" rtlCol="0" anchor="t">
            <a:normAutofit fontScale="92500"/>
          </a:bodyPr>
          <a:lstStyle>
            <a:lvl1pPr marL="0" indent="0" algn="ctr" defTabSz="914400" rtl="0" eaLnBrk="1" latinLnBrk="0" hangingPunct="1">
              <a:lnSpc>
                <a:spcPct val="100000"/>
              </a:lnSpc>
              <a:spcBef>
                <a:spcPts val="1000"/>
              </a:spcBef>
              <a:buFont typeface="Arial" panose="020B0604020202020204" pitchFamily="34" charset="0"/>
              <a:buNone/>
              <a:defRPr sz="1800" b="1" i="0" kern="1200" spc="200" baseline="0">
                <a:solidFill>
                  <a:srgbClr val="254A5D"/>
                </a:solidFill>
                <a:latin typeface="Karla Light" panose="020B00040305030300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i="0" kern="1200">
                <a:solidFill>
                  <a:schemeClr val="bg1">
                    <a:lumMod val="50000"/>
                  </a:schemeClr>
                </a:solidFill>
                <a:latin typeface="Karla Light" panose="020B00040305030300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bg1">
                    <a:lumMod val="50000"/>
                  </a:schemeClr>
                </a:solidFill>
                <a:latin typeface="Karla Light" panose="020B00040305030300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0" i="1" kern="1200">
                <a:solidFill>
                  <a:schemeClr val="bg1">
                    <a:lumMod val="50000"/>
                  </a:schemeClr>
                </a:solidFill>
                <a:latin typeface="Karla Light" panose="020B00040305030300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b="0" i="0" kern="1200">
                <a:solidFill>
                  <a:schemeClr val="bg1">
                    <a:lumMod val="50000"/>
                  </a:schemeClr>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latin typeface="Karla"/>
              </a:rPr>
              <a:t>KATHERINE LAWSON</a:t>
            </a:r>
            <a:endParaRPr lang="en-US" sz="1600"/>
          </a:p>
        </p:txBody>
      </p:sp>
      <p:sp>
        <p:nvSpPr>
          <p:cNvPr id="19" name="Text Placeholder 2">
            <a:extLst>
              <a:ext uri="{FF2B5EF4-FFF2-40B4-BE49-F238E27FC236}">
                <a16:creationId xmlns:a16="http://schemas.microsoft.com/office/drawing/2014/main" id="{213A48B1-0C8C-47AE-F707-8D511EF9298D}"/>
              </a:ext>
            </a:extLst>
          </p:cNvPr>
          <p:cNvSpPr txBox="1">
            <a:spLocks/>
          </p:cNvSpPr>
          <p:nvPr/>
        </p:nvSpPr>
        <p:spPr>
          <a:xfrm>
            <a:off x="6357863" y="4428867"/>
            <a:ext cx="2305051" cy="425915"/>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1000"/>
              </a:spcBef>
              <a:buFont typeface="Arial" panose="020B0604020202020204" pitchFamily="34" charset="0"/>
              <a:buNone/>
              <a:defRPr sz="1800" b="1" i="0" kern="1200" spc="200" baseline="0">
                <a:solidFill>
                  <a:srgbClr val="254A5D"/>
                </a:solidFill>
                <a:latin typeface="Karla Light" panose="020B00040305030300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i="0" kern="1200">
                <a:solidFill>
                  <a:schemeClr val="bg1">
                    <a:lumMod val="50000"/>
                  </a:schemeClr>
                </a:solidFill>
                <a:latin typeface="Karla Light" panose="020B00040305030300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bg1">
                    <a:lumMod val="50000"/>
                  </a:schemeClr>
                </a:solidFill>
                <a:latin typeface="Karla Light" panose="020B00040305030300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0" i="1" kern="1200">
                <a:solidFill>
                  <a:schemeClr val="bg1">
                    <a:lumMod val="50000"/>
                  </a:schemeClr>
                </a:solidFill>
                <a:latin typeface="Karla Light" panose="020B00040305030300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b="0" i="0" kern="1200">
                <a:solidFill>
                  <a:schemeClr val="bg1">
                    <a:lumMod val="50000"/>
                  </a:schemeClr>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latin typeface="Karla"/>
              </a:rPr>
              <a:t>ANNIE MADONIA</a:t>
            </a:r>
            <a:endParaRPr lang="en-US" sz="1600"/>
          </a:p>
        </p:txBody>
      </p:sp>
      <p:sp>
        <p:nvSpPr>
          <p:cNvPr id="2" name="Text Placeholder 2">
            <a:extLst>
              <a:ext uri="{FF2B5EF4-FFF2-40B4-BE49-F238E27FC236}">
                <a16:creationId xmlns:a16="http://schemas.microsoft.com/office/drawing/2014/main" id="{F0E7BE9C-9939-22DC-4F83-0F2374AEAC3B}"/>
              </a:ext>
            </a:extLst>
          </p:cNvPr>
          <p:cNvSpPr txBox="1">
            <a:spLocks/>
          </p:cNvSpPr>
          <p:nvPr/>
        </p:nvSpPr>
        <p:spPr>
          <a:xfrm>
            <a:off x="665340" y="4432495"/>
            <a:ext cx="2305051" cy="425915"/>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1800" b="1" i="0" kern="1200" spc="200" baseline="0">
                <a:solidFill>
                  <a:srgbClr val="254A5D"/>
                </a:solidFill>
                <a:latin typeface="Karla Light" panose="020B00040305030300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i="0" kern="1200">
                <a:solidFill>
                  <a:schemeClr val="bg1">
                    <a:lumMod val="50000"/>
                  </a:schemeClr>
                </a:solidFill>
                <a:latin typeface="Karla Light" panose="020B00040305030300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bg1">
                    <a:lumMod val="50000"/>
                  </a:schemeClr>
                </a:solidFill>
                <a:latin typeface="Karla Light" panose="020B00040305030300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0" i="1" kern="1200">
                <a:solidFill>
                  <a:schemeClr val="bg1">
                    <a:lumMod val="50000"/>
                  </a:schemeClr>
                </a:solidFill>
                <a:latin typeface="Karla Light" panose="020B00040305030300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b="0" i="0" kern="1200">
                <a:solidFill>
                  <a:schemeClr val="bg1">
                    <a:lumMod val="50000"/>
                  </a:schemeClr>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latin typeface="Karla" panose="020B0004030503030003" pitchFamily="34" charset="0"/>
              </a:rPr>
              <a:t>DOUG LONDON</a:t>
            </a:r>
            <a:endParaRPr lang="en-GB" sz="1600">
              <a:latin typeface="Karla" panose="020B0004030503030003" pitchFamily="34" charset="0"/>
            </a:endParaRPr>
          </a:p>
        </p:txBody>
      </p:sp>
      <p:sp>
        <p:nvSpPr>
          <p:cNvPr id="4" name="Text Placeholder 1">
            <a:extLst>
              <a:ext uri="{FF2B5EF4-FFF2-40B4-BE49-F238E27FC236}">
                <a16:creationId xmlns:a16="http://schemas.microsoft.com/office/drawing/2014/main" id="{615B1C13-3D6E-4305-BAEF-D70D05FB32E2}"/>
              </a:ext>
            </a:extLst>
          </p:cNvPr>
          <p:cNvSpPr txBox="1">
            <a:spLocks/>
          </p:cNvSpPr>
          <p:nvPr/>
        </p:nvSpPr>
        <p:spPr>
          <a:xfrm>
            <a:off x="9034549" y="4856549"/>
            <a:ext cx="2588587" cy="1104083"/>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chemeClr val="bg1">
                    <a:lumMod val="50000"/>
                  </a:schemeClr>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lumMod val="50000"/>
                  </a:schemeClr>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lumMod val="50000"/>
                  </a:schemeClr>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chemeClr val="bg1">
                    <a:lumMod val="50000"/>
                  </a:schemeClr>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lumMod val="50000"/>
                  </a:schemeClr>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solidFill>
                  <a:schemeClr val="tx2"/>
                </a:solidFill>
                <a:latin typeface="Karla"/>
              </a:rPr>
              <a:t>Vice President of Philanthropy</a:t>
            </a:r>
          </a:p>
          <a:p>
            <a:pPr algn="ctr"/>
            <a:r>
              <a:rPr lang="en-US" sz="1400">
                <a:solidFill>
                  <a:schemeClr val="tx2"/>
                </a:solidFill>
                <a:latin typeface="Karla"/>
              </a:rPr>
              <a:t>Rocky Mountain Public Media</a:t>
            </a:r>
            <a:endParaRPr lang="en-US" sz="1400">
              <a:solidFill>
                <a:schemeClr val="tx2"/>
              </a:solidFill>
              <a:latin typeface="Karla" panose="020B0004030503030003" pitchFamily="34" charset="77"/>
            </a:endParaRPr>
          </a:p>
        </p:txBody>
      </p:sp>
      <p:sp>
        <p:nvSpPr>
          <p:cNvPr id="6" name="Text Placeholder 1">
            <a:extLst>
              <a:ext uri="{FF2B5EF4-FFF2-40B4-BE49-F238E27FC236}">
                <a16:creationId xmlns:a16="http://schemas.microsoft.com/office/drawing/2014/main" id="{2DE608EB-5ECC-9BBF-9E45-128028822CD5}"/>
              </a:ext>
            </a:extLst>
          </p:cNvPr>
          <p:cNvSpPr txBox="1">
            <a:spLocks/>
          </p:cNvSpPr>
          <p:nvPr/>
        </p:nvSpPr>
        <p:spPr>
          <a:xfrm>
            <a:off x="6187320" y="4851154"/>
            <a:ext cx="2646136" cy="1667946"/>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chemeClr val="bg1">
                    <a:lumMod val="50000"/>
                  </a:schemeClr>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lumMod val="50000"/>
                  </a:schemeClr>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lumMod val="50000"/>
                  </a:schemeClr>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chemeClr val="bg1">
                    <a:lumMod val="50000"/>
                  </a:schemeClr>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lumMod val="50000"/>
                  </a:schemeClr>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solidFill>
                  <a:schemeClr val="tx2"/>
                </a:solidFill>
                <a:latin typeface="Karla" panose="020B0004030503030003" pitchFamily="34" charset="77"/>
              </a:rPr>
              <a:t>Chief Advancement Officer</a:t>
            </a:r>
          </a:p>
          <a:p>
            <a:pPr algn="ctr"/>
            <a:r>
              <a:rPr lang="en-US" sz="1400">
                <a:solidFill>
                  <a:schemeClr val="tx2"/>
                </a:solidFill>
                <a:latin typeface="Karla" panose="020B0004030503030003" pitchFamily="34" charset="77"/>
              </a:rPr>
              <a:t>The Lenfest Institute for Journalism</a:t>
            </a:r>
          </a:p>
        </p:txBody>
      </p:sp>
      <p:pic>
        <p:nvPicPr>
          <p:cNvPr id="9" name="Picture 8" descr="A person wearing glasses and smiling&#10;&#10;AI-generated content may be incorrect.">
            <a:extLst>
              <a:ext uri="{FF2B5EF4-FFF2-40B4-BE49-F238E27FC236}">
                <a16:creationId xmlns:a16="http://schemas.microsoft.com/office/drawing/2014/main" id="{9EDDCFE9-A74E-018F-DA41-B44C893F1AA2}"/>
              </a:ext>
            </a:extLst>
          </p:cNvPr>
          <p:cNvPicPr>
            <a:picLocks noChangeAspect="1"/>
          </p:cNvPicPr>
          <p:nvPr/>
        </p:nvPicPr>
        <p:blipFill>
          <a:blip r:embed="rId4"/>
          <a:srcRect l="16215" t="4418" r="8815" b="20612"/>
          <a:stretch>
            <a:fillRect/>
          </a:stretch>
        </p:blipFill>
        <p:spPr>
          <a:xfrm>
            <a:off x="6343293" y="1860036"/>
            <a:ext cx="2310849" cy="2299805"/>
          </a:xfrm>
          <a:prstGeom prst="rect">
            <a:avLst/>
          </a:prstGeom>
        </p:spPr>
      </p:pic>
      <p:pic>
        <p:nvPicPr>
          <p:cNvPr id="11" name="Picture 10" descr="A person smiling at the camera&#10;&#10;AI-generated content may be incorrect.">
            <a:extLst>
              <a:ext uri="{FF2B5EF4-FFF2-40B4-BE49-F238E27FC236}">
                <a16:creationId xmlns:a16="http://schemas.microsoft.com/office/drawing/2014/main" id="{A12EAB08-8A0D-509C-963F-7F52B1C79C96}"/>
              </a:ext>
            </a:extLst>
          </p:cNvPr>
          <p:cNvPicPr>
            <a:picLocks noChangeAspect="1"/>
          </p:cNvPicPr>
          <p:nvPr/>
        </p:nvPicPr>
        <p:blipFill>
          <a:blip r:embed="rId5"/>
          <a:stretch>
            <a:fillRect/>
          </a:stretch>
        </p:blipFill>
        <p:spPr>
          <a:xfrm>
            <a:off x="9179648" y="1840121"/>
            <a:ext cx="2310021" cy="2308086"/>
          </a:xfrm>
          <a:prstGeom prst="rect">
            <a:avLst/>
          </a:prstGeom>
        </p:spPr>
      </p:pic>
      <p:sp>
        <p:nvSpPr>
          <p:cNvPr id="5" name="Text Placeholder 2">
            <a:extLst>
              <a:ext uri="{FF2B5EF4-FFF2-40B4-BE49-F238E27FC236}">
                <a16:creationId xmlns:a16="http://schemas.microsoft.com/office/drawing/2014/main" id="{B115876F-AA59-D8EF-E6D1-F520632AA9CB}"/>
              </a:ext>
            </a:extLst>
          </p:cNvPr>
          <p:cNvSpPr txBox="1">
            <a:spLocks/>
          </p:cNvSpPr>
          <p:nvPr/>
        </p:nvSpPr>
        <p:spPr>
          <a:xfrm>
            <a:off x="3371628" y="4428355"/>
            <a:ext cx="2584997" cy="315351"/>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100000"/>
              </a:lnSpc>
              <a:spcBef>
                <a:spcPts val="1000"/>
              </a:spcBef>
              <a:buFont typeface="Arial" panose="020B0604020202020204" pitchFamily="34" charset="0"/>
              <a:buNone/>
              <a:defRPr sz="1800" b="1" i="0" kern="1200" spc="200" baseline="0">
                <a:solidFill>
                  <a:srgbClr val="254A5D"/>
                </a:solidFill>
                <a:latin typeface="Karla Light" panose="020B00040305030300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i="0" kern="1200">
                <a:solidFill>
                  <a:schemeClr val="bg1">
                    <a:lumMod val="50000"/>
                  </a:schemeClr>
                </a:solidFill>
                <a:latin typeface="Karla Light" panose="020B00040305030300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bg1">
                    <a:lumMod val="50000"/>
                  </a:schemeClr>
                </a:solidFill>
                <a:latin typeface="Karla Light" panose="020B00040305030300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0" i="1" kern="1200">
                <a:solidFill>
                  <a:schemeClr val="bg1">
                    <a:lumMod val="50000"/>
                  </a:schemeClr>
                </a:solidFill>
                <a:latin typeface="Karla Light" panose="020B00040305030300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b="0" i="0" kern="1200">
                <a:solidFill>
                  <a:schemeClr val="bg1">
                    <a:lumMod val="50000"/>
                  </a:schemeClr>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latin typeface="Karla"/>
              </a:rPr>
              <a:t>MONICA VILLAMIZAR</a:t>
            </a:r>
          </a:p>
        </p:txBody>
      </p:sp>
      <p:sp>
        <p:nvSpPr>
          <p:cNvPr id="7" name="Text Placeholder 1">
            <a:extLst>
              <a:ext uri="{FF2B5EF4-FFF2-40B4-BE49-F238E27FC236}">
                <a16:creationId xmlns:a16="http://schemas.microsoft.com/office/drawing/2014/main" id="{D80C5C92-D9C3-1D70-BBF6-1857FA130936}"/>
              </a:ext>
            </a:extLst>
          </p:cNvPr>
          <p:cNvSpPr txBox="1">
            <a:spLocks/>
          </p:cNvSpPr>
          <p:nvPr/>
        </p:nvSpPr>
        <p:spPr>
          <a:xfrm>
            <a:off x="3508862" y="4850642"/>
            <a:ext cx="2305051" cy="891432"/>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chemeClr val="bg1">
                    <a:lumMod val="50000"/>
                  </a:schemeClr>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lumMod val="50000"/>
                  </a:schemeClr>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lumMod val="50000"/>
                  </a:schemeClr>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chemeClr val="bg1">
                    <a:lumMod val="50000"/>
                  </a:schemeClr>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lumMod val="50000"/>
                  </a:schemeClr>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solidFill>
                  <a:schemeClr val="tx2"/>
                </a:solidFill>
                <a:latin typeface="Karla" panose="020B0004030503030003" pitchFamily="34" charset="77"/>
              </a:rPr>
              <a:t>Filmmaker/Reporter</a:t>
            </a:r>
          </a:p>
          <a:p>
            <a:endParaRPr lang="en-US" sz="1400">
              <a:solidFill>
                <a:schemeClr val="tx2"/>
              </a:solidFill>
              <a:latin typeface="Karla" panose="020B0004030503030003" pitchFamily="34" charset="77"/>
            </a:endParaRPr>
          </a:p>
        </p:txBody>
      </p:sp>
      <p:pic>
        <p:nvPicPr>
          <p:cNvPr id="10" name="Picture 9">
            <a:extLst>
              <a:ext uri="{FF2B5EF4-FFF2-40B4-BE49-F238E27FC236}">
                <a16:creationId xmlns:a16="http://schemas.microsoft.com/office/drawing/2014/main" id="{2C7F7E86-3F3B-D2F2-E68C-EC99B2DEF9BF}"/>
              </a:ext>
            </a:extLst>
          </p:cNvPr>
          <p:cNvPicPr>
            <a:picLocks noChangeAspect="1"/>
          </p:cNvPicPr>
          <p:nvPr/>
        </p:nvPicPr>
        <p:blipFill>
          <a:blip r:embed="rId6">
            <a:extLst>
              <a:ext uri="{28A0092B-C50C-407E-A947-70E740481C1C}">
                <a14:useLocalDpi xmlns:a14="http://schemas.microsoft.com/office/drawing/2010/main" val="0"/>
              </a:ext>
            </a:extLst>
          </a:blip>
          <a:srcRect l="11592" t="5381" r="63" b="6275"/>
          <a:stretch>
            <a:fillRect/>
          </a:stretch>
        </p:blipFill>
        <p:spPr>
          <a:xfrm>
            <a:off x="3512461" y="1848402"/>
            <a:ext cx="2299805" cy="2299805"/>
          </a:xfrm>
          <a:prstGeom prst="rect">
            <a:avLst/>
          </a:prstGeom>
        </p:spPr>
      </p:pic>
      <p:sp>
        <p:nvSpPr>
          <p:cNvPr id="12" name="Text Placeholder 2">
            <a:extLst>
              <a:ext uri="{FF2B5EF4-FFF2-40B4-BE49-F238E27FC236}">
                <a16:creationId xmlns:a16="http://schemas.microsoft.com/office/drawing/2014/main" id="{5368EA86-35E2-EEBB-0256-C15B1258DBAF}"/>
              </a:ext>
            </a:extLst>
          </p:cNvPr>
          <p:cNvSpPr txBox="1">
            <a:spLocks/>
          </p:cNvSpPr>
          <p:nvPr/>
        </p:nvSpPr>
        <p:spPr>
          <a:xfrm>
            <a:off x="390938" y="410916"/>
            <a:ext cx="11801061" cy="47828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4000" b="0" i="0" kern="1200" cap="all" spc="200" baseline="0">
                <a:solidFill>
                  <a:srgbClr val="254A5D"/>
                </a:solidFill>
                <a:latin typeface="Karla Medium" panose="020B00040305030300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i="1" kern="1200" cap="all" spc="200" baseline="0">
                <a:solidFill>
                  <a:srgbClr val="254A5D"/>
                </a:solidFill>
                <a:latin typeface="Karla Light" panose="020B00040305030300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0" lang="en-US" sz="2800" b="1" i="0" u="none" strike="noStrike" kern="1200" cap="none" spc="0" normalizeH="0" baseline="0" noProof="0">
                <a:ln>
                  <a:noFill/>
                </a:ln>
                <a:solidFill>
                  <a:srgbClr val="254A5D"/>
                </a:solidFill>
                <a:effectLst/>
                <a:uLnTx/>
                <a:uFillTx/>
                <a:latin typeface="Karla"/>
              </a:rPr>
              <a:t>Presenters</a:t>
            </a:r>
            <a:endParaRPr lang="en-US" sz="2800" cap="none" spc="0">
              <a:solidFill>
                <a:srgbClr val="000000"/>
              </a:solidFill>
              <a:latin typeface="Karla"/>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200" b="0" i="1" u="none" strike="noStrike" kern="1200" spc="100" normalizeH="0" baseline="0" noProof="0">
              <a:ln>
                <a:noFill/>
              </a:ln>
              <a:solidFill>
                <a:srgbClr val="545454"/>
              </a:solidFill>
              <a:effectLst/>
              <a:uLnTx/>
              <a:uFillTx/>
              <a:latin typeface="Karla"/>
            </a:endParaRPr>
          </a:p>
        </p:txBody>
      </p:sp>
    </p:spTree>
    <p:extLst>
      <p:ext uri="{BB962C8B-B14F-4D97-AF65-F5344CB8AC3E}">
        <p14:creationId xmlns:p14="http://schemas.microsoft.com/office/powerpoint/2010/main" val="2764219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C0F44-1E83-D118-264D-71BC00FAFD8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C7CCDA6-BF3B-C811-7843-048B3C04505F}"/>
              </a:ext>
            </a:extLst>
          </p:cNvPr>
          <p:cNvSpPr/>
          <p:nvPr/>
        </p:nvSpPr>
        <p:spPr>
          <a:xfrm>
            <a:off x="1" y="0"/>
            <a:ext cx="12192000" cy="6858000"/>
          </a:xfrm>
          <a:prstGeom prst="rect">
            <a:avLst/>
          </a:prstGeom>
          <a:gradFill flip="none" rotWithShape="1">
            <a:gsLst>
              <a:gs pos="0">
                <a:schemeClr val="tx1"/>
              </a:gs>
              <a:gs pos="100000">
                <a:schemeClr val="tx1">
                  <a:lumMod val="50000"/>
                </a:scheme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4F7BA13E-CFBA-B9BB-9AC0-DB11C8953F5C}"/>
              </a:ext>
            </a:extLst>
          </p:cNvPr>
          <p:cNvSpPr txBox="1">
            <a:spLocks/>
          </p:cNvSpPr>
          <p:nvPr/>
        </p:nvSpPr>
        <p:spPr>
          <a:xfrm>
            <a:off x="2346960" y="3151909"/>
            <a:ext cx="7498079" cy="5541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bg1"/>
                </a:solidFill>
                <a:latin typeface="Karla Medium" panose="020B0004030503030003" pitchFamily="34" charset="77"/>
                <a:ea typeface="+mj-ea"/>
                <a:cs typeface="+mj-cs"/>
              </a:defRPr>
            </a:lvl1pPr>
          </a:lstStyle>
          <a:p>
            <a:pPr algn="ctr">
              <a:lnSpc>
                <a:spcPct val="100000"/>
              </a:lnSpc>
            </a:pPr>
            <a:r>
              <a:rPr lang="en-US" sz="3800" b="1">
                <a:latin typeface="Karla" panose="020B0004030503030003" pitchFamily="34" charset="77"/>
              </a:rPr>
              <a:t>Appendix</a:t>
            </a:r>
            <a:endParaRPr lang="en-US" sz="3800">
              <a:solidFill>
                <a:schemeClr val="bg2"/>
              </a:solidFill>
              <a:latin typeface="Karla" panose="020B0004030503030003" pitchFamily="34" charset="77"/>
            </a:endParaRPr>
          </a:p>
        </p:txBody>
      </p:sp>
    </p:spTree>
    <p:extLst>
      <p:ext uri="{BB962C8B-B14F-4D97-AF65-F5344CB8AC3E}">
        <p14:creationId xmlns:p14="http://schemas.microsoft.com/office/powerpoint/2010/main" val="2982389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704F8-A553-0672-82C8-99B44548DF23}"/>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DF4E5B02-B59C-C665-5389-82650CF2B391}"/>
              </a:ext>
            </a:extLst>
          </p:cNvPr>
          <p:cNvSpPr txBox="1">
            <a:spLocks/>
          </p:cNvSpPr>
          <p:nvPr/>
        </p:nvSpPr>
        <p:spPr>
          <a:xfrm>
            <a:off x="457199" y="457200"/>
            <a:ext cx="11251721" cy="5148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4000" b="0" i="0" kern="1200" cap="all" spc="200" baseline="0">
                <a:solidFill>
                  <a:srgbClr val="254A5D"/>
                </a:solidFill>
                <a:latin typeface="Karla Medium" panose="020B00040305030300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i="1" kern="1200" cap="all" spc="200" baseline="0">
                <a:solidFill>
                  <a:srgbClr val="254A5D"/>
                </a:solidFill>
                <a:latin typeface="Karla Light" panose="020B00040305030300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800" b="1" cap="none" spc="0">
                <a:latin typeface="Karla"/>
              </a:rPr>
              <a:t>Priorities and Predictions in the Arts and Culture Sector</a:t>
            </a:r>
          </a:p>
        </p:txBody>
      </p:sp>
      <p:sp>
        <p:nvSpPr>
          <p:cNvPr id="5" name="TextBox 4">
            <a:extLst>
              <a:ext uri="{FF2B5EF4-FFF2-40B4-BE49-F238E27FC236}">
                <a16:creationId xmlns:a16="http://schemas.microsoft.com/office/drawing/2014/main" id="{6780D4F5-BE69-40C6-B4C6-121D0881A9CE}"/>
              </a:ext>
            </a:extLst>
          </p:cNvPr>
          <p:cNvSpPr txBox="1"/>
          <p:nvPr/>
        </p:nvSpPr>
        <p:spPr>
          <a:xfrm>
            <a:off x="7265506" y="6538897"/>
            <a:ext cx="4566553" cy="200055"/>
          </a:xfrm>
          <a:prstGeom prst="rect">
            <a:avLst/>
          </a:prstGeom>
          <a:noFill/>
        </p:spPr>
        <p:txBody>
          <a:bodyPr wrap="square" rtlCol="0">
            <a:spAutoFit/>
          </a:bodyPr>
          <a:lstStyle/>
          <a:p>
            <a:pPr algn="r"/>
            <a:r>
              <a:rPr lang="en-US" sz="700">
                <a:solidFill>
                  <a:schemeClr val="tx2"/>
                </a:solidFill>
                <a:latin typeface="Karla" panose="020B0004030503030003" pitchFamily="34" charset="77"/>
              </a:rPr>
              <a:t>CCS Philanthropy Pulse</a:t>
            </a:r>
          </a:p>
        </p:txBody>
      </p:sp>
      <p:sp>
        <p:nvSpPr>
          <p:cNvPr id="16" name="TextBox 15">
            <a:extLst>
              <a:ext uri="{FF2B5EF4-FFF2-40B4-BE49-F238E27FC236}">
                <a16:creationId xmlns:a16="http://schemas.microsoft.com/office/drawing/2014/main" id="{17CF7CF5-CBE5-C716-78FA-E8A711CF4195}"/>
              </a:ext>
            </a:extLst>
          </p:cNvPr>
          <p:cNvSpPr txBox="1"/>
          <p:nvPr/>
        </p:nvSpPr>
        <p:spPr>
          <a:xfrm>
            <a:off x="2530753" y="4131562"/>
            <a:ext cx="3121184" cy="1077218"/>
          </a:xfrm>
          <a:prstGeom prst="rect">
            <a:avLst/>
          </a:prstGeom>
          <a:noFill/>
        </p:spPr>
        <p:txBody>
          <a:bodyPr wrap="square" anchor="ctr">
            <a:spAutoFit/>
          </a:bodyPr>
          <a:lstStyle/>
          <a:p>
            <a:pPr eaLnBrk="0" fontAlgn="base" hangingPunct="0">
              <a:spcBef>
                <a:spcPct val="0"/>
              </a:spcBef>
              <a:spcAft>
                <a:spcPct val="0"/>
              </a:spcAft>
            </a:pPr>
            <a:r>
              <a:rPr lang="en-US" sz="1600">
                <a:solidFill>
                  <a:schemeClr val="tx2"/>
                </a:solidFill>
                <a:latin typeface="Karla" panose="020B0004030503030003" pitchFamily="34" charset="0"/>
              </a:rPr>
              <a:t>58% of arts and culture organizations predict an increase in annual appeal income in 2025.</a:t>
            </a:r>
            <a:endParaRPr lang="en-GB" altLang="en-US" sz="1600">
              <a:solidFill>
                <a:schemeClr val="tx2"/>
              </a:solidFill>
              <a:latin typeface="Karla" panose="020B0004030503030003" pitchFamily="34" charset="77"/>
            </a:endParaRPr>
          </a:p>
        </p:txBody>
      </p:sp>
      <p:graphicFrame>
        <p:nvGraphicFramePr>
          <p:cNvPr id="17" name="Chart 16">
            <a:extLst>
              <a:ext uri="{FF2B5EF4-FFF2-40B4-BE49-F238E27FC236}">
                <a16:creationId xmlns:a16="http://schemas.microsoft.com/office/drawing/2014/main" id="{87562BAB-2096-A91D-5CD5-A35F76850498}"/>
              </a:ext>
            </a:extLst>
          </p:cNvPr>
          <p:cNvGraphicFramePr/>
          <p:nvPr>
            <p:extLst>
              <p:ext uri="{D42A27DB-BD31-4B8C-83A1-F6EECF244321}">
                <p14:modId xmlns:p14="http://schemas.microsoft.com/office/powerpoint/2010/main" val="1815103364"/>
              </p:ext>
            </p:extLst>
          </p:nvPr>
        </p:nvGraphicFramePr>
        <p:xfrm>
          <a:off x="1307784" y="4038645"/>
          <a:ext cx="1228199" cy="1263051"/>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FB0861CB-08B9-744E-18A7-1F9804905433}"/>
              </a:ext>
            </a:extLst>
          </p:cNvPr>
          <p:cNvSpPr txBox="1"/>
          <p:nvPr/>
        </p:nvSpPr>
        <p:spPr>
          <a:xfrm>
            <a:off x="855956" y="4254673"/>
            <a:ext cx="1065927" cy="584775"/>
          </a:xfrm>
          <a:prstGeom prst="rect">
            <a:avLst/>
          </a:prstGeom>
          <a:noFill/>
        </p:spPr>
        <p:txBody>
          <a:bodyPr wrap="square" anchor="ctr">
            <a:spAutoFit/>
          </a:bodyPr>
          <a:lstStyle/>
          <a:p>
            <a:pPr algn="ctr"/>
            <a:r>
              <a:rPr lang="en-US" altLang="en-US" sz="3200" b="1">
                <a:latin typeface="Karla" panose="020B0004030503030003" pitchFamily="34" charset="77"/>
                <a:ea typeface="Calibri" panose="020F0502020204030204" pitchFamily="34" charset="0"/>
                <a:cs typeface="Arial" panose="020B0604020202020204" pitchFamily="34" charset="0"/>
              </a:rPr>
              <a:t>58% </a:t>
            </a:r>
            <a:endParaRPr lang="en-GB" sz="3200" b="1">
              <a:latin typeface="Calibri Light"/>
            </a:endParaRPr>
          </a:p>
        </p:txBody>
      </p:sp>
      <p:sp>
        <p:nvSpPr>
          <p:cNvPr id="19" name="TextBox 18">
            <a:extLst>
              <a:ext uri="{FF2B5EF4-FFF2-40B4-BE49-F238E27FC236}">
                <a16:creationId xmlns:a16="http://schemas.microsoft.com/office/drawing/2014/main" id="{1F8AAD1B-8337-A5D3-0F71-C5405596B2F1}"/>
              </a:ext>
            </a:extLst>
          </p:cNvPr>
          <p:cNvSpPr txBox="1"/>
          <p:nvPr/>
        </p:nvSpPr>
        <p:spPr>
          <a:xfrm>
            <a:off x="8114973" y="1993201"/>
            <a:ext cx="3010938" cy="830997"/>
          </a:xfrm>
          <a:prstGeom prst="rect">
            <a:avLst/>
          </a:prstGeom>
          <a:noFill/>
        </p:spPr>
        <p:txBody>
          <a:bodyPr wrap="square" anchor="ctr">
            <a:spAutoFit/>
          </a:bodyPr>
          <a:lstStyle/>
          <a:p>
            <a:pPr eaLnBrk="0" fontAlgn="base" hangingPunct="0">
              <a:spcBef>
                <a:spcPct val="0"/>
              </a:spcBef>
              <a:spcAft>
                <a:spcPct val="0"/>
              </a:spcAft>
            </a:pPr>
            <a:r>
              <a:rPr lang="en-US" sz="1600">
                <a:solidFill>
                  <a:schemeClr val="tx2"/>
                </a:solidFill>
                <a:latin typeface="Karla" panose="020B0004030503030003" pitchFamily="34" charset="0"/>
              </a:rPr>
              <a:t>58% believe DEI is important to define their organization’s values.</a:t>
            </a:r>
            <a:endParaRPr lang="en-GB" altLang="en-US" sz="1600">
              <a:solidFill>
                <a:schemeClr val="tx2"/>
              </a:solidFill>
              <a:latin typeface="Karla" panose="020B0004030503030003" pitchFamily="34" charset="77"/>
            </a:endParaRPr>
          </a:p>
        </p:txBody>
      </p:sp>
      <p:graphicFrame>
        <p:nvGraphicFramePr>
          <p:cNvPr id="20" name="Chart 19">
            <a:extLst>
              <a:ext uri="{FF2B5EF4-FFF2-40B4-BE49-F238E27FC236}">
                <a16:creationId xmlns:a16="http://schemas.microsoft.com/office/drawing/2014/main" id="{5DDD0354-2191-3D9C-AFED-8C4BF0B68E92}"/>
              </a:ext>
            </a:extLst>
          </p:cNvPr>
          <p:cNvGraphicFramePr/>
          <p:nvPr>
            <p:extLst>
              <p:ext uri="{D42A27DB-BD31-4B8C-83A1-F6EECF244321}">
                <p14:modId xmlns:p14="http://schemas.microsoft.com/office/powerpoint/2010/main" val="3715333666"/>
              </p:ext>
            </p:extLst>
          </p:nvPr>
        </p:nvGraphicFramePr>
        <p:xfrm>
          <a:off x="6882997" y="1777173"/>
          <a:ext cx="1228199" cy="1263051"/>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a:extLst>
              <a:ext uri="{FF2B5EF4-FFF2-40B4-BE49-F238E27FC236}">
                <a16:creationId xmlns:a16="http://schemas.microsoft.com/office/drawing/2014/main" id="{E6BC3393-B826-FF7E-2C0D-D02384D5E9CC}"/>
              </a:ext>
            </a:extLst>
          </p:cNvPr>
          <p:cNvSpPr txBox="1"/>
          <p:nvPr/>
        </p:nvSpPr>
        <p:spPr>
          <a:xfrm>
            <a:off x="6368615" y="1978839"/>
            <a:ext cx="1065927" cy="584775"/>
          </a:xfrm>
          <a:prstGeom prst="rect">
            <a:avLst/>
          </a:prstGeom>
          <a:noFill/>
        </p:spPr>
        <p:txBody>
          <a:bodyPr wrap="square" anchor="ctr">
            <a:spAutoFit/>
          </a:bodyPr>
          <a:lstStyle/>
          <a:p>
            <a:pPr algn="ctr"/>
            <a:r>
              <a:rPr lang="en-US" altLang="en-US" sz="3200" b="1">
                <a:latin typeface="Karla" panose="020B0004030503030003" pitchFamily="34" charset="77"/>
                <a:ea typeface="Calibri" panose="020F0502020204030204" pitchFamily="34" charset="0"/>
                <a:cs typeface="Arial" panose="020B0604020202020204" pitchFamily="34" charset="0"/>
              </a:rPr>
              <a:t>58</a:t>
            </a:r>
            <a:r>
              <a:rPr lang="en-US" altLang="en-US" sz="2800" b="1">
                <a:latin typeface="Karla" panose="020B0004030503030003" pitchFamily="34" charset="77"/>
                <a:ea typeface="Calibri" panose="020F0502020204030204" pitchFamily="34" charset="0"/>
                <a:cs typeface="Arial" panose="020B0604020202020204" pitchFamily="34" charset="0"/>
              </a:rPr>
              <a:t>% </a:t>
            </a:r>
            <a:endParaRPr lang="en-GB" sz="2800" b="1">
              <a:latin typeface="Calibri Light"/>
            </a:endParaRPr>
          </a:p>
        </p:txBody>
      </p:sp>
      <p:sp>
        <p:nvSpPr>
          <p:cNvPr id="22" name="TextBox 21">
            <a:extLst>
              <a:ext uri="{FF2B5EF4-FFF2-40B4-BE49-F238E27FC236}">
                <a16:creationId xmlns:a16="http://schemas.microsoft.com/office/drawing/2014/main" id="{A218F6F7-48F1-30C5-90DB-0DF44133424D}"/>
              </a:ext>
            </a:extLst>
          </p:cNvPr>
          <p:cNvSpPr txBox="1"/>
          <p:nvPr/>
        </p:nvSpPr>
        <p:spPr>
          <a:xfrm>
            <a:off x="8095090" y="4300181"/>
            <a:ext cx="3147279" cy="830997"/>
          </a:xfrm>
          <a:prstGeom prst="rect">
            <a:avLst/>
          </a:prstGeom>
          <a:noFill/>
        </p:spPr>
        <p:txBody>
          <a:bodyPr wrap="square" lIns="91440" tIns="45720" rIns="91440" bIns="45720" anchor="ctr">
            <a:spAutoFit/>
          </a:bodyPr>
          <a:lstStyle/>
          <a:p>
            <a:pPr eaLnBrk="0" fontAlgn="base" hangingPunct="0">
              <a:spcBef>
                <a:spcPct val="0"/>
              </a:spcBef>
              <a:spcAft>
                <a:spcPct val="0"/>
              </a:spcAft>
            </a:pPr>
            <a:r>
              <a:rPr lang="en-US" sz="1600">
                <a:solidFill>
                  <a:schemeClr val="tx2"/>
                </a:solidFill>
                <a:latin typeface="Karla"/>
              </a:rPr>
              <a:t>43% of arts and culture organizations use AI technology </a:t>
            </a:r>
            <a:br>
              <a:rPr lang="en-US" sz="1600">
                <a:solidFill>
                  <a:schemeClr val="tx2"/>
                </a:solidFill>
                <a:latin typeface="Karla"/>
              </a:rPr>
            </a:br>
            <a:r>
              <a:rPr lang="en-US" sz="1600">
                <a:solidFill>
                  <a:schemeClr val="tx2"/>
                </a:solidFill>
                <a:latin typeface="Karla"/>
              </a:rPr>
              <a:t>in their operations.</a:t>
            </a:r>
            <a:endParaRPr lang="en-GB" altLang="en-US" sz="1600">
              <a:solidFill>
                <a:schemeClr val="tx2"/>
              </a:solidFill>
              <a:latin typeface="Karla"/>
            </a:endParaRPr>
          </a:p>
        </p:txBody>
      </p:sp>
      <p:graphicFrame>
        <p:nvGraphicFramePr>
          <p:cNvPr id="23" name="Chart 22">
            <a:extLst>
              <a:ext uri="{FF2B5EF4-FFF2-40B4-BE49-F238E27FC236}">
                <a16:creationId xmlns:a16="http://schemas.microsoft.com/office/drawing/2014/main" id="{C704D5B3-A74C-66A4-B868-1D8051901701}"/>
              </a:ext>
            </a:extLst>
          </p:cNvPr>
          <p:cNvGraphicFramePr/>
          <p:nvPr>
            <p:extLst>
              <p:ext uri="{D42A27DB-BD31-4B8C-83A1-F6EECF244321}">
                <p14:modId xmlns:p14="http://schemas.microsoft.com/office/powerpoint/2010/main" val="367912341"/>
              </p:ext>
            </p:extLst>
          </p:nvPr>
        </p:nvGraphicFramePr>
        <p:xfrm>
          <a:off x="6882997" y="4084153"/>
          <a:ext cx="1228199" cy="1263051"/>
        </p:xfrm>
        <a:graphic>
          <a:graphicData uri="http://schemas.openxmlformats.org/drawingml/2006/chart">
            <c:chart xmlns:c="http://schemas.openxmlformats.org/drawingml/2006/chart" xmlns:r="http://schemas.openxmlformats.org/officeDocument/2006/relationships" r:id="rId5"/>
          </a:graphicData>
        </a:graphic>
      </p:graphicFrame>
      <p:sp>
        <p:nvSpPr>
          <p:cNvPr id="24" name="TextBox 23">
            <a:extLst>
              <a:ext uri="{FF2B5EF4-FFF2-40B4-BE49-F238E27FC236}">
                <a16:creationId xmlns:a16="http://schemas.microsoft.com/office/drawing/2014/main" id="{0333D66F-29F4-8E3A-51C6-6F3ADC99D0AA}"/>
              </a:ext>
            </a:extLst>
          </p:cNvPr>
          <p:cNvSpPr txBox="1"/>
          <p:nvPr/>
        </p:nvSpPr>
        <p:spPr>
          <a:xfrm>
            <a:off x="6381551" y="4423292"/>
            <a:ext cx="1065927" cy="584775"/>
          </a:xfrm>
          <a:prstGeom prst="rect">
            <a:avLst/>
          </a:prstGeom>
          <a:noFill/>
        </p:spPr>
        <p:txBody>
          <a:bodyPr wrap="square" anchor="ctr">
            <a:spAutoFit/>
          </a:bodyPr>
          <a:lstStyle/>
          <a:p>
            <a:pPr algn="ctr"/>
            <a:r>
              <a:rPr lang="en-US" altLang="en-US" sz="3200" b="1">
                <a:latin typeface="Karla" panose="020B0004030503030003" pitchFamily="34" charset="77"/>
                <a:ea typeface="Calibri" panose="020F0502020204030204" pitchFamily="34" charset="0"/>
                <a:cs typeface="Arial" panose="020B0604020202020204" pitchFamily="34" charset="0"/>
              </a:rPr>
              <a:t>43% </a:t>
            </a:r>
            <a:endParaRPr lang="en-GB" sz="3200" b="1">
              <a:latin typeface="Calibri Light"/>
            </a:endParaRPr>
          </a:p>
        </p:txBody>
      </p:sp>
      <p:sp>
        <p:nvSpPr>
          <p:cNvPr id="25" name="TextBox 24">
            <a:extLst>
              <a:ext uri="{FF2B5EF4-FFF2-40B4-BE49-F238E27FC236}">
                <a16:creationId xmlns:a16="http://schemas.microsoft.com/office/drawing/2014/main" id="{D3BE4B6B-917A-6ED0-6A7A-3D7F7F3991BB}"/>
              </a:ext>
            </a:extLst>
          </p:cNvPr>
          <p:cNvSpPr txBox="1"/>
          <p:nvPr/>
        </p:nvSpPr>
        <p:spPr>
          <a:xfrm>
            <a:off x="2532403" y="1947693"/>
            <a:ext cx="3147279" cy="830997"/>
          </a:xfrm>
          <a:prstGeom prst="rect">
            <a:avLst/>
          </a:prstGeom>
          <a:noFill/>
        </p:spPr>
        <p:txBody>
          <a:bodyPr wrap="square" lIns="91440" tIns="45720" rIns="91440" bIns="45720" anchor="ctr">
            <a:spAutoFit/>
          </a:bodyPr>
          <a:lstStyle/>
          <a:p>
            <a:r>
              <a:rPr lang="en-US" altLang="en-US" sz="1600">
                <a:solidFill>
                  <a:schemeClr val="tx2"/>
                </a:solidFill>
                <a:latin typeface="Karla"/>
                <a:ea typeface="Calibri"/>
                <a:cs typeface="Arial"/>
              </a:rPr>
              <a:t>66% get 20% or less of their giving in the form of noncash assets. </a:t>
            </a:r>
            <a:endParaRPr lang="en-US" sz="1600">
              <a:solidFill>
                <a:schemeClr val="tx2"/>
              </a:solidFill>
              <a:latin typeface="Karla"/>
              <a:ea typeface="Calibri"/>
              <a:cs typeface="Arial"/>
            </a:endParaRPr>
          </a:p>
        </p:txBody>
      </p:sp>
      <p:graphicFrame>
        <p:nvGraphicFramePr>
          <p:cNvPr id="26" name="Chart 25">
            <a:extLst>
              <a:ext uri="{FF2B5EF4-FFF2-40B4-BE49-F238E27FC236}">
                <a16:creationId xmlns:a16="http://schemas.microsoft.com/office/drawing/2014/main" id="{470578C1-BC81-4C5F-1236-3BD90CA3801C}"/>
              </a:ext>
            </a:extLst>
          </p:cNvPr>
          <p:cNvGraphicFramePr/>
          <p:nvPr>
            <p:extLst>
              <p:ext uri="{D42A27DB-BD31-4B8C-83A1-F6EECF244321}">
                <p14:modId xmlns:p14="http://schemas.microsoft.com/office/powerpoint/2010/main" val="2197777000"/>
              </p:ext>
            </p:extLst>
          </p:nvPr>
        </p:nvGraphicFramePr>
        <p:xfrm>
          <a:off x="1351079" y="1731665"/>
          <a:ext cx="1228199" cy="1263051"/>
        </p:xfrm>
        <a:graphic>
          <a:graphicData uri="http://schemas.openxmlformats.org/drawingml/2006/chart">
            <c:chart xmlns:c="http://schemas.openxmlformats.org/drawingml/2006/chart" xmlns:r="http://schemas.openxmlformats.org/officeDocument/2006/relationships" r:id="rId6"/>
          </a:graphicData>
        </a:graphic>
      </p:graphicFrame>
      <p:sp>
        <p:nvSpPr>
          <p:cNvPr id="27" name="TextBox 26">
            <a:extLst>
              <a:ext uri="{FF2B5EF4-FFF2-40B4-BE49-F238E27FC236}">
                <a16:creationId xmlns:a16="http://schemas.microsoft.com/office/drawing/2014/main" id="{A60A3260-5CA5-CD05-0574-389AD03A06BF}"/>
              </a:ext>
            </a:extLst>
          </p:cNvPr>
          <p:cNvSpPr txBox="1"/>
          <p:nvPr/>
        </p:nvSpPr>
        <p:spPr>
          <a:xfrm>
            <a:off x="855956" y="1933330"/>
            <a:ext cx="1065927" cy="584775"/>
          </a:xfrm>
          <a:prstGeom prst="rect">
            <a:avLst/>
          </a:prstGeom>
          <a:noFill/>
        </p:spPr>
        <p:txBody>
          <a:bodyPr wrap="square" anchor="ctr">
            <a:spAutoFit/>
          </a:bodyPr>
          <a:lstStyle/>
          <a:p>
            <a:pPr algn="ctr"/>
            <a:r>
              <a:rPr lang="en-US" altLang="en-US" sz="3200" b="1">
                <a:latin typeface="Karla" panose="020B0004030503030003" pitchFamily="34" charset="77"/>
                <a:ea typeface="Calibri" panose="020F0502020204030204" pitchFamily="34" charset="0"/>
                <a:cs typeface="Arial" panose="020B0604020202020204" pitchFamily="34" charset="0"/>
              </a:rPr>
              <a:t>66% </a:t>
            </a:r>
            <a:endParaRPr lang="en-GB" sz="3200" b="1">
              <a:latin typeface="Calibri Light"/>
            </a:endParaRPr>
          </a:p>
        </p:txBody>
      </p:sp>
    </p:spTree>
    <p:extLst>
      <p:ext uri="{BB962C8B-B14F-4D97-AF65-F5344CB8AC3E}">
        <p14:creationId xmlns:p14="http://schemas.microsoft.com/office/powerpoint/2010/main" val="3717417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DD6F4-B9A6-BAD9-903E-999F781E165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1CEAE80-1DCC-51F3-6F62-F5F3B71F67BE}"/>
              </a:ext>
            </a:extLst>
          </p:cNvPr>
          <p:cNvSpPr/>
          <p:nvPr/>
        </p:nvSpPr>
        <p:spPr>
          <a:xfrm>
            <a:off x="8043863" y="1166068"/>
            <a:ext cx="3665057" cy="5100627"/>
          </a:xfrm>
          <a:prstGeom prst="rect">
            <a:avLst/>
          </a:prstGeom>
          <a:gradFill flip="none" rotWithShape="1">
            <a:gsLst>
              <a:gs pos="0">
                <a:schemeClr val="tx1"/>
              </a:gs>
              <a:gs pos="100000">
                <a:schemeClr val="tx1">
                  <a:lumMod val="50000"/>
                </a:scheme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Rectangle 1">
            <a:extLst>
              <a:ext uri="{FF2B5EF4-FFF2-40B4-BE49-F238E27FC236}">
                <a16:creationId xmlns:a16="http://schemas.microsoft.com/office/drawing/2014/main" id="{270231B1-E27F-EE45-8890-C71D62D3A3A6}"/>
              </a:ext>
            </a:extLst>
          </p:cNvPr>
          <p:cNvSpPr/>
          <p:nvPr/>
        </p:nvSpPr>
        <p:spPr>
          <a:xfrm>
            <a:off x="559675" y="1166068"/>
            <a:ext cx="7138089" cy="5100627"/>
          </a:xfrm>
          <a:prstGeom prst="rect">
            <a:avLst/>
          </a:prstGeom>
          <a:solidFill>
            <a:schemeClr val="bg2">
              <a:alpha val="2453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 Placeholder 2">
            <a:extLst>
              <a:ext uri="{FF2B5EF4-FFF2-40B4-BE49-F238E27FC236}">
                <a16:creationId xmlns:a16="http://schemas.microsoft.com/office/drawing/2014/main" id="{B4768A53-0DE1-5A6E-44E5-2C733569514B}"/>
              </a:ext>
            </a:extLst>
          </p:cNvPr>
          <p:cNvSpPr txBox="1">
            <a:spLocks/>
          </p:cNvSpPr>
          <p:nvPr/>
        </p:nvSpPr>
        <p:spPr>
          <a:xfrm>
            <a:off x="457199" y="457200"/>
            <a:ext cx="11251721" cy="5148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4000" b="0" i="0" kern="1200" cap="all" spc="200" baseline="0">
                <a:solidFill>
                  <a:srgbClr val="254A5D"/>
                </a:solidFill>
                <a:latin typeface="Karla Medium" panose="020B00040305030300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i="1" kern="1200" cap="all" spc="200" baseline="0">
                <a:solidFill>
                  <a:srgbClr val="254A5D"/>
                </a:solidFill>
                <a:latin typeface="Karla Light" panose="020B00040305030300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800" b="1" cap="none" spc="0">
                <a:latin typeface="Karla"/>
              </a:rPr>
              <a:t>Investing in Revenue Streams for the Arts and Culture Sector</a:t>
            </a:r>
          </a:p>
        </p:txBody>
      </p:sp>
      <p:sp>
        <p:nvSpPr>
          <p:cNvPr id="5" name="TextBox 4">
            <a:extLst>
              <a:ext uri="{FF2B5EF4-FFF2-40B4-BE49-F238E27FC236}">
                <a16:creationId xmlns:a16="http://schemas.microsoft.com/office/drawing/2014/main" id="{06EDC6E1-D7CA-49A2-3654-19E91F56E417}"/>
              </a:ext>
            </a:extLst>
          </p:cNvPr>
          <p:cNvSpPr txBox="1"/>
          <p:nvPr/>
        </p:nvSpPr>
        <p:spPr>
          <a:xfrm>
            <a:off x="7265506" y="6538897"/>
            <a:ext cx="4566553" cy="200055"/>
          </a:xfrm>
          <a:prstGeom prst="rect">
            <a:avLst/>
          </a:prstGeom>
          <a:noFill/>
        </p:spPr>
        <p:txBody>
          <a:bodyPr wrap="square" rtlCol="0">
            <a:spAutoFit/>
          </a:bodyPr>
          <a:lstStyle/>
          <a:p>
            <a:pPr algn="r"/>
            <a:r>
              <a:rPr lang="en-US" sz="700">
                <a:solidFill>
                  <a:schemeClr val="tx2"/>
                </a:solidFill>
                <a:latin typeface="Karla" panose="020B0004030503030003" pitchFamily="34" charset="77"/>
              </a:rPr>
              <a:t>CCS Philanthropy Pulse</a:t>
            </a:r>
          </a:p>
        </p:txBody>
      </p:sp>
      <p:graphicFrame>
        <p:nvGraphicFramePr>
          <p:cNvPr id="8" name="Chart 7">
            <a:extLst>
              <a:ext uri="{FF2B5EF4-FFF2-40B4-BE49-F238E27FC236}">
                <a16:creationId xmlns:a16="http://schemas.microsoft.com/office/drawing/2014/main" id="{DBB04E91-A8A0-9FDB-20F6-31B24D5CAB84}"/>
              </a:ext>
            </a:extLst>
          </p:cNvPr>
          <p:cNvGraphicFramePr/>
          <p:nvPr>
            <p:extLst>
              <p:ext uri="{D42A27DB-BD31-4B8C-83A1-F6EECF244321}">
                <p14:modId xmlns:p14="http://schemas.microsoft.com/office/powerpoint/2010/main" val="1076410324"/>
              </p:ext>
            </p:extLst>
          </p:nvPr>
        </p:nvGraphicFramePr>
        <p:xfrm>
          <a:off x="457198" y="2088241"/>
          <a:ext cx="7240567" cy="4036986"/>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440080AC-9780-7C35-02FA-19B58C9647D9}"/>
              </a:ext>
            </a:extLst>
          </p:cNvPr>
          <p:cNvSpPr txBox="1"/>
          <p:nvPr/>
        </p:nvSpPr>
        <p:spPr>
          <a:xfrm>
            <a:off x="8667626" y="2500599"/>
            <a:ext cx="2591954" cy="2835456"/>
          </a:xfrm>
          <a:prstGeom prst="rect">
            <a:avLst/>
          </a:prstGeom>
          <a:noFill/>
        </p:spPr>
        <p:txBody>
          <a:bodyPr wrap="square">
            <a:spAutoFit/>
          </a:bodyPr>
          <a:lstStyle/>
          <a:p>
            <a:pPr>
              <a:lnSpc>
                <a:spcPct val="125000"/>
              </a:lnSpc>
            </a:pPr>
            <a:r>
              <a:rPr lang="en-US" sz="1800" b="1">
                <a:solidFill>
                  <a:schemeClr val="bg1"/>
                </a:solidFill>
                <a:latin typeface="Karla"/>
              </a:rPr>
              <a:t>30% of arts and culture organizations increased their fundraising staff, while 52% increased staff pay by 4% or more over the past three years.</a:t>
            </a:r>
            <a:endParaRPr lang="en-US" sz="1800" b="1">
              <a:solidFill>
                <a:schemeClr val="bg1"/>
              </a:solidFill>
              <a:latin typeface="Karla"/>
              <a:ea typeface="Calibri" panose="020F0502020204030204" pitchFamily="34" charset="0"/>
              <a:cs typeface="Times New Roman (Body CS)"/>
            </a:endParaRPr>
          </a:p>
        </p:txBody>
      </p:sp>
      <p:sp>
        <p:nvSpPr>
          <p:cNvPr id="3" name="TextBox 2">
            <a:extLst>
              <a:ext uri="{FF2B5EF4-FFF2-40B4-BE49-F238E27FC236}">
                <a16:creationId xmlns:a16="http://schemas.microsoft.com/office/drawing/2014/main" id="{96E4532A-EF78-1B2B-D693-FE37A02C09EF}"/>
              </a:ext>
            </a:extLst>
          </p:cNvPr>
          <p:cNvSpPr txBox="1"/>
          <p:nvPr/>
        </p:nvSpPr>
        <p:spPr>
          <a:xfrm>
            <a:off x="689203" y="1415928"/>
            <a:ext cx="68073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Karla"/>
              </a:rPr>
              <a:t>Changes in Subscriptions/ Membership in Past Year </a:t>
            </a:r>
            <a:endParaRPr lang="en-US" sz="2000">
              <a:ea typeface="Calibri"/>
              <a:cs typeface="Calibri"/>
            </a:endParaRPr>
          </a:p>
        </p:txBody>
      </p:sp>
      <p:sp>
        <p:nvSpPr>
          <p:cNvPr id="7" name="TextBox 6">
            <a:extLst>
              <a:ext uri="{FF2B5EF4-FFF2-40B4-BE49-F238E27FC236}">
                <a16:creationId xmlns:a16="http://schemas.microsoft.com/office/drawing/2014/main" id="{EC92ECD8-3D6D-DD82-040B-3E4CAE70999D}"/>
              </a:ext>
            </a:extLst>
          </p:cNvPr>
          <p:cNvSpPr txBox="1"/>
          <p:nvPr/>
        </p:nvSpPr>
        <p:spPr>
          <a:xfrm>
            <a:off x="8043863" y="1415860"/>
            <a:ext cx="36650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bg1"/>
                </a:solidFill>
                <a:latin typeface="Karla"/>
              </a:rPr>
              <a:t>Fundraising Staff and Pay</a:t>
            </a:r>
            <a:endParaRPr lang="en-US" sz="2000">
              <a:solidFill>
                <a:schemeClr val="bg1"/>
              </a:solidFill>
              <a:ea typeface="Calibri"/>
              <a:cs typeface="Calibri"/>
            </a:endParaRPr>
          </a:p>
        </p:txBody>
      </p:sp>
    </p:spTree>
    <p:extLst>
      <p:ext uri="{BB962C8B-B14F-4D97-AF65-F5344CB8AC3E}">
        <p14:creationId xmlns:p14="http://schemas.microsoft.com/office/powerpoint/2010/main" val="1588344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8C0E83E-1284-897A-9CF5-50EAC19EC4EE}"/>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9A503403-19EC-AE55-D3AD-282A543A2AA2}"/>
              </a:ext>
            </a:extLst>
          </p:cNvPr>
          <p:cNvSpPr/>
          <p:nvPr/>
        </p:nvSpPr>
        <p:spPr>
          <a:xfrm>
            <a:off x="483080" y="1574781"/>
            <a:ext cx="11225841" cy="4836738"/>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3" name="Chart 2">
            <a:extLst>
              <a:ext uri="{FF2B5EF4-FFF2-40B4-BE49-F238E27FC236}">
                <a16:creationId xmlns:a16="http://schemas.microsoft.com/office/drawing/2014/main" id="{9C08462E-A2F5-930E-F0C7-3794E2A8AE9F}"/>
              </a:ext>
            </a:extLst>
          </p:cNvPr>
          <p:cNvGraphicFramePr/>
          <p:nvPr>
            <p:extLst>
              <p:ext uri="{D42A27DB-BD31-4B8C-83A1-F6EECF244321}">
                <p14:modId xmlns:p14="http://schemas.microsoft.com/office/powerpoint/2010/main" val="2556137536"/>
              </p:ext>
            </p:extLst>
          </p:nvPr>
        </p:nvGraphicFramePr>
        <p:xfrm>
          <a:off x="863495" y="1770376"/>
          <a:ext cx="10465010" cy="444554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EEAF47E5-7C67-2AF0-0B6B-5B94A5068C17}"/>
              </a:ext>
            </a:extLst>
          </p:cNvPr>
          <p:cNvSpPr txBox="1">
            <a:spLocks/>
          </p:cNvSpPr>
          <p:nvPr/>
        </p:nvSpPr>
        <p:spPr>
          <a:xfrm>
            <a:off x="457199" y="457200"/>
            <a:ext cx="11251721" cy="5148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4000" b="0" i="0" kern="1200" cap="all" spc="200" baseline="0">
                <a:solidFill>
                  <a:srgbClr val="254A5D"/>
                </a:solidFill>
                <a:latin typeface="Karla Medium" panose="020B00040305030300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i="1" kern="1200" cap="all" spc="200" baseline="0">
                <a:solidFill>
                  <a:srgbClr val="254A5D"/>
                </a:solidFill>
                <a:latin typeface="Karla Light" panose="020B00040305030300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fontAlgn="auto">
              <a:spcAft>
                <a:spcPts val="0"/>
              </a:spcAft>
              <a:buClrTx/>
              <a:buSzTx/>
              <a:tabLst/>
              <a:defRPr/>
            </a:pPr>
            <a:r>
              <a:rPr lang="en-US" sz="2800" b="1" cap="none" spc="0">
                <a:latin typeface="Karla"/>
              </a:rPr>
              <a:t>Giving to A</a:t>
            </a:r>
            <a:r>
              <a:rPr lang="en-US" sz="2800" b="1" cap="none" spc="0" err="1">
                <a:latin typeface="Karla"/>
              </a:rPr>
              <a:t>rts</a:t>
            </a:r>
            <a:r>
              <a:rPr lang="en-US" sz="2800" b="1" cap="none" spc="0">
                <a:latin typeface="Karla"/>
              </a:rPr>
              <a:t>, Culture, and Humanities Increased 9.5% Last Year</a:t>
            </a:r>
          </a:p>
        </p:txBody>
      </p:sp>
      <p:sp>
        <p:nvSpPr>
          <p:cNvPr id="2" name="Text Placeholder 2">
            <a:extLst>
              <a:ext uri="{FF2B5EF4-FFF2-40B4-BE49-F238E27FC236}">
                <a16:creationId xmlns:a16="http://schemas.microsoft.com/office/drawing/2014/main" id="{2A833D07-16B1-FE9F-1F48-9DE3EC654E6A}"/>
              </a:ext>
            </a:extLst>
          </p:cNvPr>
          <p:cNvSpPr txBox="1">
            <a:spLocks/>
          </p:cNvSpPr>
          <p:nvPr/>
        </p:nvSpPr>
        <p:spPr>
          <a:xfrm>
            <a:off x="428622" y="1072023"/>
            <a:ext cx="11251721" cy="5148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4000" b="0" i="0" kern="1200" cap="all" spc="200" baseline="0">
                <a:solidFill>
                  <a:srgbClr val="254A5D"/>
                </a:solidFill>
                <a:latin typeface="Karla Medium" panose="020B00040305030300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i="1" kern="1200" cap="all" spc="200" baseline="0">
                <a:solidFill>
                  <a:srgbClr val="254A5D"/>
                </a:solidFill>
                <a:latin typeface="Karla Light" panose="020B00040305030300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70000"/>
              </a:lnSpc>
              <a:spcBef>
                <a:spcPts val="1000"/>
              </a:spcBef>
              <a:spcAft>
                <a:spcPts val="0"/>
              </a:spcAft>
              <a:buClrTx/>
              <a:buSzTx/>
              <a:buFont typeface="Arial" panose="020B0604020202020204" pitchFamily="34" charset="0"/>
              <a:buNone/>
              <a:tabLst/>
              <a:defRPr/>
            </a:pPr>
            <a:r>
              <a:rPr kumimoji="0" lang="en-US" sz="1200" b="0" i="1" u="none" strike="noStrike" kern="1200" cap="none" spc="100" normalizeH="0" baseline="0" noProof="0">
                <a:ln>
                  <a:noFill/>
                </a:ln>
                <a:solidFill>
                  <a:srgbClr val="545454"/>
                </a:solidFill>
                <a:effectLst/>
                <a:uLnTx/>
                <a:uFillTx/>
                <a:latin typeface="Karla" panose="020B0004030503030003" pitchFamily="34" charset="77"/>
                <a:ea typeface="+mn-ea"/>
                <a:cs typeface="+mn-cs"/>
              </a:rPr>
              <a:t>(IN BILLIONS OF DOLLARS)</a:t>
            </a:r>
            <a:endParaRPr kumimoji="0" lang="en-US" sz="3000" b="0" i="0" u="none" strike="noStrike" kern="1200" cap="none" spc="0" normalizeH="0" baseline="0" noProof="0">
              <a:ln>
                <a:noFill/>
              </a:ln>
              <a:solidFill>
                <a:srgbClr val="254A5D"/>
              </a:solidFill>
              <a:effectLst/>
              <a:uLnTx/>
              <a:uFillTx/>
              <a:latin typeface="Karla Medium"/>
              <a:ea typeface="+mn-ea"/>
              <a:cs typeface="+mn-cs"/>
            </a:endParaRPr>
          </a:p>
        </p:txBody>
      </p:sp>
      <p:sp>
        <p:nvSpPr>
          <p:cNvPr id="5" name="TextBox 4">
            <a:extLst>
              <a:ext uri="{FF2B5EF4-FFF2-40B4-BE49-F238E27FC236}">
                <a16:creationId xmlns:a16="http://schemas.microsoft.com/office/drawing/2014/main" id="{C8D93371-FB9C-D5C4-3B09-0DB09C525D86}"/>
              </a:ext>
            </a:extLst>
          </p:cNvPr>
          <p:cNvSpPr txBox="1"/>
          <p:nvPr/>
        </p:nvSpPr>
        <p:spPr>
          <a:xfrm>
            <a:off x="7265506" y="6538897"/>
            <a:ext cx="4566553" cy="200055"/>
          </a:xfrm>
          <a:prstGeom prst="rect">
            <a:avLst/>
          </a:prstGeom>
          <a:noFill/>
        </p:spPr>
        <p:txBody>
          <a:bodyPr wrap="square" rtlCol="0">
            <a:spAutoFit/>
          </a:bodyPr>
          <a:lstStyle/>
          <a:p>
            <a:pPr algn="r"/>
            <a:r>
              <a:rPr lang="en-US" sz="700">
                <a:solidFill>
                  <a:schemeClr val="tx2"/>
                </a:solidFill>
                <a:latin typeface="Karla" panose="020B0004030503030003" pitchFamily="34" charset="77"/>
              </a:rPr>
              <a:t>Giving USA Foundation: </a:t>
            </a:r>
            <a:r>
              <a:rPr lang="en-US" sz="700" i="1" u="sng">
                <a:solidFill>
                  <a:schemeClr val="tx2"/>
                </a:solidFill>
                <a:latin typeface="Karla" panose="020B0004030503030003" pitchFamily="34" charset="77"/>
              </a:rPr>
              <a:t>Giving USA 2025: The Annual Report on Philanthropy for the Year 2024. </a:t>
            </a:r>
            <a:r>
              <a:rPr lang="en-US" sz="700">
                <a:solidFill>
                  <a:schemeClr val="tx2"/>
                </a:solidFill>
                <a:latin typeface="Karla" panose="020B0004030503030003" pitchFamily="34" charset="77"/>
              </a:rPr>
              <a:t>(2025)</a:t>
            </a:r>
          </a:p>
        </p:txBody>
      </p:sp>
    </p:spTree>
    <p:extLst>
      <p:ext uri="{BB962C8B-B14F-4D97-AF65-F5344CB8AC3E}">
        <p14:creationId xmlns:p14="http://schemas.microsoft.com/office/powerpoint/2010/main" val="116683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410E8-6A23-3992-A491-01C71E516149}"/>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65784EFB-A9DA-D166-DAB7-186E5DEF1E6C}"/>
              </a:ext>
            </a:extLst>
          </p:cNvPr>
          <p:cNvSpPr/>
          <p:nvPr/>
        </p:nvSpPr>
        <p:spPr>
          <a:xfrm>
            <a:off x="483080" y="1574781"/>
            <a:ext cx="11225841" cy="4836738"/>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457630A3-8892-6530-AD26-41159089A6E4}"/>
              </a:ext>
            </a:extLst>
          </p:cNvPr>
          <p:cNvSpPr txBox="1">
            <a:spLocks/>
          </p:cNvSpPr>
          <p:nvPr/>
        </p:nvSpPr>
        <p:spPr>
          <a:xfrm>
            <a:off x="457199" y="457200"/>
            <a:ext cx="11251721" cy="5148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4000" b="0" i="0" kern="1200" cap="all" spc="200" baseline="0">
                <a:solidFill>
                  <a:srgbClr val="254A5D"/>
                </a:solidFill>
                <a:latin typeface="Karla Medium" panose="020B00040305030300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i="1" kern="1200" cap="all" spc="200" baseline="0">
                <a:solidFill>
                  <a:srgbClr val="254A5D"/>
                </a:solidFill>
                <a:latin typeface="Karla Light" panose="020B00040305030300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cap="none" spc="0">
                <a:solidFill>
                  <a:schemeClr val="tx1"/>
                </a:solidFill>
                <a:latin typeface="Karla"/>
              </a:rPr>
              <a:t>Total Giving to Arts and Culture Organizations, 1984-2024</a:t>
            </a:r>
            <a:br>
              <a:rPr lang="en-US" sz="2800" b="1" cap="none" spc="0">
                <a:solidFill>
                  <a:schemeClr val="tx1"/>
                </a:solidFill>
                <a:latin typeface="Karla"/>
              </a:rPr>
            </a:br>
            <a:br>
              <a:rPr lang="en-US" sz="1200" b="0" i="1" u="none" strike="noStrike" kern="1200" cap="none" spc="100" normalizeH="0" baseline="0" noProof="0">
                <a:ln>
                  <a:noFill/>
                </a:ln>
                <a:effectLst/>
                <a:uLnTx/>
                <a:uFillTx/>
                <a:latin typeface="Karla" panose="020B0004030503030003" pitchFamily="34" charset="77"/>
              </a:rPr>
            </a:br>
            <a:r>
              <a:rPr kumimoji="0" lang="en-US" sz="1200" b="0" i="1" u="none" strike="noStrike" kern="1200" cap="none" spc="100" normalizeH="0" baseline="0" noProof="0">
                <a:ln>
                  <a:noFill/>
                </a:ln>
                <a:solidFill>
                  <a:srgbClr val="545454"/>
                </a:solidFill>
                <a:effectLst/>
                <a:uLnTx/>
                <a:uFillTx/>
                <a:latin typeface="Karla"/>
              </a:rPr>
              <a:t>(IN </a:t>
            </a:r>
            <a:r>
              <a:rPr lang="en-US" sz="1200" i="1" cap="none" spc="100">
                <a:solidFill>
                  <a:srgbClr val="545454"/>
                </a:solidFill>
                <a:latin typeface="Karla"/>
              </a:rPr>
              <a:t>BILLIONS OF </a:t>
            </a:r>
            <a:r>
              <a:rPr kumimoji="0" lang="en-US" sz="1200" b="0" i="1" u="none" strike="noStrike" kern="1200" cap="none" spc="100" normalizeH="0" baseline="0" noProof="0">
                <a:ln>
                  <a:noFill/>
                </a:ln>
                <a:solidFill>
                  <a:srgbClr val="545454"/>
                </a:solidFill>
                <a:effectLst/>
                <a:uLnTx/>
                <a:uFillTx/>
                <a:latin typeface="Karla"/>
              </a:rPr>
              <a:t>DOLLARS)</a:t>
            </a:r>
            <a:endParaRPr lang="en-US" sz="3000" cap="none" spc="0">
              <a:solidFill>
                <a:schemeClr val="tx1"/>
              </a:solidFill>
              <a:latin typeface="Karla"/>
            </a:endParaRPr>
          </a:p>
        </p:txBody>
      </p:sp>
      <p:graphicFrame>
        <p:nvGraphicFramePr>
          <p:cNvPr id="7" name="Chart 6">
            <a:extLst>
              <a:ext uri="{FF2B5EF4-FFF2-40B4-BE49-F238E27FC236}">
                <a16:creationId xmlns:a16="http://schemas.microsoft.com/office/drawing/2014/main" id="{15544A6B-ED02-64CE-FF2B-3C573F1D4F1C}"/>
              </a:ext>
            </a:extLst>
          </p:cNvPr>
          <p:cNvGraphicFramePr/>
          <p:nvPr>
            <p:extLst>
              <p:ext uri="{D42A27DB-BD31-4B8C-83A1-F6EECF244321}">
                <p14:modId xmlns:p14="http://schemas.microsoft.com/office/powerpoint/2010/main" val="3477427403"/>
              </p:ext>
            </p:extLst>
          </p:nvPr>
        </p:nvGraphicFramePr>
        <p:xfrm>
          <a:off x="863495" y="1770376"/>
          <a:ext cx="10465010" cy="444554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ACE280EA-2BD6-5847-1369-AA7CD1377DC6}"/>
              </a:ext>
            </a:extLst>
          </p:cNvPr>
          <p:cNvSpPr txBox="1"/>
          <p:nvPr/>
        </p:nvSpPr>
        <p:spPr>
          <a:xfrm>
            <a:off x="7265506" y="6538897"/>
            <a:ext cx="4566553" cy="200055"/>
          </a:xfrm>
          <a:prstGeom prst="rect">
            <a:avLst/>
          </a:prstGeom>
          <a:noFill/>
        </p:spPr>
        <p:txBody>
          <a:bodyPr wrap="square" rtlCol="0">
            <a:spAutoFit/>
          </a:bodyPr>
          <a:lstStyle/>
          <a:p>
            <a:pPr algn="r"/>
            <a:r>
              <a:rPr lang="en-US" sz="700">
                <a:solidFill>
                  <a:schemeClr val="tx2"/>
                </a:solidFill>
                <a:latin typeface="Karla" panose="020B0004030503030003" pitchFamily="34" charset="77"/>
              </a:rPr>
              <a:t>Giving USA Foundation: </a:t>
            </a:r>
            <a:r>
              <a:rPr lang="en-US" sz="700" i="1" u="sng">
                <a:solidFill>
                  <a:schemeClr val="tx2"/>
                </a:solidFill>
                <a:latin typeface="Karla" panose="020B0004030503030003" pitchFamily="34" charset="77"/>
              </a:rPr>
              <a:t>Giving USA 2025: The Annual Report on Philanthropy for the Year 2024. </a:t>
            </a:r>
            <a:r>
              <a:rPr lang="en-US" sz="700">
                <a:solidFill>
                  <a:schemeClr val="tx2"/>
                </a:solidFill>
                <a:latin typeface="Karla" panose="020B0004030503030003" pitchFamily="34" charset="77"/>
              </a:rPr>
              <a:t>(2025)</a:t>
            </a:r>
          </a:p>
        </p:txBody>
      </p:sp>
    </p:spTree>
    <p:extLst>
      <p:ext uri="{BB962C8B-B14F-4D97-AF65-F5344CB8AC3E}">
        <p14:creationId xmlns:p14="http://schemas.microsoft.com/office/powerpoint/2010/main" val="279439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62099-C343-77D6-8544-A3FFE656EDD6}"/>
            </a:ext>
          </a:extLst>
        </p:cNvPr>
        <p:cNvGrpSpPr/>
        <p:nvPr/>
      </p:nvGrpSpPr>
      <p:grpSpPr>
        <a:xfrm>
          <a:off x="0" y="0"/>
          <a:ext cx="0" cy="0"/>
          <a:chOff x="0" y="0"/>
          <a:chExt cx="0" cy="0"/>
        </a:xfrm>
      </p:grpSpPr>
      <p:sp>
        <p:nvSpPr>
          <p:cNvPr id="7" name="Freeform 6">
            <a:extLst>
              <a:ext uri="{FF2B5EF4-FFF2-40B4-BE49-F238E27FC236}">
                <a16:creationId xmlns:a16="http://schemas.microsoft.com/office/drawing/2014/main" id="{60929BB3-0F41-4476-89B1-8E38074E7A3B}"/>
              </a:ext>
            </a:extLst>
          </p:cNvPr>
          <p:cNvSpPr/>
          <p:nvPr/>
        </p:nvSpPr>
        <p:spPr>
          <a:xfrm>
            <a:off x="5506168" y="1618993"/>
            <a:ext cx="2299649" cy="975608"/>
          </a:xfrm>
          <a:custGeom>
            <a:avLst/>
            <a:gdLst>
              <a:gd name="connsiteX0" fmla="*/ 0 w 2299649"/>
              <a:gd name="connsiteY0" fmla="*/ 0 h 975608"/>
              <a:gd name="connsiteX1" fmla="*/ 2299649 w 2299649"/>
              <a:gd name="connsiteY1" fmla="*/ 0 h 975608"/>
              <a:gd name="connsiteX2" fmla="*/ 2299649 w 2299649"/>
              <a:gd name="connsiteY2" fmla="*/ 975608 h 975608"/>
              <a:gd name="connsiteX3" fmla="*/ 0 w 2299649"/>
              <a:gd name="connsiteY3" fmla="*/ 975608 h 975608"/>
              <a:gd name="connsiteX4" fmla="*/ 0 w 2299649"/>
              <a:gd name="connsiteY4" fmla="*/ 0 h 97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649" h="975608">
                <a:moveTo>
                  <a:pt x="0" y="0"/>
                </a:moveTo>
                <a:lnTo>
                  <a:pt x="2299649" y="0"/>
                </a:lnTo>
                <a:lnTo>
                  <a:pt x="2299649" y="975608"/>
                </a:lnTo>
                <a:lnTo>
                  <a:pt x="0" y="9756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66750">
              <a:lnSpc>
                <a:spcPct val="130000"/>
              </a:lnSpc>
              <a:spcBef>
                <a:spcPct val="0"/>
              </a:spcBef>
              <a:spcAft>
                <a:spcPct val="35000"/>
              </a:spcAft>
              <a:buNone/>
            </a:pPr>
            <a:r>
              <a:rPr lang="en-US" sz="1400" kern="1200">
                <a:solidFill>
                  <a:schemeClr val="tx2"/>
                </a:solidFill>
                <a:latin typeface="Karla" panose="020B0004030503030003" pitchFamily="34" charset="77"/>
              </a:rPr>
              <a:t>Position public media as a hybrid of cultural, civic, and community infrastructure. </a:t>
            </a:r>
          </a:p>
        </p:txBody>
      </p:sp>
      <p:sp>
        <p:nvSpPr>
          <p:cNvPr id="10" name="Freeform 9">
            <a:extLst>
              <a:ext uri="{FF2B5EF4-FFF2-40B4-BE49-F238E27FC236}">
                <a16:creationId xmlns:a16="http://schemas.microsoft.com/office/drawing/2014/main" id="{53F8C7BF-7490-23EF-4ED8-C29EFAD5C41C}"/>
              </a:ext>
            </a:extLst>
          </p:cNvPr>
          <p:cNvSpPr/>
          <p:nvPr/>
        </p:nvSpPr>
        <p:spPr>
          <a:xfrm>
            <a:off x="9391182" y="1618993"/>
            <a:ext cx="2299649" cy="975608"/>
          </a:xfrm>
          <a:custGeom>
            <a:avLst/>
            <a:gdLst>
              <a:gd name="connsiteX0" fmla="*/ 0 w 2299649"/>
              <a:gd name="connsiteY0" fmla="*/ 0 h 975608"/>
              <a:gd name="connsiteX1" fmla="*/ 2299649 w 2299649"/>
              <a:gd name="connsiteY1" fmla="*/ 0 h 975608"/>
              <a:gd name="connsiteX2" fmla="*/ 2299649 w 2299649"/>
              <a:gd name="connsiteY2" fmla="*/ 975608 h 975608"/>
              <a:gd name="connsiteX3" fmla="*/ 0 w 2299649"/>
              <a:gd name="connsiteY3" fmla="*/ 975608 h 975608"/>
              <a:gd name="connsiteX4" fmla="*/ 0 w 2299649"/>
              <a:gd name="connsiteY4" fmla="*/ 0 h 97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649" h="975608">
                <a:moveTo>
                  <a:pt x="0" y="0"/>
                </a:moveTo>
                <a:lnTo>
                  <a:pt x="2299649" y="0"/>
                </a:lnTo>
                <a:lnTo>
                  <a:pt x="2299649" y="975608"/>
                </a:lnTo>
                <a:lnTo>
                  <a:pt x="0" y="9756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66750">
              <a:lnSpc>
                <a:spcPct val="130000"/>
              </a:lnSpc>
              <a:spcBef>
                <a:spcPct val="0"/>
              </a:spcBef>
              <a:spcAft>
                <a:spcPct val="35000"/>
              </a:spcAft>
              <a:buNone/>
            </a:pPr>
            <a:r>
              <a:rPr lang="en-US" sz="1400" kern="1200">
                <a:solidFill>
                  <a:schemeClr val="tx2"/>
                </a:solidFill>
                <a:latin typeface="Karla" panose="020B0004030503030003" pitchFamily="34" charset="77"/>
              </a:rPr>
              <a:t>Prepare boards with context about federal threats. </a:t>
            </a:r>
          </a:p>
        </p:txBody>
      </p:sp>
      <p:sp>
        <p:nvSpPr>
          <p:cNvPr id="13" name="Freeform 12">
            <a:extLst>
              <a:ext uri="{FF2B5EF4-FFF2-40B4-BE49-F238E27FC236}">
                <a16:creationId xmlns:a16="http://schemas.microsoft.com/office/drawing/2014/main" id="{684F41F9-2854-F0F6-08D3-60ABC01CEFC4}"/>
              </a:ext>
            </a:extLst>
          </p:cNvPr>
          <p:cNvSpPr/>
          <p:nvPr/>
        </p:nvSpPr>
        <p:spPr>
          <a:xfrm>
            <a:off x="5506168" y="3436582"/>
            <a:ext cx="2299649" cy="975608"/>
          </a:xfrm>
          <a:custGeom>
            <a:avLst/>
            <a:gdLst>
              <a:gd name="connsiteX0" fmla="*/ 0 w 2299649"/>
              <a:gd name="connsiteY0" fmla="*/ 0 h 975608"/>
              <a:gd name="connsiteX1" fmla="*/ 2299649 w 2299649"/>
              <a:gd name="connsiteY1" fmla="*/ 0 h 975608"/>
              <a:gd name="connsiteX2" fmla="*/ 2299649 w 2299649"/>
              <a:gd name="connsiteY2" fmla="*/ 975608 h 975608"/>
              <a:gd name="connsiteX3" fmla="*/ 0 w 2299649"/>
              <a:gd name="connsiteY3" fmla="*/ 975608 h 975608"/>
              <a:gd name="connsiteX4" fmla="*/ 0 w 2299649"/>
              <a:gd name="connsiteY4" fmla="*/ 0 h 97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649" h="975608">
                <a:moveTo>
                  <a:pt x="0" y="0"/>
                </a:moveTo>
                <a:lnTo>
                  <a:pt x="2299649" y="0"/>
                </a:lnTo>
                <a:lnTo>
                  <a:pt x="2299649" y="975608"/>
                </a:lnTo>
                <a:lnTo>
                  <a:pt x="0" y="9756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66750">
              <a:lnSpc>
                <a:spcPct val="130000"/>
              </a:lnSpc>
              <a:spcBef>
                <a:spcPct val="0"/>
              </a:spcBef>
              <a:spcAft>
                <a:spcPct val="35000"/>
              </a:spcAft>
              <a:buNone/>
            </a:pPr>
            <a:r>
              <a:rPr lang="en-US" sz="1400" kern="1200">
                <a:solidFill>
                  <a:schemeClr val="tx2"/>
                </a:solidFill>
                <a:latin typeface="Karla" panose="020B0004030503030003" pitchFamily="34" charset="77"/>
              </a:rPr>
              <a:t>Test messaging with mid to major donors and foundations. </a:t>
            </a:r>
          </a:p>
        </p:txBody>
      </p:sp>
      <p:sp>
        <p:nvSpPr>
          <p:cNvPr id="16" name="Freeform 15">
            <a:extLst>
              <a:ext uri="{FF2B5EF4-FFF2-40B4-BE49-F238E27FC236}">
                <a16:creationId xmlns:a16="http://schemas.microsoft.com/office/drawing/2014/main" id="{3547D389-13C8-C470-C007-D89FCB9ECF76}"/>
              </a:ext>
            </a:extLst>
          </p:cNvPr>
          <p:cNvSpPr/>
          <p:nvPr/>
        </p:nvSpPr>
        <p:spPr>
          <a:xfrm>
            <a:off x="9391182" y="3436582"/>
            <a:ext cx="2299649" cy="975608"/>
          </a:xfrm>
          <a:custGeom>
            <a:avLst/>
            <a:gdLst>
              <a:gd name="connsiteX0" fmla="*/ 0 w 2299649"/>
              <a:gd name="connsiteY0" fmla="*/ 0 h 975608"/>
              <a:gd name="connsiteX1" fmla="*/ 2299649 w 2299649"/>
              <a:gd name="connsiteY1" fmla="*/ 0 h 975608"/>
              <a:gd name="connsiteX2" fmla="*/ 2299649 w 2299649"/>
              <a:gd name="connsiteY2" fmla="*/ 975608 h 975608"/>
              <a:gd name="connsiteX3" fmla="*/ 0 w 2299649"/>
              <a:gd name="connsiteY3" fmla="*/ 975608 h 975608"/>
              <a:gd name="connsiteX4" fmla="*/ 0 w 2299649"/>
              <a:gd name="connsiteY4" fmla="*/ 0 h 97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649" h="975608">
                <a:moveTo>
                  <a:pt x="0" y="0"/>
                </a:moveTo>
                <a:lnTo>
                  <a:pt x="2299649" y="0"/>
                </a:lnTo>
                <a:lnTo>
                  <a:pt x="2299649" y="975608"/>
                </a:lnTo>
                <a:lnTo>
                  <a:pt x="0" y="9756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66750">
              <a:lnSpc>
                <a:spcPct val="130000"/>
              </a:lnSpc>
              <a:spcBef>
                <a:spcPct val="0"/>
              </a:spcBef>
              <a:spcAft>
                <a:spcPct val="35000"/>
              </a:spcAft>
              <a:buNone/>
            </a:pPr>
            <a:r>
              <a:rPr lang="en-US" sz="1400" kern="1200">
                <a:solidFill>
                  <a:schemeClr val="tx2"/>
                </a:solidFill>
                <a:latin typeface="Karla" panose="020B0004030503030003" pitchFamily="34" charset="77"/>
              </a:rPr>
              <a:t>Develop scenario plans for funding loss impact. </a:t>
            </a:r>
          </a:p>
        </p:txBody>
      </p:sp>
      <p:sp>
        <p:nvSpPr>
          <p:cNvPr id="19" name="Freeform 18">
            <a:extLst>
              <a:ext uri="{FF2B5EF4-FFF2-40B4-BE49-F238E27FC236}">
                <a16:creationId xmlns:a16="http://schemas.microsoft.com/office/drawing/2014/main" id="{281CD555-0531-3F6D-5DC9-BE83C648BF61}"/>
              </a:ext>
            </a:extLst>
          </p:cNvPr>
          <p:cNvSpPr/>
          <p:nvPr/>
        </p:nvSpPr>
        <p:spPr>
          <a:xfrm>
            <a:off x="5506168" y="5254171"/>
            <a:ext cx="2299649" cy="975608"/>
          </a:xfrm>
          <a:custGeom>
            <a:avLst/>
            <a:gdLst>
              <a:gd name="connsiteX0" fmla="*/ 0 w 2299649"/>
              <a:gd name="connsiteY0" fmla="*/ 0 h 975608"/>
              <a:gd name="connsiteX1" fmla="*/ 2299649 w 2299649"/>
              <a:gd name="connsiteY1" fmla="*/ 0 h 975608"/>
              <a:gd name="connsiteX2" fmla="*/ 2299649 w 2299649"/>
              <a:gd name="connsiteY2" fmla="*/ 975608 h 975608"/>
              <a:gd name="connsiteX3" fmla="*/ 0 w 2299649"/>
              <a:gd name="connsiteY3" fmla="*/ 975608 h 975608"/>
              <a:gd name="connsiteX4" fmla="*/ 0 w 2299649"/>
              <a:gd name="connsiteY4" fmla="*/ 0 h 97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649" h="975608">
                <a:moveTo>
                  <a:pt x="0" y="0"/>
                </a:moveTo>
                <a:lnTo>
                  <a:pt x="2299649" y="0"/>
                </a:lnTo>
                <a:lnTo>
                  <a:pt x="2299649" y="975608"/>
                </a:lnTo>
                <a:lnTo>
                  <a:pt x="0" y="9756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66750">
              <a:lnSpc>
                <a:spcPct val="130000"/>
              </a:lnSpc>
              <a:spcBef>
                <a:spcPct val="0"/>
              </a:spcBef>
              <a:spcAft>
                <a:spcPct val="35000"/>
              </a:spcAft>
              <a:buNone/>
            </a:pPr>
            <a:r>
              <a:rPr lang="en-US" sz="1400" kern="1200">
                <a:solidFill>
                  <a:schemeClr val="tx2"/>
                </a:solidFill>
                <a:latin typeface="Karla" panose="020B0004030503030003" pitchFamily="34" charset="77"/>
              </a:rPr>
              <a:t>Create campaign materials aligned with your messaging and get ready to deploy quickly. </a:t>
            </a:r>
          </a:p>
        </p:txBody>
      </p:sp>
      <p:sp>
        <p:nvSpPr>
          <p:cNvPr id="22" name="Freeform 21">
            <a:extLst>
              <a:ext uri="{FF2B5EF4-FFF2-40B4-BE49-F238E27FC236}">
                <a16:creationId xmlns:a16="http://schemas.microsoft.com/office/drawing/2014/main" id="{616BA0C8-01A2-5E7D-5783-6DA23FF7C179}"/>
              </a:ext>
            </a:extLst>
          </p:cNvPr>
          <p:cNvSpPr/>
          <p:nvPr/>
        </p:nvSpPr>
        <p:spPr>
          <a:xfrm>
            <a:off x="9391182" y="5254171"/>
            <a:ext cx="2299649" cy="975608"/>
          </a:xfrm>
          <a:custGeom>
            <a:avLst/>
            <a:gdLst>
              <a:gd name="connsiteX0" fmla="*/ 0 w 2299649"/>
              <a:gd name="connsiteY0" fmla="*/ 0 h 975608"/>
              <a:gd name="connsiteX1" fmla="*/ 2299649 w 2299649"/>
              <a:gd name="connsiteY1" fmla="*/ 0 h 975608"/>
              <a:gd name="connsiteX2" fmla="*/ 2299649 w 2299649"/>
              <a:gd name="connsiteY2" fmla="*/ 975608 h 975608"/>
              <a:gd name="connsiteX3" fmla="*/ 0 w 2299649"/>
              <a:gd name="connsiteY3" fmla="*/ 975608 h 975608"/>
              <a:gd name="connsiteX4" fmla="*/ 0 w 2299649"/>
              <a:gd name="connsiteY4" fmla="*/ 0 h 97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649" h="975608">
                <a:moveTo>
                  <a:pt x="0" y="0"/>
                </a:moveTo>
                <a:lnTo>
                  <a:pt x="2299649" y="0"/>
                </a:lnTo>
                <a:lnTo>
                  <a:pt x="2299649" y="975608"/>
                </a:lnTo>
                <a:lnTo>
                  <a:pt x="0" y="9756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66750">
              <a:lnSpc>
                <a:spcPct val="130000"/>
              </a:lnSpc>
              <a:spcBef>
                <a:spcPct val="0"/>
              </a:spcBef>
              <a:spcAft>
                <a:spcPct val="35000"/>
              </a:spcAft>
              <a:buNone/>
            </a:pPr>
            <a:r>
              <a:rPr lang="en-US" sz="1400" kern="1200">
                <a:solidFill>
                  <a:schemeClr val="tx2"/>
                </a:solidFill>
                <a:latin typeface="Karla" panose="020B0004030503030003" pitchFamily="34" charset="77"/>
              </a:rPr>
              <a:t>Monitor Senate vote and legal developments to prepare for next steps. </a:t>
            </a:r>
          </a:p>
        </p:txBody>
      </p:sp>
      <p:sp>
        <p:nvSpPr>
          <p:cNvPr id="29" name="Text Placeholder 2">
            <a:extLst>
              <a:ext uri="{FF2B5EF4-FFF2-40B4-BE49-F238E27FC236}">
                <a16:creationId xmlns:a16="http://schemas.microsoft.com/office/drawing/2014/main" id="{5C2493C6-DEA5-2A73-A610-DB0696623A4C}"/>
              </a:ext>
            </a:extLst>
          </p:cNvPr>
          <p:cNvSpPr txBox="1">
            <a:spLocks/>
          </p:cNvSpPr>
          <p:nvPr/>
        </p:nvSpPr>
        <p:spPr>
          <a:xfrm>
            <a:off x="453856" y="429779"/>
            <a:ext cx="10685465" cy="47987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4000" b="0" i="0" kern="1200" cap="all" spc="200" baseline="0">
                <a:solidFill>
                  <a:srgbClr val="254A5D"/>
                </a:solidFill>
                <a:latin typeface="Karla Medium" panose="020B00040305030300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i="1" kern="1200" cap="all" spc="200" baseline="0">
                <a:solidFill>
                  <a:srgbClr val="254A5D"/>
                </a:solidFill>
                <a:latin typeface="Karla Light" panose="020B00040305030300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800" b="1" cap="none" spc="0">
                <a:latin typeface="Karla"/>
              </a:rPr>
              <a:t>What to Do Now: Building Signal Strength for the Future</a:t>
            </a:r>
          </a:p>
        </p:txBody>
      </p:sp>
      <p:pic>
        <p:nvPicPr>
          <p:cNvPr id="53" name="Picture 52">
            <a:extLst>
              <a:ext uri="{FF2B5EF4-FFF2-40B4-BE49-F238E27FC236}">
                <a16:creationId xmlns:a16="http://schemas.microsoft.com/office/drawing/2014/main" id="{5AEEC95D-6478-0D73-99F0-FF36E498AD3F}"/>
              </a:ext>
            </a:extLst>
          </p:cNvPr>
          <p:cNvPicPr>
            <a:picLocks noChangeAspect="1"/>
          </p:cNvPicPr>
          <p:nvPr/>
        </p:nvPicPr>
        <p:blipFill>
          <a:blip r:embed="rId3">
            <a:extLst>
              <a:ext uri="{28A0092B-C50C-407E-A947-70E740481C1C}">
                <a14:useLocalDpi xmlns:a14="http://schemas.microsoft.com/office/drawing/2010/main" val="0"/>
              </a:ext>
            </a:extLst>
          </a:blip>
          <a:srcRect l="41125" r="18923"/>
          <a:stretch>
            <a:fillRect/>
          </a:stretch>
        </p:blipFill>
        <p:spPr>
          <a:xfrm>
            <a:off x="453856" y="995008"/>
            <a:ext cx="3239696" cy="5406020"/>
          </a:xfrm>
          <a:prstGeom prst="rect">
            <a:avLst/>
          </a:prstGeom>
        </p:spPr>
      </p:pic>
      <p:sp>
        <p:nvSpPr>
          <p:cNvPr id="2" name="Oval 1">
            <a:extLst>
              <a:ext uri="{FF2B5EF4-FFF2-40B4-BE49-F238E27FC236}">
                <a16:creationId xmlns:a16="http://schemas.microsoft.com/office/drawing/2014/main" id="{EE605216-1936-A8E6-EFA2-1167850BC68E}"/>
              </a:ext>
            </a:extLst>
          </p:cNvPr>
          <p:cNvSpPr/>
          <p:nvPr/>
        </p:nvSpPr>
        <p:spPr>
          <a:xfrm rot="5400000">
            <a:off x="4255886" y="5237002"/>
            <a:ext cx="975608" cy="975608"/>
          </a:xfrm>
          <a:prstGeom prst="ellipse">
            <a:avLst/>
          </a:prstGeom>
          <a:gradFill>
            <a:gsLst>
              <a:gs pos="100000">
                <a:schemeClr val="tx1">
                  <a:lumMod val="50000"/>
                </a:schemeClr>
              </a:gs>
              <a:gs pos="0">
                <a:schemeClr val="tx1"/>
              </a:gs>
            </a:gsLst>
            <a:lin ang="0" scaled="1"/>
          </a:gradFill>
        </p:spPr>
        <p:style>
          <a:lnRef idx="0">
            <a:schemeClr val="accent3">
              <a:hueOff val="0"/>
              <a:satOff val="0"/>
              <a:lumOff val="0"/>
              <a:alphaOff val="0"/>
            </a:schemeClr>
          </a:lnRef>
          <a:fillRef idx="1">
            <a:scrgbClr r="0" g="0" b="0"/>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 name="Oval 2">
            <a:extLst>
              <a:ext uri="{FF2B5EF4-FFF2-40B4-BE49-F238E27FC236}">
                <a16:creationId xmlns:a16="http://schemas.microsoft.com/office/drawing/2014/main" id="{97145C53-BB85-88CF-6414-2EED02E4AC43}"/>
              </a:ext>
            </a:extLst>
          </p:cNvPr>
          <p:cNvSpPr/>
          <p:nvPr/>
        </p:nvSpPr>
        <p:spPr>
          <a:xfrm rot="5400000">
            <a:off x="4255886" y="3465352"/>
            <a:ext cx="975608" cy="975608"/>
          </a:xfrm>
          <a:prstGeom prst="ellipse">
            <a:avLst/>
          </a:prstGeom>
          <a:gradFill>
            <a:gsLst>
              <a:gs pos="100000">
                <a:schemeClr val="tx1">
                  <a:lumMod val="50000"/>
                </a:schemeClr>
              </a:gs>
              <a:gs pos="0">
                <a:schemeClr val="tx1"/>
              </a:gs>
            </a:gsLst>
            <a:lin ang="0" scaled="1"/>
          </a:gradFill>
        </p:spPr>
        <p:style>
          <a:lnRef idx="0">
            <a:schemeClr val="accent3">
              <a:hueOff val="0"/>
              <a:satOff val="0"/>
              <a:lumOff val="0"/>
              <a:alphaOff val="0"/>
            </a:schemeClr>
          </a:lnRef>
          <a:fillRef idx="1">
            <a:scrgbClr r="0" g="0" b="0"/>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 name="Oval 3">
            <a:extLst>
              <a:ext uri="{FF2B5EF4-FFF2-40B4-BE49-F238E27FC236}">
                <a16:creationId xmlns:a16="http://schemas.microsoft.com/office/drawing/2014/main" id="{BD1BF7D2-25BB-1465-67F7-8F37B2552981}"/>
              </a:ext>
            </a:extLst>
          </p:cNvPr>
          <p:cNvSpPr/>
          <p:nvPr/>
        </p:nvSpPr>
        <p:spPr>
          <a:xfrm rot="5400000">
            <a:off x="4255886" y="1622264"/>
            <a:ext cx="975608" cy="975608"/>
          </a:xfrm>
          <a:prstGeom prst="ellipse">
            <a:avLst/>
          </a:prstGeom>
          <a:gradFill>
            <a:gsLst>
              <a:gs pos="100000">
                <a:schemeClr val="tx1">
                  <a:lumMod val="50000"/>
                </a:schemeClr>
              </a:gs>
              <a:gs pos="0">
                <a:schemeClr val="tx1"/>
              </a:gs>
            </a:gsLst>
            <a:lin ang="0" scaled="1"/>
          </a:gradFill>
        </p:spPr>
        <p:style>
          <a:lnRef idx="0">
            <a:schemeClr val="accent3">
              <a:hueOff val="0"/>
              <a:satOff val="0"/>
              <a:lumOff val="0"/>
              <a:alphaOff val="0"/>
            </a:schemeClr>
          </a:lnRef>
          <a:fillRef idx="1">
            <a:scrgbClr r="0" g="0" b="0"/>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p>
        </p:txBody>
      </p:sp>
      <p:pic>
        <p:nvPicPr>
          <p:cNvPr id="14" name="Picture 13">
            <a:extLst>
              <a:ext uri="{FF2B5EF4-FFF2-40B4-BE49-F238E27FC236}">
                <a16:creationId xmlns:a16="http://schemas.microsoft.com/office/drawing/2014/main" id="{48FED77A-ACB8-FF72-297F-E9C4C88C8925}"/>
              </a:ext>
            </a:extLst>
          </p:cNvPr>
          <p:cNvPicPr>
            <a:picLocks noChangeAspect="1"/>
          </p:cNvPicPr>
          <p:nvPr/>
        </p:nvPicPr>
        <p:blipFill>
          <a:blip r:embed="rId4"/>
          <a:stretch>
            <a:fillRect/>
          </a:stretch>
        </p:blipFill>
        <p:spPr>
          <a:xfrm>
            <a:off x="4515090" y="1905175"/>
            <a:ext cx="457200" cy="419100"/>
          </a:xfrm>
          <a:prstGeom prst="rect">
            <a:avLst/>
          </a:prstGeom>
        </p:spPr>
      </p:pic>
      <p:pic>
        <p:nvPicPr>
          <p:cNvPr id="15" name="Picture 14">
            <a:extLst>
              <a:ext uri="{FF2B5EF4-FFF2-40B4-BE49-F238E27FC236}">
                <a16:creationId xmlns:a16="http://schemas.microsoft.com/office/drawing/2014/main" id="{12D55224-58B6-1146-6193-E3A683F5C3FD}"/>
              </a:ext>
            </a:extLst>
          </p:cNvPr>
          <p:cNvPicPr>
            <a:picLocks noChangeAspect="1"/>
          </p:cNvPicPr>
          <p:nvPr/>
        </p:nvPicPr>
        <p:blipFill>
          <a:blip r:embed="rId5"/>
          <a:stretch>
            <a:fillRect/>
          </a:stretch>
        </p:blipFill>
        <p:spPr>
          <a:xfrm>
            <a:off x="4529378" y="3767418"/>
            <a:ext cx="428625" cy="371475"/>
          </a:xfrm>
          <a:prstGeom prst="rect">
            <a:avLst/>
          </a:prstGeom>
        </p:spPr>
      </p:pic>
      <p:pic>
        <p:nvPicPr>
          <p:cNvPr id="24" name="Picture 23">
            <a:extLst>
              <a:ext uri="{FF2B5EF4-FFF2-40B4-BE49-F238E27FC236}">
                <a16:creationId xmlns:a16="http://schemas.microsoft.com/office/drawing/2014/main" id="{CEFE2003-5F91-60AB-2D77-1371039DB8FC}"/>
              </a:ext>
            </a:extLst>
          </p:cNvPr>
          <p:cNvPicPr>
            <a:picLocks noChangeAspect="1"/>
          </p:cNvPicPr>
          <p:nvPr/>
        </p:nvPicPr>
        <p:blipFill>
          <a:blip r:embed="rId6"/>
          <a:stretch>
            <a:fillRect/>
          </a:stretch>
        </p:blipFill>
        <p:spPr>
          <a:xfrm>
            <a:off x="4572240" y="5520018"/>
            <a:ext cx="342900" cy="409575"/>
          </a:xfrm>
          <a:prstGeom prst="rect">
            <a:avLst/>
          </a:prstGeom>
        </p:spPr>
      </p:pic>
      <p:sp>
        <p:nvSpPr>
          <p:cNvPr id="25" name="Oval 24">
            <a:extLst>
              <a:ext uri="{FF2B5EF4-FFF2-40B4-BE49-F238E27FC236}">
                <a16:creationId xmlns:a16="http://schemas.microsoft.com/office/drawing/2014/main" id="{BE8F6B01-5B03-C5D3-165E-04DC254351FF}"/>
              </a:ext>
            </a:extLst>
          </p:cNvPr>
          <p:cNvSpPr/>
          <p:nvPr/>
        </p:nvSpPr>
        <p:spPr>
          <a:xfrm rot="5400000">
            <a:off x="8184949" y="5237002"/>
            <a:ext cx="975608" cy="975608"/>
          </a:xfrm>
          <a:prstGeom prst="ellipse">
            <a:avLst/>
          </a:prstGeom>
          <a:gradFill>
            <a:gsLst>
              <a:gs pos="100000">
                <a:schemeClr val="tx1">
                  <a:lumMod val="50000"/>
                </a:schemeClr>
              </a:gs>
              <a:gs pos="0">
                <a:schemeClr val="tx1"/>
              </a:gs>
            </a:gsLst>
            <a:lin ang="0" scaled="1"/>
          </a:gradFill>
        </p:spPr>
        <p:style>
          <a:lnRef idx="0">
            <a:schemeClr val="accent3">
              <a:hueOff val="0"/>
              <a:satOff val="0"/>
              <a:lumOff val="0"/>
              <a:alphaOff val="0"/>
            </a:schemeClr>
          </a:lnRef>
          <a:fillRef idx="1">
            <a:scrgbClr r="0" g="0" b="0"/>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6" name="Oval 25">
            <a:extLst>
              <a:ext uri="{FF2B5EF4-FFF2-40B4-BE49-F238E27FC236}">
                <a16:creationId xmlns:a16="http://schemas.microsoft.com/office/drawing/2014/main" id="{A5E27252-AFDE-1D68-EEAE-7EFA4D2AADCF}"/>
              </a:ext>
            </a:extLst>
          </p:cNvPr>
          <p:cNvSpPr/>
          <p:nvPr/>
        </p:nvSpPr>
        <p:spPr>
          <a:xfrm rot="5400000">
            <a:off x="8184949" y="3465352"/>
            <a:ext cx="975608" cy="975608"/>
          </a:xfrm>
          <a:prstGeom prst="ellipse">
            <a:avLst/>
          </a:prstGeom>
          <a:gradFill>
            <a:gsLst>
              <a:gs pos="100000">
                <a:schemeClr val="tx1">
                  <a:lumMod val="50000"/>
                </a:schemeClr>
              </a:gs>
              <a:gs pos="0">
                <a:schemeClr val="tx1"/>
              </a:gs>
            </a:gsLst>
            <a:lin ang="0" scaled="1"/>
          </a:gradFill>
        </p:spPr>
        <p:style>
          <a:lnRef idx="0">
            <a:schemeClr val="accent3">
              <a:hueOff val="0"/>
              <a:satOff val="0"/>
              <a:lumOff val="0"/>
              <a:alphaOff val="0"/>
            </a:schemeClr>
          </a:lnRef>
          <a:fillRef idx="1">
            <a:scrgbClr r="0" g="0" b="0"/>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7" name="Oval 26">
            <a:extLst>
              <a:ext uri="{FF2B5EF4-FFF2-40B4-BE49-F238E27FC236}">
                <a16:creationId xmlns:a16="http://schemas.microsoft.com/office/drawing/2014/main" id="{2D0422E4-1D1F-7ECA-A242-BB34AD0EA014}"/>
              </a:ext>
            </a:extLst>
          </p:cNvPr>
          <p:cNvSpPr/>
          <p:nvPr/>
        </p:nvSpPr>
        <p:spPr>
          <a:xfrm rot="5400000">
            <a:off x="8184949" y="1622264"/>
            <a:ext cx="975608" cy="975608"/>
          </a:xfrm>
          <a:prstGeom prst="ellipse">
            <a:avLst/>
          </a:prstGeom>
          <a:gradFill>
            <a:gsLst>
              <a:gs pos="100000">
                <a:schemeClr val="tx1">
                  <a:lumMod val="50000"/>
                </a:schemeClr>
              </a:gs>
              <a:gs pos="0">
                <a:schemeClr val="tx1"/>
              </a:gs>
            </a:gsLst>
            <a:lin ang="0" scaled="1"/>
          </a:gradFill>
        </p:spPr>
        <p:style>
          <a:lnRef idx="0">
            <a:schemeClr val="accent3">
              <a:hueOff val="0"/>
              <a:satOff val="0"/>
              <a:lumOff val="0"/>
              <a:alphaOff val="0"/>
            </a:schemeClr>
          </a:lnRef>
          <a:fillRef idx="1">
            <a:scrgbClr r="0" g="0" b="0"/>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p>
        </p:txBody>
      </p:sp>
      <p:pic>
        <p:nvPicPr>
          <p:cNvPr id="32" name="Picture 31">
            <a:extLst>
              <a:ext uri="{FF2B5EF4-FFF2-40B4-BE49-F238E27FC236}">
                <a16:creationId xmlns:a16="http://schemas.microsoft.com/office/drawing/2014/main" id="{C24ABAF3-AD8C-50F6-52C2-FAACC36BC47D}"/>
              </a:ext>
            </a:extLst>
          </p:cNvPr>
          <p:cNvPicPr>
            <a:picLocks noChangeAspect="1"/>
          </p:cNvPicPr>
          <p:nvPr/>
        </p:nvPicPr>
        <p:blipFill>
          <a:blip r:embed="rId7"/>
          <a:stretch>
            <a:fillRect/>
          </a:stretch>
        </p:blipFill>
        <p:spPr>
          <a:xfrm>
            <a:off x="8448916" y="1897067"/>
            <a:ext cx="438150" cy="419100"/>
          </a:xfrm>
          <a:prstGeom prst="rect">
            <a:avLst/>
          </a:prstGeom>
        </p:spPr>
      </p:pic>
      <p:pic>
        <p:nvPicPr>
          <p:cNvPr id="34" name="Picture 33">
            <a:extLst>
              <a:ext uri="{FF2B5EF4-FFF2-40B4-BE49-F238E27FC236}">
                <a16:creationId xmlns:a16="http://schemas.microsoft.com/office/drawing/2014/main" id="{06C9808E-F54B-FE31-AFB0-ACBC2B50A88A}"/>
              </a:ext>
            </a:extLst>
          </p:cNvPr>
          <p:cNvPicPr>
            <a:picLocks noChangeAspect="1"/>
          </p:cNvPicPr>
          <p:nvPr/>
        </p:nvPicPr>
        <p:blipFill>
          <a:blip r:embed="rId8"/>
          <a:stretch>
            <a:fillRect/>
          </a:stretch>
        </p:blipFill>
        <p:spPr>
          <a:xfrm>
            <a:off x="8448916" y="3767418"/>
            <a:ext cx="466725" cy="333375"/>
          </a:xfrm>
          <a:prstGeom prst="rect">
            <a:avLst/>
          </a:prstGeom>
        </p:spPr>
      </p:pic>
      <p:pic>
        <p:nvPicPr>
          <p:cNvPr id="38" name="Graphic 37" descr="Gavel outline">
            <a:extLst>
              <a:ext uri="{FF2B5EF4-FFF2-40B4-BE49-F238E27FC236}">
                <a16:creationId xmlns:a16="http://schemas.microsoft.com/office/drawing/2014/main" id="{74D8F79B-E411-6312-4FAE-E30CCC7DC95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03219" y="5449233"/>
            <a:ext cx="529543" cy="529543"/>
          </a:xfrm>
          <a:prstGeom prst="rect">
            <a:avLst/>
          </a:prstGeom>
        </p:spPr>
      </p:pic>
    </p:spTree>
    <p:extLst>
      <p:ext uri="{BB962C8B-B14F-4D97-AF65-F5344CB8AC3E}">
        <p14:creationId xmlns:p14="http://schemas.microsoft.com/office/powerpoint/2010/main" val="1849937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1AAAB4-2A8C-3D9D-F5FC-F296F293F220}"/>
              </a:ext>
            </a:extLst>
          </p:cNvPr>
          <p:cNvSpPr/>
          <p:nvPr/>
        </p:nvSpPr>
        <p:spPr>
          <a:xfrm rot="10800000">
            <a:off x="0" y="0"/>
            <a:ext cx="12192000" cy="6858000"/>
          </a:xfrm>
          <a:prstGeom prst="rect">
            <a:avLst/>
          </a:prstGeom>
          <a:gradFill>
            <a:gsLst>
              <a:gs pos="0">
                <a:srgbClr val="061622"/>
              </a:gs>
              <a:gs pos="100000">
                <a:schemeClr val="tx1"/>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descr="A black and white logo&#10;&#10;Description automatically generated">
            <a:extLst>
              <a:ext uri="{FF2B5EF4-FFF2-40B4-BE49-F238E27FC236}">
                <a16:creationId xmlns:a16="http://schemas.microsoft.com/office/drawing/2014/main" id="{CD678813-DE0F-D211-A914-3A122C98D7F1}"/>
              </a:ext>
            </a:extLst>
          </p:cNvPr>
          <p:cNvPicPr>
            <a:picLocks noChangeAspect="1"/>
          </p:cNvPicPr>
          <p:nvPr/>
        </p:nvPicPr>
        <p:blipFill>
          <a:blip r:embed="rId3"/>
          <a:stretch>
            <a:fillRect/>
          </a:stretch>
        </p:blipFill>
        <p:spPr>
          <a:xfrm>
            <a:off x="5136712" y="2872544"/>
            <a:ext cx="1918576" cy="1112911"/>
          </a:xfrm>
          <a:prstGeom prst="rect">
            <a:avLst/>
          </a:prstGeom>
        </p:spPr>
      </p:pic>
    </p:spTree>
    <p:extLst>
      <p:ext uri="{BB962C8B-B14F-4D97-AF65-F5344CB8AC3E}">
        <p14:creationId xmlns:p14="http://schemas.microsoft.com/office/powerpoint/2010/main" val="332529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70879E-6F00-3CC1-49DA-1586A29AD859}"/>
              </a:ext>
            </a:extLst>
          </p:cNvPr>
          <p:cNvSpPr/>
          <p:nvPr/>
        </p:nvSpPr>
        <p:spPr>
          <a:xfrm>
            <a:off x="1" y="0"/>
            <a:ext cx="12192000" cy="6858000"/>
          </a:xfrm>
          <a:prstGeom prst="rect">
            <a:avLst/>
          </a:prstGeom>
          <a:gradFill flip="none" rotWithShape="1">
            <a:gsLst>
              <a:gs pos="0">
                <a:schemeClr val="tx1"/>
              </a:gs>
              <a:gs pos="100000">
                <a:schemeClr val="tx1">
                  <a:lumMod val="50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4974B6DD-394C-3442-46E7-3DD26343E21B}"/>
              </a:ext>
            </a:extLst>
          </p:cNvPr>
          <p:cNvSpPr txBox="1">
            <a:spLocks/>
          </p:cNvSpPr>
          <p:nvPr/>
        </p:nvSpPr>
        <p:spPr>
          <a:xfrm>
            <a:off x="2153195" y="3151909"/>
            <a:ext cx="7885610" cy="5541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bg1"/>
                </a:solidFill>
                <a:latin typeface="Karla Medium" panose="020B0004030503030003" pitchFamily="34" charset="77"/>
                <a:ea typeface="+mj-ea"/>
                <a:cs typeface="+mj-cs"/>
              </a:defRPr>
            </a:lvl1pPr>
          </a:lstStyle>
          <a:p>
            <a:pPr algn="ctr">
              <a:lnSpc>
                <a:spcPct val="100000"/>
              </a:lnSpc>
            </a:pPr>
            <a:r>
              <a:rPr lang="en-US" sz="3800" b="1">
                <a:latin typeface="Karla"/>
              </a:rPr>
              <a:t>Arts &amp; Culture </a:t>
            </a:r>
            <a:endParaRPr lang="en-US"/>
          </a:p>
          <a:p>
            <a:pPr algn="ctr">
              <a:lnSpc>
                <a:spcPct val="100000"/>
              </a:lnSpc>
            </a:pPr>
            <a:r>
              <a:rPr lang="en-US" sz="3800" b="1">
                <a:latin typeface="Karla"/>
              </a:rPr>
              <a:t>Philanthropy and Fundraising: </a:t>
            </a:r>
            <a:br>
              <a:rPr lang="en-US" sz="3800" b="1">
                <a:latin typeface="Karla" panose="020B0004030503030003" pitchFamily="34" charset="77"/>
              </a:rPr>
            </a:br>
            <a:r>
              <a:rPr lang="en-US" sz="3800">
                <a:solidFill>
                  <a:schemeClr val="bg2"/>
                </a:solidFill>
                <a:latin typeface="Karla"/>
              </a:rPr>
              <a:t>The Broader Signal</a:t>
            </a:r>
            <a:endParaRPr lang="en-US">
              <a:solidFill>
                <a:schemeClr val="bg2"/>
              </a:solidFill>
            </a:endParaRPr>
          </a:p>
        </p:txBody>
      </p:sp>
    </p:spTree>
    <p:extLst>
      <p:ext uri="{BB962C8B-B14F-4D97-AF65-F5344CB8AC3E}">
        <p14:creationId xmlns:p14="http://schemas.microsoft.com/office/powerpoint/2010/main" val="2970263136"/>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35A59-26D5-AEAD-AFA6-8D2B243042D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172C6B0-F5B8-A59D-2791-D139C6A1DB1B}"/>
              </a:ext>
            </a:extLst>
          </p:cNvPr>
          <p:cNvSpPr/>
          <p:nvPr/>
        </p:nvSpPr>
        <p:spPr>
          <a:xfrm>
            <a:off x="6204213" y="1160741"/>
            <a:ext cx="5560793" cy="5100627"/>
          </a:xfrm>
          <a:prstGeom prst="rect">
            <a:avLst/>
          </a:prstGeom>
          <a:solidFill>
            <a:schemeClr val="bg2">
              <a:alpha val="2453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4" name="Chart 3">
            <a:extLst>
              <a:ext uri="{FF2B5EF4-FFF2-40B4-BE49-F238E27FC236}">
                <a16:creationId xmlns:a16="http://schemas.microsoft.com/office/drawing/2014/main" id="{B3C5D0B0-32DB-A329-02D9-27968C8651BF}"/>
              </a:ext>
            </a:extLst>
          </p:cNvPr>
          <p:cNvGraphicFramePr/>
          <p:nvPr>
            <p:extLst>
              <p:ext uri="{D42A27DB-BD31-4B8C-83A1-F6EECF244321}">
                <p14:modId xmlns:p14="http://schemas.microsoft.com/office/powerpoint/2010/main" val="4275981281"/>
              </p:ext>
            </p:extLst>
          </p:nvPr>
        </p:nvGraphicFramePr>
        <p:xfrm>
          <a:off x="6798680" y="1668192"/>
          <a:ext cx="4911539" cy="4443607"/>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 Placeholder 2">
            <a:extLst>
              <a:ext uri="{FF2B5EF4-FFF2-40B4-BE49-F238E27FC236}">
                <a16:creationId xmlns:a16="http://schemas.microsoft.com/office/drawing/2014/main" id="{285BF5CD-5A29-2790-A85E-F457FCD0A57E}"/>
              </a:ext>
            </a:extLst>
          </p:cNvPr>
          <p:cNvSpPr txBox="1">
            <a:spLocks/>
          </p:cNvSpPr>
          <p:nvPr/>
        </p:nvSpPr>
        <p:spPr>
          <a:xfrm>
            <a:off x="390938" y="410916"/>
            <a:ext cx="11801061" cy="47828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4000" b="0" i="0" kern="1200" cap="all" spc="200" baseline="0">
                <a:solidFill>
                  <a:srgbClr val="254A5D"/>
                </a:solidFill>
                <a:latin typeface="Karla Medium" panose="020B00040305030300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i="1" kern="1200" cap="all" spc="200" baseline="0">
                <a:solidFill>
                  <a:srgbClr val="254A5D"/>
                </a:solidFill>
                <a:latin typeface="Karla Light" panose="020B00040305030300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cap="none" spc="0">
                <a:latin typeface="Karla"/>
              </a:rPr>
              <a:t>Giving to Arts, Culture, and Humanities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200" b="0" i="1" u="none" strike="noStrike" kern="1200" spc="100" normalizeH="0" baseline="0" noProof="0">
              <a:ln>
                <a:noFill/>
              </a:ln>
              <a:solidFill>
                <a:srgbClr val="545454"/>
              </a:solidFill>
              <a:effectLst/>
              <a:uLnTx/>
              <a:uFillTx/>
              <a:latin typeface="Karla"/>
            </a:endParaRPr>
          </a:p>
        </p:txBody>
      </p:sp>
      <p:sp>
        <p:nvSpPr>
          <p:cNvPr id="32" name="TextBox 31">
            <a:extLst>
              <a:ext uri="{FF2B5EF4-FFF2-40B4-BE49-F238E27FC236}">
                <a16:creationId xmlns:a16="http://schemas.microsoft.com/office/drawing/2014/main" id="{98988AC8-0181-47DA-3D16-44D4E465433A}"/>
              </a:ext>
            </a:extLst>
          </p:cNvPr>
          <p:cNvSpPr txBox="1"/>
          <p:nvPr/>
        </p:nvSpPr>
        <p:spPr>
          <a:xfrm>
            <a:off x="7265506" y="6538897"/>
            <a:ext cx="4566553" cy="200055"/>
          </a:xfrm>
          <a:prstGeom prst="rect">
            <a:avLst/>
          </a:prstGeom>
          <a:noFill/>
        </p:spPr>
        <p:txBody>
          <a:bodyPr wrap="square" rtlCol="0">
            <a:spAutoFit/>
          </a:bodyPr>
          <a:lstStyle/>
          <a:p>
            <a:pPr algn="r"/>
            <a:r>
              <a:rPr lang="en-US" sz="700">
                <a:solidFill>
                  <a:schemeClr val="tx2"/>
                </a:solidFill>
                <a:latin typeface="Karla" panose="020B0004030503030003" pitchFamily="34" charset="77"/>
              </a:rPr>
              <a:t>Giving USA Foundation: </a:t>
            </a:r>
            <a:r>
              <a:rPr lang="en-US" sz="700" i="1" u="sng">
                <a:solidFill>
                  <a:schemeClr val="tx2"/>
                </a:solidFill>
                <a:latin typeface="Karla" panose="020B0004030503030003" pitchFamily="34" charset="77"/>
              </a:rPr>
              <a:t>Giving USA 2025: The Annual Report on Philanthropy for the Year 2024. </a:t>
            </a:r>
            <a:r>
              <a:rPr lang="en-US" sz="700">
                <a:solidFill>
                  <a:schemeClr val="tx2"/>
                </a:solidFill>
                <a:latin typeface="Karla" panose="020B0004030503030003" pitchFamily="34" charset="77"/>
              </a:rPr>
              <a:t>(2025)</a:t>
            </a:r>
          </a:p>
        </p:txBody>
      </p:sp>
      <p:sp>
        <p:nvSpPr>
          <p:cNvPr id="3" name="TextBox 2">
            <a:extLst>
              <a:ext uri="{FF2B5EF4-FFF2-40B4-BE49-F238E27FC236}">
                <a16:creationId xmlns:a16="http://schemas.microsoft.com/office/drawing/2014/main" id="{B50BD8ED-0EAB-D126-D037-20544D0072EF}"/>
              </a:ext>
            </a:extLst>
          </p:cNvPr>
          <p:cNvSpPr txBox="1"/>
          <p:nvPr/>
        </p:nvSpPr>
        <p:spPr>
          <a:xfrm>
            <a:off x="6510241" y="1415928"/>
            <a:ext cx="517965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Karla"/>
              </a:rPr>
              <a:t>Change in Giving Percentages 1984-2024</a:t>
            </a:r>
          </a:p>
        </p:txBody>
      </p:sp>
      <p:sp>
        <p:nvSpPr>
          <p:cNvPr id="9" name="Rectangle 8">
            <a:extLst>
              <a:ext uri="{FF2B5EF4-FFF2-40B4-BE49-F238E27FC236}">
                <a16:creationId xmlns:a16="http://schemas.microsoft.com/office/drawing/2014/main" id="{A7ACAEDB-D721-81B4-F528-564709B03571}"/>
              </a:ext>
            </a:extLst>
          </p:cNvPr>
          <p:cNvSpPr/>
          <p:nvPr/>
        </p:nvSpPr>
        <p:spPr>
          <a:xfrm>
            <a:off x="390939" y="1166068"/>
            <a:ext cx="5560793" cy="5100627"/>
          </a:xfrm>
          <a:prstGeom prst="rect">
            <a:avLst/>
          </a:prstGeom>
          <a:solidFill>
            <a:schemeClr val="bg2">
              <a:alpha val="2453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36A52AE-36E4-4BF3-444B-E39F1C1414F7}"/>
              </a:ext>
            </a:extLst>
          </p:cNvPr>
          <p:cNvSpPr txBox="1"/>
          <p:nvPr/>
        </p:nvSpPr>
        <p:spPr>
          <a:xfrm>
            <a:off x="709422" y="1810662"/>
            <a:ext cx="39633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spc="100">
                <a:solidFill>
                  <a:schemeClr val="tx2"/>
                </a:solidFill>
                <a:latin typeface="Karla"/>
              </a:rPr>
              <a:t>(IN BILLIONS OF DOLLARS | ALL FIGURES ARE ROUNDED)</a:t>
            </a:r>
          </a:p>
        </p:txBody>
      </p:sp>
      <p:sp>
        <p:nvSpPr>
          <p:cNvPr id="11" name="TextBox 10">
            <a:extLst>
              <a:ext uri="{FF2B5EF4-FFF2-40B4-BE49-F238E27FC236}">
                <a16:creationId xmlns:a16="http://schemas.microsoft.com/office/drawing/2014/main" id="{C7271423-5779-9100-5953-3FAC2113C1F5}"/>
              </a:ext>
            </a:extLst>
          </p:cNvPr>
          <p:cNvSpPr txBox="1"/>
          <p:nvPr/>
        </p:nvSpPr>
        <p:spPr>
          <a:xfrm>
            <a:off x="632991" y="5500076"/>
            <a:ext cx="5175637" cy="558999"/>
          </a:xfrm>
          <a:prstGeom prst="rect">
            <a:avLst/>
          </a:prstGeom>
          <a:noFill/>
        </p:spPr>
        <p:txBody>
          <a:bodyPr wrap="square" lIns="91440" tIns="45720" rIns="91440" bIns="45720" anchor="t">
            <a:spAutoFit/>
          </a:bodyPr>
          <a:lstStyle/>
          <a:p>
            <a:pPr>
              <a:lnSpc>
                <a:spcPct val="130000"/>
              </a:lnSpc>
              <a:defRPr/>
            </a:pPr>
            <a:r>
              <a:rPr kumimoji="0" lang="en-US" sz="800" b="0" i="1" u="none" strike="noStrike" kern="1200" cap="none" spc="0" normalizeH="0" baseline="0" noProof="0">
                <a:ln>
                  <a:noFill/>
                </a:ln>
                <a:solidFill>
                  <a:srgbClr val="545454"/>
                </a:solidFill>
                <a:effectLst/>
                <a:uLnTx/>
                <a:uFillTx/>
                <a:latin typeface="Karla"/>
              </a:rPr>
              <a:t>*Total includes unallocated giving, defined as the difference between giving by source and recipient categories. Unallocated giving totaled -$38.60 billion in 2024. </a:t>
            </a:r>
            <a:endParaRPr lang="en-US" sz="800" b="0" i="1" u="none" strike="noStrike" kern="1200" cap="none" spc="0" normalizeH="0" baseline="0" noProof="0">
              <a:ln>
                <a:noFill/>
              </a:ln>
              <a:effectLst/>
              <a:uLnTx/>
              <a:uFillTx/>
              <a:latin typeface="Karla"/>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1" u="none" strike="noStrike" kern="1200" cap="none" spc="0" normalizeH="0" baseline="0" noProof="0">
                <a:ln>
                  <a:noFill/>
                </a:ln>
                <a:solidFill>
                  <a:srgbClr val="545454"/>
                </a:solidFill>
                <a:effectLst/>
                <a:uLnTx/>
                <a:uFillTx/>
                <a:latin typeface="Karla"/>
              </a:rPr>
              <a:t>**Estimates developed by the Indiana University Lilly Family School of Philanthropy using data provided by Candid.</a:t>
            </a:r>
            <a:endParaRPr lang="en-US" sz="800" b="0" i="1" u="none" strike="noStrike" kern="1200" cap="none" spc="0" normalizeH="0" baseline="0" noProof="0">
              <a:ln>
                <a:noFill/>
              </a:ln>
              <a:solidFill>
                <a:srgbClr val="545454"/>
              </a:solidFill>
              <a:effectLst/>
              <a:uLnTx/>
              <a:uFillTx/>
              <a:latin typeface="Karla"/>
            </a:endParaRPr>
          </a:p>
        </p:txBody>
      </p:sp>
      <p:sp>
        <p:nvSpPr>
          <p:cNvPr id="13" name="TextBox 12">
            <a:extLst>
              <a:ext uri="{FF2B5EF4-FFF2-40B4-BE49-F238E27FC236}">
                <a16:creationId xmlns:a16="http://schemas.microsoft.com/office/drawing/2014/main" id="{1AB53394-4F73-A3C9-8505-59BE35E810B8}"/>
              </a:ext>
            </a:extLst>
          </p:cNvPr>
          <p:cNvSpPr txBox="1"/>
          <p:nvPr/>
        </p:nvSpPr>
        <p:spPr>
          <a:xfrm>
            <a:off x="689203" y="1415928"/>
            <a:ext cx="446993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Karla"/>
              </a:rPr>
              <a:t>Portion of Total Giving in 2024</a:t>
            </a:r>
            <a:r>
              <a:rPr lang="en-US" sz="2000">
                <a:latin typeface="Karla"/>
              </a:rPr>
              <a:t>​ </a:t>
            </a:r>
            <a:endParaRPr lang="en-US" sz="2000">
              <a:ea typeface="Calibri"/>
              <a:cs typeface="Calibri"/>
            </a:endParaRPr>
          </a:p>
        </p:txBody>
      </p:sp>
      <p:grpSp>
        <p:nvGrpSpPr>
          <p:cNvPr id="14" name="Group 13">
            <a:extLst>
              <a:ext uri="{FF2B5EF4-FFF2-40B4-BE49-F238E27FC236}">
                <a16:creationId xmlns:a16="http://schemas.microsoft.com/office/drawing/2014/main" id="{620424D6-4FD3-B8D8-BFC7-5E954C396078}"/>
              </a:ext>
            </a:extLst>
          </p:cNvPr>
          <p:cNvGrpSpPr/>
          <p:nvPr/>
        </p:nvGrpSpPr>
        <p:grpSpPr>
          <a:xfrm>
            <a:off x="1983524" y="2495232"/>
            <a:ext cx="2511451" cy="2272973"/>
            <a:chOff x="4293031" y="2297971"/>
            <a:chExt cx="3282348" cy="2970669"/>
          </a:xfrm>
        </p:grpSpPr>
        <p:cxnSp>
          <p:nvCxnSpPr>
            <p:cNvPr id="15" name="Straight Connector 14">
              <a:extLst>
                <a:ext uri="{FF2B5EF4-FFF2-40B4-BE49-F238E27FC236}">
                  <a16:creationId xmlns:a16="http://schemas.microsoft.com/office/drawing/2014/main" id="{889D7507-7C23-20E8-5440-0D05B3545E3D}"/>
                </a:ext>
              </a:extLst>
            </p:cNvPr>
            <p:cNvCxnSpPr>
              <a:cxnSpLocks/>
            </p:cNvCxnSpPr>
            <p:nvPr/>
          </p:nvCxnSpPr>
          <p:spPr>
            <a:xfrm>
              <a:off x="5960405" y="2301755"/>
              <a:ext cx="747857" cy="0"/>
            </a:xfrm>
            <a:prstGeom prst="line">
              <a:avLst/>
            </a:prstGeom>
            <a:ln>
              <a:solidFill>
                <a:schemeClr val="tx2">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7F4212EC-8CD4-CB64-AC91-B62C181B95F1}"/>
                </a:ext>
              </a:extLst>
            </p:cNvPr>
            <p:cNvCxnSpPr>
              <a:cxnSpLocks/>
            </p:cNvCxnSpPr>
            <p:nvPr/>
          </p:nvCxnSpPr>
          <p:spPr>
            <a:xfrm>
              <a:off x="6800701" y="4058680"/>
              <a:ext cx="774678" cy="0"/>
            </a:xfrm>
            <a:prstGeom prst="line">
              <a:avLst/>
            </a:prstGeom>
            <a:ln>
              <a:solidFill>
                <a:schemeClr val="tx2">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613FE3D7-5C4E-4721-C8D6-6A4FDE55B397}"/>
                </a:ext>
              </a:extLst>
            </p:cNvPr>
            <p:cNvCxnSpPr>
              <a:cxnSpLocks/>
            </p:cNvCxnSpPr>
            <p:nvPr/>
          </p:nvCxnSpPr>
          <p:spPr>
            <a:xfrm>
              <a:off x="6612571" y="3039277"/>
              <a:ext cx="774678" cy="0"/>
            </a:xfrm>
            <a:prstGeom prst="line">
              <a:avLst/>
            </a:prstGeom>
            <a:ln>
              <a:solidFill>
                <a:schemeClr val="tx2">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316679C5-4D20-5370-0868-C07AAE4CAB72}"/>
                </a:ext>
              </a:extLst>
            </p:cNvPr>
            <p:cNvCxnSpPr>
              <a:cxnSpLocks/>
            </p:cNvCxnSpPr>
            <p:nvPr/>
          </p:nvCxnSpPr>
          <p:spPr>
            <a:xfrm flipH="1" flipV="1">
              <a:off x="5646731" y="2351170"/>
              <a:ext cx="102412" cy="323287"/>
            </a:xfrm>
            <a:prstGeom prst="line">
              <a:avLst/>
            </a:prstGeom>
            <a:ln>
              <a:solidFill>
                <a:schemeClr val="tx2">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DC22BCA6-E045-38FB-BAD7-00543F1BCE91}"/>
                </a:ext>
              </a:extLst>
            </p:cNvPr>
            <p:cNvCxnSpPr>
              <a:cxnSpLocks/>
            </p:cNvCxnSpPr>
            <p:nvPr/>
          </p:nvCxnSpPr>
          <p:spPr>
            <a:xfrm flipH="1" flipV="1">
              <a:off x="5331631" y="2521380"/>
              <a:ext cx="158966" cy="271080"/>
            </a:xfrm>
            <a:prstGeom prst="line">
              <a:avLst/>
            </a:prstGeom>
            <a:ln>
              <a:solidFill>
                <a:schemeClr val="tx2">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BAE052FB-818E-6CDC-5413-26698A71EE64}"/>
                </a:ext>
              </a:extLst>
            </p:cNvPr>
            <p:cNvCxnSpPr>
              <a:cxnSpLocks/>
            </p:cNvCxnSpPr>
            <p:nvPr/>
          </p:nvCxnSpPr>
          <p:spPr>
            <a:xfrm flipH="1" flipV="1">
              <a:off x="5031333" y="2833920"/>
              <a:ext cx="237121" cy="180683"/>
            </a:xfrm>
            <a:prstGeom prst="line">
              <a:avLst/>
            </a:prstGeom>
            <a:ln>
              <a:solidFill>
                <a:schemeClr val="tx2">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D8279E93-F08C-9618-CADF-E95705042993}"/>
                </a:ext>
              </a:extLst>
            </p:cNvPr>
            <p:cNvCxnSpPr>
              <a:cxnSpLocks/>
            </p:cNvCxnSpPr>
            <p:nvPr/>
          </p:nvCxnSpPr>
          <p:spPr>
            <a:xfrm flipH="1" flipV="1">
              <a:off x="4531525" y="3496235"/>
              <a:ext cx="487005" cy="100780"/>
            </a:xfrm>
            <a:prstGeom prst="line">
              <a:avLst/>
            </a:prstGeom>
            <a:ln>
              <a:solidFill>
                <a:schemeClr val="tx2">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id="{56398CF8-0E7D-3C31-691B-DDF5E94EDBA2}"/>
                </a:ext>
              </a:extLst>
            </p:cNvPr>
            <p:cNvCxnSpPr>
              <a:cxnSpLocks/>
            </p:cNvCxnSpPr>
            <p:nvPr/>
          </p:nvCxnSpPr>
          <p:spPr>
            <a:xfrm flipH="1">
              <a:off x="4293031" y="4265371"/>
              <a:ext cx="738302" cy="254974"/>
            </a:xfrm>
            <a:prstGeom prst="line">
              <a:avLst/>
            </a:prstGeom>
            <a:ln>
              <a:solidFill>
                <a:schemeClr val="tx2">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23" name="Straight Connector 22">
              <a:extLst>
                <a:ext uri="{FF2B5EF4-FFF2-40B4-BE49-F238E27FC236}">
                  <a16:creationId xmlns:a16="http://schemas.microsoft.com/office/drawing/2014/main" id="{7DA1D1EE-2E96-8062-AFC4-ECC9E275A710}"/>
                </a:ext>
              </a:extLst>
            </p:cNvPr>
            <p:cNvCxnSpPr>
              <a:cxnSpLocks/>
            </p:cNvCxnSpPr>
            <p:nvPr/>
          </p:nvCxnSpPr>
          <p:spPr>
            <a:xfrm flipH="1">
              <a:off x="5129561" y="4774852"/>
              <a:ext cx="416666" cy="424647"/>
            </a:xfrm>
            <a:prstGeom prst="line">
              <a:avLst/>
            </a:prstGeom>
            <a:ln>
              <a:solidFill>
                <a:schemeClr val="tx2">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24" name="Straight Connector 23">
              <a:extLst>
                <a:ext uri="{FF2B5EF4-FFF2-40B4-BE49-F238E27FC236}">
                  <a16:creationId xmlns:a16="http://schemas.microsoft.com/office/drawing/2014/main" id="{1E7DA998-DA3E-38F2-E2A3-52E4771CEBDC}"/>
                </a:ext>
              </a:extLst>
            </p:cNvPr>
            <p:cNvCxnSpPr>
              <a:cxnSpLocks/>
            </p:cNvCxnSpPr>
            <p:nvPr/>
          </p:nvCxnSpPr>
          <p:spPr>
            <a:xfrm>
              <a:off x="6375849" y="4844778"/>
              <a:ext cx="183461" cy="423862"/>
            </a:xfrm>
            <a:prstGeom prst="line">
              <a:avLst/>
            </a:prstGeom>
            <a:ln>
              <a:solidFill>
                <a:schemeClr val="tx2">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28" name="Straight Connector 27">
              <a:extLst>
                <a:ext uri="{FF2B5EF4-FFF2-40B4-BE49-F238E27FC236}">
                  <a16:creationId xmlns:a16="http://schemas.microsoft.com/office/drawing/2014/main" id="{3FA09190-B2D7-049A-2315-27448D603006}"/>
                </a:ext>
              </a:extLst>
            </p:cNvPr>
            <p:cNvCxnSpPr>
              <a:cxnSpLocks/>
            </p:cNvCxnSpPr>
            <p:nvPr/>
          </p:nvCxnSpPr>
          <p:spPr>
            <a:xfrm flipH="1" flipV="1">
              <a:off x="5971300" y="2297971"/>
              <a:ext cx="27789" cy="399733"/>
            </a:xfrm>
            <a:prstGeom prst="line">
              <a:avLst/>
            </a:prstGeom>
            <a:ln>
              <a:solidFill>
                <a:schemeClr val="tx2">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29" name="Straight Connector 28">
              <a:extLst>
                <a:ext uri="{FF2B5EF4-FFF2-40B4-BE49-F238E27FC236}">
                  <a16:creationId xmlns:a16="http://schemas.microsoft.com/office/drawing/2014/main" id="{236B78F4-DF29-1C60-EA00-29DA0EF3A05A}"/>
                </a:ext>
              </a:extLst>
            </p:cNvPr>
            <p:cNvCxnSpPr>
              <a:cxnSpLocks/>
            </p:cNvCxnSpPr>
            <p:nvPr/>
          </p:nvCxnSpPr>
          <p:spPr>
            <a:xfrm flipH="1" flipV="1">
              <a:off x="5039478" y="2437908"/>
              <a:ext cx="292153" cy="91245"/>
            </a:xfrm>
            <a:prstGeom prst="line">
              <a:avLst/>
            </a:prstGeom>
            <a:ln>
              <a:solidFill>
                <a:schemeClr val="tx2">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F7872ED2-5028-FE0E-FD3E-4CA4EA2369EE}"/>
                </a:ext>
              </a:extLst>
            </p:cNvPr>
            <p:cNvCxnSpPr>
              <a:cxnSpLocks/>
            </p:cNvCxnSpPr>
            <p:nvPr/>
          </p:nvCxnSpPr>
          <p:spPr>
            <a:xfrm flipH="1">
              <a:off x="4350976" y="2833920"/>
              <a:ext cx="687578" cy="0"/>
            </a:xfrm>
            <a:prstGeom prst="line">
              <a:avLst/>
            </a:prstGeom>
            <a:ln>
              <a:solidFill>
                <a:schemeClr val="tx2">
                  <a:lumMod val="40000"/>
                  <a:lumOff val="60000"/>
                </a:schemeClr>
              </a:solidFill>
            </a:ln>
          </p:spPr>
          <p:style>
            <a:lnRef idx="3">
              <a:schemeClr val="dk1"/>
            </a:lnRef>
            <a:fillRef idx="0">
              <a:schemeClr val="dk1"/>
            </a:fillRef>
            <a:effectRef idx="2">
              <a:schemeClr val="dk1"/>
            </a:effectRef>
            <a:fontRef idx="minor">
              <a:schemeClr val="tx1"/>
            </a:fontRef>
          </p:style>
        </p:cxnSp>
      </p:grpSp>
      <p:sp>
        <p:nvSpPr>
          <p:cNvPr id="31" name="TextBox 30">
            <a:extLst>
              <a:ext uri="{FF2B5EF4-FFF2-40B4-BE49-F238E27FC236}">
                <a16:creationId xmlns:a16="http://schemas.microsoft.com/office/drawing/2014/main" id="{5333B6C6-071D-CE13-0EDD-DA74D896939F}"/>
              </a:ext>
            </a:extLst>
          </p:cNvPr>
          <p:cNvSpPr txBox="1"/>
          <p:nvPr/>
        </p:nvSpPr>
        <p:spPr>
          <a:xfrm>
            <a:off x="4335580" y="2737245"/>
            <a:ext cx="611065" cy="553998"/>
          </a:xfrm>
          <a:prstGeom prst="rect">
            <a:avLst/>
          </a:prstGeom>
          <a:noFill/>
          <a:ln>
            <a:noFill/>
          </a:ln>
        </p:spPr>
        <p:txBody>
          <a:bodyPr wrap="none" rtlCol="0">
            <a:spAutoFit/>
          </a:bodyPr>
          <a:lstStyle/>
          <a:p>
            <a:pPr algn="ctr">
              <a:defRPr/>
            </a:pPr>
            <a:r>
              <a:rPr lang="en-US" sz="1200" b="1">
                <a:solidFill>
                  <a:schemeClr val="bg1">
                    <a:lumMod val="65000"/>
                  </a:schemeClr>
                </a:solidFill>
                <a:latin typeface="Karla" panose="020B0004030503030003" pitchFamily="34" charset="77"/>
              </a:rPr>
              <a:t>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65000"/>
                  </a:schemeClr>
                </a:solidFill>
                <a:effectLst/>
                <a:uLnTx/>
                <a:uFillTx/>
                <a:latin typeface="Karla" panose="020B0004030503030003" pitchFamily="34" charset="77"/>
                <a:ea typeface="+mn-ea"/>
                <a:cs typeface="+mn-cs"/>
              </a:rPr>
              <a:t>Religion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65000"/>
                  </a:schemeClr>
                </a:solidFill>
                <a:effectLst/>
                <a:uLnTx/>
                <a:uFillTx/>
                <a:latin typeface="Karla" panose="020B0004030503030003" pitchFamily="34" charset="77"/>
                <a:ea typeface="+mn-ea"/>
                <a:cs typeface="+mn-cs"/>
              </a:rPr>
              <a:t>$146.54</a:t>
            </a:r>
          </a:p>
        </p:txBody>
      </p:sp>
      <p:sp>
        <p:nvSpPr>
          <p:cNvPr id="33" name="TextBox 32">
            <a:extLst>
              <a:ext uri="{FF2B5EF4-FFF2-40B4-BE49-F238E27FC236}">
                <a16:creationId xmlns:a16="http://schemas.microsoft.com/office/drawing/2014/main" id="{4FCA07B8-5DDC-95FD-8AC4-9111907255D7}"/>
              </a:ext>
            </a:extLst>
          </p:cNvPr>
          <p:cNvSpPr txBox="1"/>
          <p:nvPr/>
        </p:nvSpPr>
        <p:spPr>
          <a:xfrm>
            <a:off x="4551061" y="3489181"/>
            <a:ext cx="1044774"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lumMod val="65000"/>
                  </a:schemeClr>
                </a:solidFill>
                <a:effectLst/>
                <a:uLnTx/>
                <a:uFillTx/>
                <a:latin typeface="Karla" panose="020B0004030503030003" pitchFamily="34" charset="77"/>
                <a:ea typeface="+mn-ea"/>
                <a:cs typeface="+mn-cs"/>
              </a:rPr>
              <a:t>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65000"/>
                  </a:schemeClr>
                </a:solidFill>
                <a:effectLst/>
                <a:uLnTx/>
                <a:uFillTx/>
                <a:latin typeface="Karla" panose="020B0004030503030003" pitchFamily="34" charset="77"/>
                <a:ea typeface="+mn-ea"/>
                <a:cs typeface="+mn-cs"/>
              </a:rPr>
              <a:t>Human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65000"/>
                  </a:schemeClr>
                </a:solidFill>
                <a:effectLst/>
                <a:uLnTx/>
                <a:uFillTx/>
                <a:latin typeface="Karla" panose="020B0004030503030003" pitchFamily="34" charset="77"/>
                <a:ea typeface="+mn-ea"/>
                <a:cs typeface="+mn-cs"/>
              </a:rPr>
              <a:t>$91.15</a:t>
            </a:r>
          </a:p>
        </p:txBody>
      </p:sp>
      <p:sp>
        <p:nvSpPr>
          <p:cNvPr id="34" name="TextBox 33">
            <a:extLst>
              <a:ext uri="{FF2B5EF4-FFF2-40B4-BE49-F238E27FC236}">
                <a16:creationId xmlns:a16="http://schemas.microsoft.com/office/drawing/2014/main" id="{DD22C957-F0AA-C800-EC9A-1322E5B9966A}"/>
              </a:ext>
            </a:extLst>
          </p:cNvPr>
          <p:cNvSpPr txBox="1"/>
          <p:nvPr/>
        </p:nvSpPr>
        <p:spPr>
          <a:xfrm>
            <a:off x="3471475" y="4768205"/>
            <a:ext cx="720069" cy="553998"/>
          </a:xfrm>
          <a:prstGeom prst="rect">
            <a:avLst/>
          </a:prstGeom>
          <a:noFill/>
          <a:ln>
            <a:noFill/>
          </a:ln>
        </p:spPr>
        <p:txBody>
          <a:bodyPr wrap="none" rtlCol="0">
            <a:spAutoFit/>
          </a:bodyPr>
          <a:lstStyle/>
          <a:p>
            <a:pPr algn="ctr">
              <a:defRPr/>
            </a:pPr>
            <a:r>
              <a:rPr lang="en-US" sz="1200" b="1">
                <a:solidFill>
                  <a:schemeClr val="bg1">
                    <a:lumMod val="65000"/>
                  </a:schemeClr>
                </a:solidFill>
                <a:latin typeface="Karla" panose="020B0004030503030003" pitchFamily="34" charset="77"/>
              </a:rPr>
              <a:t>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65000"/>
                  </a:schemeClr>
                </a:solidFill>
                <a:effectLst/>
                <a:uLnTx/>
                <a:uFillTx/>
                <a:latin typeface="Karla" panose="020B0004030503030003" pitchFamily="34" charset="77"/>
                <a:ea typeface="+mn-ea"/>
                <a:cs typeface="+mn-cs"/>
              </a:rPr>
              <a:t>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65000"/>
                  </a:schemeClr>
                </a:solidFill>
                <a:effectLst/>
                <a:uLnTx/>
                <a:uFillTx/>
                <a:latin typeface="Karla" panose="020B0004030503030003" pitchFamily="34" charset="77"/>
                <a:ea typeface="+mn-ea"/>
                <a:cs typeface="+mn-cs"/>
              </a:rPr>
              <a:t>$88.32</a:t>
            </a:r>
          </a:p>
        </p:txBody>
      </p:sp>
      <p:sp>
        <p:nvSpPr>
          <p:cNvPr id="36" name="TextBox 35">
            <a:extLst>
              <a:ext uri="{FF2B5EF4-FFF2-40B4-BE49-F238E27FC236}">
                <a16:creationId xmlns:a16="http://schemas.microsoft.com/office/drawing/2014/main" id="{D9A7B279-86FD-1866-BB36-0C8F8694DDA0}"/>
              </a:ext>
            </a:extLst>
          </p:cNvPr>
          <p:cNvSpPr txBox="1"/>
          <p:nvPr/>
        </p:nvSpPr>
        <p:spPr>
          <a:xfrm>
            <a:off x="1490326" y="4655915"/>
            <a:ext cx="1287871" cy="692497"/>
          </a:xfrm>
          <a:prstGeom prst="rect">
            <a:avLst/>
          </a:prstGeom>
          <a:noFill/>
          <a:ln>
            <a:noFill/>
          </a:ln>
        </p:spPr>
        <p:txBody>
          <a:bodyPr wrap="square" rtlCol="0">
            <a:spAutoFit/>
          </a:bodyPr>
          <a:lstStyle/>
          <a:p>
            <a:pPr algn="ctr">
              <a:defRPr/>
            </a:pPr>
            <a:r>
              <a:rPr lang="en-US" sz="1200" b="1">
                <a:solidFill>
                  <a:schemeClr val="bg1">
                    <a:lumMod val="65000"/>
                  </a:schemeClr>
                </a:solidFill>
                <a:latin typeface="Karla" panose="020B0004030503030003" pitchFamily="34" charset="77"/>
              </a:rPr>
              <a:t>11%</a:t>
            </a:r>
          </a:p>
          <a:p>
            <a:pPr algn="ctr">
              <a:defRPr/>
            </a:pPr>
            <a:r>
              <a:rPr lang="en-US" sz="900">
                <a:solidFill>
                  <a:schemeClr val="bg1">
                    <a:lumMod val="65000"/>
                  </a:schemeClr>
                </a:solidFill>
                <a:latin typeface="Karla" panose="020B0004030503030003" pitchFamily="34" charset="77"/>
              </a:rPr>
              <a:t>Gifts to grantmaking </a:t>
            </a:r>
            <a:br>
              <a:rPr kumimoji="0" lang="en-US" sz="900" b="0" i="0" u="none" strike="noStrike" kern="1200" cap="none" spc="0" normalizeH="0" baseline="0" noProof="0">
                <a:ln>
                  <a:noFill/>
                </a:ln>
                <a:solidFill>
                  <a:schemeClr val="bg1">
                    <a:lumMod val="65000"/>
                  </a:schemeClr>
                </a:solidFill>
                <a:effectLst/>
                <a:uLnTx/>
                <a:uFillTx/>
                <a:latin typeface="Karla" panose="020B0004030503030003" pitchFamily="34" charset="77"/>
                <a:ea typeface="+mn-ea"/>
                <a:cs typeface="+mn-cs"/>
              </a:rPr>
            </a:br>
            <a:r>
              <a:rPr kumimoji="0" lang="en-US" sz="900" b="0" i="0" u="none" strike="noStrike" kern="1200" cap="none" spc="0" normalizeH="0" baseline="0" noProof="0">
                <a:ln>
                  <a:noFill/>
                </a:ln>
                <a:solidFill>
                  <a:schemeClr val="bg1">
                    <a:lumMod val="65000"/>
                  </a:schemeClr>
                </a:solidFill>
                <a:effectLst/>
                <a:uLnTx/>
                <a:uFillTx/>
                <a:latin typeface="Karla" panose="020B0004030503030003" pitchFamily="34" charset="77"/>
                <a:ea typeface="+mn-ea"/>
                <a:cs typeface="+mn-cs"/>
              </a:rPr>
              <a:t>foundations**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65000"/>
                  </a:schemeClr>
                </a:solidFill>
                <a:effectLst/>
                <a:uLnTx/>
                <a:uFillTx/>
                <a:latin typeface="Karla" panose="020B0004030503030003" pitchFamily="34" charset="77"/>
                <a:ea typeface="+mn-ea"/>
                <a:cs typeface="+mn-cs"/>
              </a:rPr>
              <a:t>$71.92</a:t>
            </a:r>
          </a:p>
        </p:txBody>
      </p:sp>
      <p:sp>
        <p:nvSpPr>
          <p:cNvPr id="37" name="TextBox 36">
            <a:extLst>
              <a:ext uri="{FF2B5EF4-FFF2-40B4-BE49-F238E27FC236}">
                <a16:creationId xmlns:a16="http://schemas.microsoft.com/office/drawing/2014/main" id="{13E7CD31-8424-01A7-4F74-22DD219F52D5}"/>
              </a:ext>
            </a:extLst>
          </p:cNvPr>
          <p:cNvSpPr txBox="1"/>
          <p:nvPr/>
        </p:nvSpPr>
        <p:spPr>
          <a:xfrm>
            <a:off x="712326" y="3972546"/>
            <a:ext cx="1319403" cy="553998"/>
          </a:xfrm>
          <a:prstGeom prst="rect">
            <a:avLst/>
          </a:prstGeom>
          <a:noFill/>
        </p:spPr>
        <p:txBody>
          <a:bodyPr wrap="square" rtlCol="0">
            <a:spAutoFit/>
          </a:bodyPr>
          <a:lstStyle/>
          <a:p>
            <a:pPr algn="ctr">
              <a:defRPr/>
            </a:pPr>
            <a:r>
              <a:rPr lang="en-US" sz="1200" b="1">
                <a:solidFill>
                  <a:schemeClr val="bg1">
                    <a:lumMod val="65000"/>
                  </a:schemeClr>
                </a:solidFill>
                <a:latin typeface="Karla" panose="020B0004030503030003" pitchFamily="34" charset="77"/>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65000"/>
                  </a:schemeClr>
                </a:solidFill>
                <a:effectLst/>
                <a:uLnTx/>
                <a:uFillTx/>
                <a:latin typeface="Karla" panose="020B0004030503030003" pitchFamily="34" charset="77"/>
                <a:ea typeface="+mn-ea"/>
                <a:cs typeface="+mn-cs"/>
              </a:rPr>
              <a:t>Public-society benefit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65000"/>
                  </a:schemeClr>
                </a:solidFill>
                <a:effectLst/>
                <a:uLnTx/>
                <a:uFillTx/>
                <a:latin typeface="Karla" panose="020B0004030503030003" pitchFamily="34" charset="77"/>
                <a:ea typeface="+mn-ea"/>
                <a:cs typeface="+mn-cs"/>
              </a:rPr>
              <a:t>$66.84</a:t>
            </a:r>
          </a:p>
        </p:txBody>
      </p:sp>
      <p:sp>
        <p:nvSpPr>
          <p:cNvPr id="38" name="TextBox 37">
            <a:extLst>
              <a:ext uri="{FF2B5EF4-FFF2-40B4-BE49-F238E27FC236}">
                <a16:creationId xmlns:a16="http://schemas.microsoft.com/office/drawing/2014/main" id="{BFA2C4C6-21D9-3B80-A855-2EA74F1F30DA}"/>
              </a:ext>
            </a:extLst>
          </p:cNvPr>
          <p:cNvSpPr txBox="1"/>
          <p:nvPr/>
        </p:nvSpPr>
        <p:spPr>
          <a:xfrm>
            <a:off x="823497" y="3315893"/>
            <a:ext cx="1102770" cy="553998"/>
          </a:xfrm>
          <a:prstGeom prst="rect">
            <a:avLst/>
          </a:prstGeom>
          <a:noFill/>
        </p:spPr>
        <p:txBody>
          <a:bodyPr wrap="square" rtlCol="0">
            <a:spAutoFit/>
          </a:bodyPr>
          <a:lstStyle/>
          <a:p>
            <a:pPr algn="ctr">
              <a:defRPr/>
            </a:pPr>
            <a:r>
              <a:rPr lang="en-US" sz="1200" b="1">
                <a:solidFill>
                  <a:schemeClr val="bg1">
                    <a:lumMod val="65000"/>
                  </a:schemeClr>
                </a:solidFill>
                <a:latin typeface="Karla" panose="020B0004030503030003" pitchFamily="34" charset="77"/>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65000"/>
                  </a:schemeClr>
                </a:solidFill>
                <a:effectLst/>
                <a:uLnTx/>
                <a:uFillTx/>
                <a:latin typeface="Karla" panose="020B0004030503030003" pitchFamily="34" charset="77"/>
                <a:ea typeface="+mn-ea"/>
                <a:cs typeface="+mn-cs"/>
              </a:rPr>
              <a:t>Health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65000"/>
                  </a:schemeClr>
                </a:solidFill>
                <a:effectLst/>
                <a:uLnTx/>
                <a:uFillTx/>
                <a:latin typeface="Karla" panose="020B0004030503030003" pitchFamily="34" charset="77"/>
                <a:ea typeface="+mn-ea"/>
                <a:cs typeface="+mn-cs"/>
              </a:rPr>
              <a:t>$60.51</a:t>
            </a:r>
          </a:p>
        </p:txBody>
      </p:sp>
      <p:sp>
        <p:nvSpPr>
          <p:cNvPr id="39" name="TextBox 38">
            <a:extLst>
              <a:ext uri="{FF2B5EF4-FFF2-40B4-BE49-F238E27FC236}">
                <a16:creationId xmlns:a16="http://schemas.microsoft.com/office/drawing/2014/main" id="{E6724D1B-EB9F-45A3-FE23-577701D2CF49}"/>
              </a:ext>
            </a:extLst>
          </p:cNvPr>
          <p:cNvSpPr txBox="1"/>
          <p:nvPr/>
        </p:nvSpPr>
        <p:spPr>
          <a:xfrm>
            <a:off x="740992" y="2654161"/>
            <a:ext cx="1364218" cy="553998"/>
          </a:xfrm>
          <a:prstGeom prst="rect">
            <a:avLst/>
          </a:prstGeom>
          <a:noFill/>
        </p:spPr>
        <p:txBody>
          <a:bodyPr wrap="square" rtlCol="0">
            <a:spAutoFit/>
          </a:bodyPr>
          <a:lstStyle/>
          <a:p>
            <a:pPr algn="ctr">
              <a:defRPr/>
            </a:pPr>
            <a:r>
              <a:rPr lang="en-US" sz="1200" b="1">
                <a:solidFill>
                  <a:schemeClr val="bg1">
                    <a:lumMod val="65000"/>
                  </a:schemeClr>
                </a:solidFill>
                <a:latin typeface="Karla" panose="020B0004030503030003" pitchFamily="34" charset="77"/>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65000"/>
                  </a:schemeClr>
                </a:solidFill>
                <a:effectLst/>
                <a:uLnTx/>
                <a:uFillTx/>
                <a:latin typeface="Karla" panose="020B0004030503030003" pitchFamily="34" charset="77"/>
                <a:ea typeface="+mn-ea"/>
                <a:cs typeface="+mn-cs"/>
              </a:rPr>
              <a:t>International Affairs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65000"/>
                  </a:schemeClr>
                </a:solidFill>
                <a:effectLst/>
                <a:uLnTx/>
                <a:uFillTx/>
                <a:latin typeface="Karla" panose="020B0004030503030003" pitchFamily="34" charset="77"/>
                <a:ea typeface="+mn-ea"/>
                <a:cs typeface="+mn-cs"/>
              </a:rPr>
              <a:t>$35.54</a:t>
            </a:r>
          </a:p>
        </p:txBody>
      </p:sp>
      <p:sp>
        <p:nvSpPr>
          <p:cNvPr id="40" name="TextBox 39">
            <a:extLst>
              <a:ext uri="{FF2B5EF4-FFF2-40B4-BE49-F238E27FC236}">
                <a16:creationId xmlns:a16="http://schemas.microsoft.com/office/drawing/2014/main" id="{B5655AB8-1884-0F00-A2E3-766AC4A403CE}"/>
              </a:ext>
            </a:extLst>
          </p:cNvPr>
          <p:cNvSpPr txBox="1"/>
          <p:nvPr/>
        </p:nvSpPr>
        <p:spPr>
          <a:xfrm>
            <a:off x="1357294" y="2147122"/>
            <a:ext cx="1481343" cy="692497"/>
          </a:xfrm>
          <a:prstGeom prst="rect">
            <a:avLst/>
          </a:prstGeom>
          <a:noFill/>
        </p:spPr>
        <p:txBody>
          <a:bodyPr wrap="square" rtlCol="0">
            <a:spAutoFit/>
          </a:bodyPr>
          <a:lstStyle/>
          <a:p>
            <a:pPr algn="ctr">
              <a:defRPr/>
            </a:pPr>
            <a:r>
              <a:rPr lang="en-US" sz="1200" b="1">
                <a:solidFill>
                  <a:schemeClr val="accent1"/>
                </a:solidFill>
                <a:latin typeface="Karla" panose="020B0004030503030003" pitchFamily="34" charset="77"/>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accent1"/>
                </a:solidFill>
                <a:effectLst/>
                <a:uLnTx/>
                <a:uFillTx/>
                <a:latin typeface="Karla" panose="020B0004030503030003" pitchFamily="34" charset="77"/>
                <a:ea typeface="+mn-ea"/>
                <a:cs typeface="+mn-cs"/>
              </a:rPr>
              <a:t>Arts, culture, &amp; humanities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accent1"/>
                </a:solidFill>
                <a:effectLst/>
                <a:uLnTx/>
                <a:uFillTx/>
                <a:latin typeface="Karla" panose="020B0004030503030003" pitchFamily="34" charset="77"/>
                <a:ea typeface="+mn-ea"/>
                <a:cs typeface="+mn-cs"/>
              </a:rPr>
              <a:t>$25.13</a:t>
            </a:r>
          </a:p>
        </p:txBody>
      </p:sp>
      <p:sp>
        <p:nvSpPr>
          <p:cNvPr id="41" name="TextBox 40">
            <a:extLst>
              <a:ext uri="{FF2B5EF4-FFF2-40B4-BE49-F238E27FC236}">
                <a16:creationId xmlns:a16="http://schemas.microsoft.com/office/drawing/2014/main" id="{AFA020CC-9B87-9E27-9D79-2BACFFCFAAFD}"/>
              </a:ext>
            </a:extLst>
          </p:cNvPr>
          <p:cNvSpPr txBox="1"/>
          <p:nvPr/>
        </p:nvSpPr>
        <p:spPr>
          <a:xfrm>
            <a:off x="2481697" y="2039996"/>
            <a:ext cx="1102770" cy="553998"/>
          </a:xfrm>
          <a:prstGeom prst="rect">
            <a:avLst/>
          </a:prstGeom>
          <a:noFill/>
        </p:spPr>
        <p:txBody>
          <a:bodyPr wrap="square" rtlCol="0">
            <a:spAutoFit/>
          </a:bodyPr>
          <a:lstStyle/>
          <a:p>
            <a:pPr algn="ctr">
              <a:defRPr/>
            </a:pPr>
            <a:r>
              <a:rPr lang="en-US" sz="1200" b="1">
                <a:solidFill>
                  <a:schemeClr val="bg1">
                    <a:lumMod val="65000"/>
                  </a:schemeClr>
                </a:solidFill>
                <a:latin typeface="Karla" panose="020B0004030503030003" pitchFamily="34" charset="77"/>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65000"/>
                  </a:schemeClr>
                </a:solidFill>
                <a:effectLst/>
                <a:uLnTx/>
                <a:uFillTx/>
                <a:latin typeface="Karla" panose="020B0004030503030003" pitchFamily="34" charset="77"/>
                <a:ea typeface="+mn-ea"/>
                <a:cs typeface="+mn-cs"/>
              </a:rPr>
              <a:t>To individuals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65000"/>
                  </a:schemeClr>
                </a:solidFill>
                <a:effectLst/>
                <a:uLnTx/>
                <a:uFillTx/>
                <a:latin typeface="Karla" panose="020B0004030503030003" pitchFamily="34" charset="77"/>
                <a:ea typeface="+mn-ea"/>
                <a:cs typeface="+mn-cs"/>
              </a:rPr>
              <a:t>$23.59</a:t>
            </a:r>
          </a:p>
        </p:txBody>
      </p:sp>
      <p:sp>
        <p:nvSpPr>
          <p:cNvPr id="42" name="TextBox 41">
            <a:extLst>
              <a:ext uri="{FF2B5EF4-FFF2-40B4-BE49-F238E27FC236}">
                <a16:creationId xmlns:a16="http://schemas.microsoft.com/office/drawing/2014/main" id="{7BAC52BA-C474-6555-9DC5-70E5FD106687}"/>
              </a:ext>
            </a:extLst>
          </p:cNvPr>
          <p:cNvSpPr txBox="1"/>
          <p:nvPr/>
        </p:nvSpPr>
        <p:spPr>
          <a:xfrm>
            <a:off x="3770395" y="2240452"/>
            <a:ext cx="1427622" cy="553998"/>
          </a:xfrm>
          <a:prstGeom prst="rect">
            <a:avLst/>
          </a:prstGeom>
          <a:noFill/>
        </p:spPr>
        <p:txBody>
          <a:bodyPr wrap="square" rtlCol="0">
            <a:spAutoFit/>
          </a:bodyPr>
          <a:lstStyle/>
          <a:p>
            <a:pPr algn="ctr">
              <a:defRPr/>
            </a:pPr>
            <a:r>
              <a:rPr lang="en-US" sz="1200" b="1">
                <a:solidFill>
                  <a:schemeClr val="bg1">
                    <a:lumMod val="65000"/>
                  </a:schemeClr>
                </a:solidFill>
                <a:latin typeface="Karla" panose="020B0004030503030003" pitchFamily="34" charset="77"/>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65000"/>
                  </a:schemeClr>
                </a:solidFill>
                <a:effectLst/>
                <a:uLnTx/>
                <a:uFillTx/>
                <a:latin typeface="Karla" panose="020B0004030503030003" pitchFamily="34" charset="77"/>
                <a:ea typeface="+mn-ea"/>
                <a:cs typeface="+mn-cs"/>
              </a:rPr>
              <a:t>Environment/animals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65000"/>
                  </a:schemeClr>
                </a:solidFill>
                <a:effectLst/>
                <a:uLnTx/>
                <a:uFillTx/>
                <a:latin typeface="Karla" panose="020B0004030503030003" pitchFamily="34" charset="77"/>
                <a:ea typeface="+mn-ea"/>
                <a:cs typeface="+mn-cs"/>
              </a:rPr>
              <a:t>$21.57</a:t>
            </a:r>
          </a:p>
        </p:txBody>
      </p:sp>
      <p:cxnSp>
        <p:nvCxnSpPr>
          <p:cNvPr id="43" name="Straight Connector 42">
            <a:extLst>
              <a:ext uri="{FF2B5EF4-FFF2-40B4-BE49-F238E27FC236}">
                <a16:creationId xmlns:a16="http://schemas.microsoft.com/office/drawing/2014/main" id="{9CEAFA49-63D5-B7D8-544E-4D4BE8FF1915}"/>
              </a:ext>
            </a:extLst>
          </p:cNvPr>
          <p:cNvCxnSpPr>
            <a:cxnSpLocks/>
          </p:cNvCxnSpPr>
          <p:nvPr/>
        </p:nvCxnSpPr>
        <p:spPr>
          <a:xfrm flipH="1">
            <a:off x="1745304" y="3412070"/>
            <a:ext cx="430518" cy="118893"/>
          </a:xfrm>
          <a:prstGeom prst="line">
            <a:avLst/>
          </a:prstGeom>
          <a:ln>
            <a:solidFill>
              <a:schemeClr val="tx2">
                <a:alpha val="32084"/>
              </a:schemeClr>
            </a:solidFill>
          </a:ln>
        </p:spPr>
        <p:style>
          <a:lnRef idx="3">
            <a:schemeClr val="dk1"/>
          </a:lnRef>
          <a:fillRef idx="0">
            <a:schemeClr val="dk1"/>
          </a:fillRef>
          <a:effectRef idx="2">
            <a:schemeClr val="dk1"/>
          </a:effectRef>
          <a:fontRef idx="minor">
            <a:schemeClr val="tx1"/>
          </a:fontRef>
        </p:style>
      </p:cxnSp>
      <p:graphicFrame>
        <p:nvGraphicFramePr>
          <p:cNvPr id="44" name="Chart 43">
            <a:extLst>
              <a:ext uri="{FF2B5EF4-FFF2-40B4-BE49-F238E27FC236}">
                <a16:creationId xmlns:a16="http://schemas.microsoft.com/office/drawing/2014/main" id="{412E0FD2-961A-78C0-AC1A-7FFD68AED33F}"/>
              </a:ext>
            </a:extLst>
          </p:cNvPr>
          <p:cNvGraphicFramePr/>
          <p:nvPr/>
        </p:nvGraphicFramePr>
        <p:xfrm>
          <a:off x="2008771" y="2478399"/>
          <a:ext cx="2419430" cy="2289806"/>
        </p:xfrm>
        <a:graphic>
          <a:graphicData uri="http://schemas.openxmlformats.org/drawingml/2006/chart">
            <c:chart xmlns:c="http://schemas.openxmlformats.org/drawingml/2006/chart" xmlns:r="http://schemas.openxmlformats.org/officeDocument/2006/relationships" r:id="rId5"/>
          </a:graphicData>
        </a:graphic>
      </p:graphicFrame>
      <p:pic>
        <p:nvPicPr>
          <p:cNvPr id="5" name="Picture 4">
            <a:extLst>
              <a:ext uri="{FF2B5EF4-FFF2-40B4-BE49-F238E27FC236}">
                <a16:creationId xmlns:a16="http://schemas.microsoft.com/office/drawing/2014/main" id="{68C6D3E4-E07A-589A-4FC6-44812816BC11}"/>
              </a:ext>
            </a:extLst>
          </p:cNvPr>
          <p:cNvPicPr>
            <a:picLocks noChangeAspect="1"/>
          </p:cNvPicPr>
          <p:nvPr/>
        </p:nvPicPr>
        <p:blipFill>
          <a:blip r:embed="rId6">
            <a:extLst>
              <a:ext uri="{28A0092B-C50C-407E-A947-70E740481C1C}">
                <a14:useLocalDpi xmlns:a14="http://schemas.microsoft.com/office/drawing/2010/main" val="0"/>
              </a:ext>
            </a:extLst>
          </a:blip>
          <a:srcRect l="50033" b="50540"/>
          <a:stretch>
            <a:fillRect/>
          </a:stretch>
        </p:blipFill>
        <p:spPr>
          <a:xfrm>
            <a:off x="9211986" y="5697259"/>
            <a:ext cx="2221624" cy="214755"/>
          </a:xfrm>
          <a:prstGeom prst="rect">
            <a:avLst/>
          </a:prstGeom>
        </p:spPr>
      </p:pic>
      <p:pic>
        <p:nvPicPr>
          <p:cNvPr id="25" name="Picture 24">
            <a:extLst>
              <a:ext uri="{FF2B5EF4-FFF2-40B4-BE49-F238E27FC236}">
                <a16:creationId xmlns:a16="http://schemas.microsoft.com/office/drawing/2014/main" id="{5B9549EA-827A-FE5C-9195-50F2D4EBF0B9}"/>
              </a:ext>
            </a:extLst>
          </p:cNvPr>
          <p:cNvPicPr>
            <a:picLocks noChangeAspect="1"/>
          </p:cNvPicPr>
          <p:nvPr/>
        </p:nvPicPr>
        <p:blipFill>
          <a:blip r:embed="rId6">
            <a:extLst>
              <a:ext uri="{28A0092B-C50C-407E-A947-70E740481C1C}">
                <a14:useLocalDpi xmlns:a14="http://schemas.microsoft.com/office/drawing/2010/main" val="0"/>
              </a:ext>
            </a:extLst>
          </a:blip>
          <a:srcRect r="65386" b="53926"/>
          <a:stretch>
            <a:fillRect/>
          </a:stretch>
        </p:blipFill>
        <p:spPr>
          <a:xfrm>
            <a:off x="9196810" y="5911744"/>
            <a:ext cx="1539007" cy="200055"/>
          </a:xfrm>
          <a:prstGeom prst="rect">
            <a:avLst/>
          </a:prstGeom>
        </p:spPr>
      </p:pic>
      <p:pic>
        <p:nvPicPr>
          <p:cNvPr id="26" name="Picture 25">
            <a:extLst>
              <a:ext uri="{FF2B5EF4-FFF2-40B4-BE49-F238E27FC236}">
                <a16:creationId xmlns:a16="http://schemas.microsoft.com/office/drawing/2014/main" id="{88AC720C-7A16-5D88-4BD8-706ABD53B6E5}"/>
              </a:ext>
            </a:extLst>
          </p:cNvPr>
          <p:cNvPicPr>
            <a:picLocks noChangeAspect="1"/>
          </p:cNvPicPr>
          <p:nvPr/>
        </p:nvPicPr>
        <p:blipFill>
          <a:blip r:embed="rId6">
            <a:extLst>
              <a:ext uri="{28A0092B-C50C-407E-A947-70E740481C1C}">
                <a14:useLocalDpi xmlns:a14="http://schemas.microsoft.com/office/drawing/2010/main" val="0"/>
              </a:ext>
            </a:extLst>
          </a:blip>
          <a:srcRect l="50033" t="38203"/>
          <a:stretch>
            <a:fillRect/>
          </a:stretch>
        </p:blipFill>
        <p:spPr>
          <a:xfrm>
            <a:off x="6556867" y="5671898"/>
            <a:ext cx="2221624" cy="268322"/>
          </a:xfrm>
          <a:prstGeom prst="rect">
            <a:avLst/>
          </a:prstGeom>
        </p:spPr>
      </p:pic>
      <p:pic>
        <p:nvPicPr>
          <p:cNvPr id="45" name="Picture 44">
            <a:extLst>
              <a:ext uri="{FF2B5EF4-FFF2-40B4-BE49-F238E27FC236}">
                <a16:creationId xmlns:a16="http://schemas.microsoft.com/office/drawing/2014/main" id="{93ADDF34-D70E-1AB2-5E1C-407F1A76CD87}"/>
              </a:ext>
            </a:extLst>
          </p:cNvPr>
          <p:cNvPicPr>
            <a:picLocks noChangeAspect="1"/>
          </p:cNvPicPr>
          <p:nvPr/>
        </p:nvPicPr>
        <p:blipFill>
          <a:blip r:embed="rId6">
            <a:extLst>
              <a:ext uri="{28A0092B-C50C-407E-A947-70E740481C1C}">
                <a14:useLocalDpi xmlns:a14="http://schemas.microsoft.com/office/drawing/2010/main" val="0"/>
              </a:ext>
            </a:extLst>
          </a:blip>
          <a:srcRect t="41964" r="61066"/>
          <a:stretch>
            <a:fillRect/>
          </a:stretch>
        </p:blipFill>
        <p:spPr>
          <a:xfrm>
            <a:off x="6542761" y="5921386"/>
            <a:ext cx="1731077" cy="251993"/>
          </a:xfrm>
          <a:prstGeom prst="rect">
            <a:avLst/>
          </a:prstGeom>
        </p:spPr>
      </p:pic>
      <p:pic>
        <p:nvPicPr>
          <p:cNvPr id="8" name="Picture 7" descr="A close-up of a number&#10;&#10;AI-generated content may be incorrect.">
            <a:extLst>
              <a:ext uri="{FF2B5EF4-FFF2-40B4-BE49-F238E27FC236}">
                <a16:creationId xmlns:a16="http://schemas.microsoft.com/office/drawing/2014/main" id="{629E5CB4-4151-5FD8-1F76-5D8C5B1A5C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1973" y="1861390"/>
            <a:ext cx="673726" cy="3532667"/>
          </a:xfrm>
          <a:prstGeom prst="rect">
            <a:avLst/>
          </a:prstGeom>
        </p:spPr>
      </p:pic>
      <p:sp>
        <p:nvSpPr>
          <p:cNvPr id="35" name="Rectangle 34">
            <a:extLst>
              <a:ext uri="{FF2B5EF4-FFF2-40B4-BE49-F238E27FC236}">
                <a16:creationId xmlns:a16="http://schemas.microsoft.com/office/drawing/2014/main" id="{EB64A4FB-C9E9-A285-EE76-976E0B43627F}"/>
              </a:ext>
            </a:extLst>
          </p:cNvPr>
          <p:cNvSpPr/>
          <p:nvPr/>
        </p:nvSpPr>
        <p:spPr>
          <a:xfrm>
            <a:off x="9243221" y="5987440"/>
            <a:ext cx="71635" cy="71635"/>
          </a:xfrm>
          <a:prstGeom prst="rect">
            <a:avLst/>
          </a:prstGeom>
          <a:solidFill>
            <a:schemeClr val="tx1"/>
          </a:solidFill>
          <a:ln>
            <a:noFill/>
          </a:ln>
        </p:spPr>
        <p:style>
          <a:lnRef idx="2">
            <a:schemeClr val="dk1">
              <a:shade val="15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kern="1200"/>
          </a:p>
        </p:txBody>
      </p:sp>
      <p:sp>
        <p:nvSpPr>
          <p:cNvPr id="47" name="Rectangle 46">
            <a:extLst>
              <a:ext uri="{FF2B5EF4-FFF2-40B4-BE49-F238E27FC236}">
                <a16:creationId xmlns:a16="http://schemas.microsoft.com/office/drawing/2014/main" id="{3E36A988-F900-AA28-38F9-784BA5A43F02}"/>
              </a:ext>
            </a:extLst>
          </p:cNvPr>
          <p:cNvSpPr/>
          <p:nvPr/>
        </p:nvSpPr>
        <p:spPr>
          <a:xfrm>
            <a:off x="9243221" y="5760699"/>
            <a:ext cx="71635" cy="71635"/>
          </a:xfrm>
          <a:prstGeom prst="rect">
            <a:avLst/>
          </a:prstGeom>
          <a:solidFill>
            <a:schemeClr val="accent5"/>
          </a:solidFill>
          <a:ln>
            <a:noFill/>
          </a:ln>
        </p:spPr>
        <p:style>
          <a:lnRef idx="2">
            <a:schemeClr val="dk1">
              <a:shade val="15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kern="1200">
              <a:solidFill>
                <a:schemeClr val="accent5"/>
              </a:solidFill>
            </a:endParaRPr>
          </a:p>
        </p:txBody>
      </p:sp>
      <p:sp>
        <p:nvSpPr>
          <p:cNvPr id="48" name="Rectangle 47">
            <a:extLst>
              <a:ext uri="{FF2B5EF4-FFF2-40B4-BE49-F238E27FC236}">
                <a16:creationId xmlns:a16="http://schemas.microsoft.com/office/drawing/2014/main" id="{6876DBF0-7004-A313-CD9D-E7EB9C208844}"/>
              </a:ext>
            </a:extLst>
          </p:cNvPr>
          <p:cNvSpPr/>
          <p:nvPr/>
        </p:nvSpPr>
        <p:spPr>
          <a:xfrm>
            <a:off x="6590314" y="5994874"/>
            <a:ext cx="71635" cy="71635"/>
          </a:xfrm>
          <a:prstGeom prst="rect">
            <a:avLst/>
          </a:prstGeom>
          <a:solidFill>
            <a:schemeClr val="accent4"/>
          </a:solidFill>
          <a:ln>
            <a:noFill/>
          </a:ln>
        </p:spPr>
        <p:style>
          <a:lnRef idx="2">
            <a:schemeClr val="dk1">
              <a:shade val="15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kern="1200"/>
          </a:p>
        </p:txBody>
      </p:sp>
      <p:sp>
        <p:nvSpPr>
          <p:cNvPr id="49" name="Rectangle 48">
            <a:extLst>
              <a:ext uri="{FF2B5EF4-FFF2-40B4-BE49-F238E27FC236}">
                <a16:creationId xmlns:a16="http://schemas.microsoft.com/office/drawing/2014/main" id="{FC590FBF-24C5-2E37-BBD3-679DD2F325FE}"/>
              </a:ext>
            </a:extLst>
          </p:cNvPr>
          <p:cNvSpPr/>
          <p:nvPr/>
        </p:nvSpPr>
        <p:spPr>
          <a:xfrm>
            <a:off x="6590314" y="5768133"/>
            <a:ext cx="71635" cy="71635"/>
          </a:xfrm>
          <a:prstGeom prst="rect">
            <a:avLst/>
          </a:prstGeom>
          <a:solidFill>
            <a:schemeClr val="bg2">
              <a:lumMod val="90000"/>
            </a:schemeClr>
          </a:solidFill>
          <a:ln>
            <a:noFill/>
          </a:ln>
        </p:spPr>
        <p:style>
          <a:lnRef idx="2">
            <a:schemeClr val="dk1">
              <a:shade val="15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kern="1200">
              <a:solidFill>
                <a:schemeClr val="accent5"/>
              </a:solidFill>
            </a:endParaRPr>
          </a:p>
        </p:txBody>
      </p:sp>
    </p:spTree>
    <p:extLst>
      <p:ext uri="{BB962C8B-B14F-4D97-AF65-F5344CB8AC3E}">
        <p14:creationId xmlns:p14="http://schemas.microsoft.com/office/powerpoint/2010/main" val="812356385"/>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D7093-E6A6-3555-F9C5-6B30CFED583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DFEBE98-4DE5-B565-826F-3FEB13F37166}"/>
              </a:ext>
            </a:extLst>
          </p:cNvPr>
          <p:cNvSpPr/>
          <p:nvPr/>
        </p:nvSpPr>
        <p:spPr>
          <a:xfrm>
            <a:off x="506168" y="2157044"/>
            <a:ext cx="3508123" cy="4041679"/>
          </a:xfrm>
          <a:prstGeom prst="rect">
            <a:avLst/>
          </a:prstGeom>
          <a:solidFill>
            <a:schemeClr val="bg2">
              <a:alpha val="2453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C5A2B7D-CD63-574A-CFFC-9F56242729B8}"/>
              </a:ext>
            </a:extLst>
          </p:cNvPr>
          <p:cNvSpPr txBox="1"/>
          <p:nvPr/>
        </p:nvSpPr>
        <p:spPr>
          <a:xfrm>
            <a:off x="506167" y="2360657"/>
            <a:ext cx="35081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Karla"/>
              </a:rPr>
              <a:t>Arts &amp; Culture 2024</a:t>
            </a:r>
            <a:endParaRPr lang="en-US" sz="2000">
              <a:ea typeface="Calibri"/>
              <a:cs typeface="Calibri"/>
            </a:endParaRPr>
          </a:p>
        </p:txBody>
      </p:sp>
      <p:sp>
        <p:nvSpPr>
          <p:cNvPr id="10" name="TextBox 9">
            <a:extLst>
              <a:ext uri="{FF2B5EF4-FFF2-40B4-BE49-F238E27FC236}">
                <a16:creationId xmlns:a16="http://schemas.microsoft.com/office/drawing/2014/main" id="{6E04595D-A43E-BD84-2DB9-A44B882D8753}"/>
              </a:ext>
            </a:extLst>
          </p:cNvPr>
          <p:cNvSpPr txBox="1"/>
          <p:nvPr/>
        </p:nvSpPr>
        <p:spPr>
          <a:xfrm>
            <a:off x="477128" y="2953088"/>
            <a:ext cx="3566203" cy="2977290"/>
          </a:xfrm>
          <a:prstGeom prst="rect">
            <a:avLst/>
          </a:prstGeom>
          <a:noFill/>
        </p:spPr>
        <p:txBody>
          <a:bodyPr wrap="square">
            <a:spAutoFit/>
          </a:bodyPr>
          <a:lstStyle/>
          <a:p>
            <a:pPr algn="ctr">
              <a:lnSpc>
                <a:spcPct val="170000"/>
              </a:lnSpc>
            </a:pPr>
            <a:br>
              <a:rPr lang="en-US" sz="1400" b="1">
                <a:solidFill>
                  <a:schemeClr val="tx2"/>
                </a:solidFill>
                <a:latin typeface="Karla" panose="020B0004030503030003" pitchFamily="34" charset="77"/>
              </a:rPr>
            </a:br>
            <a:r>
              <a:rPr lang="en-US" sz="1400" b="1">
                <a:solidFill>
                  <a:schemeClr val="tx2"/>
                </a:solidFill>
                <a:latin typeface="Karla" panose="020B0004030503030003" pitchFamily="34" charset="77"/>
              </a:rPr>
              <a:t>58% saw a revenue increase</a:t>
            </a:r>
          </a:p>
          <a:p>
            <a:pPr algn="ctr">
              <a:lnSpc>
                <a:spcPct val="170000"/>
              </a:lnSpc>
            </a:pPr>
            <a:endParaRPr lang="en-US" sz="1400" b="1">
              <a:solidFill>
                <a:schemeClr val="tx2"/>
              </a:solidFill>
              <a:latin typeface="Karla" panose="020B0004030503030003" pitchFamily="34" charset="77"/>
            </a:endParaRPr>
          </a:p>
          <a:p>
            <a:pPr algn="ctr">
              <a:lnSpc>
                <a:spcPct val="170000"/>
              </a:lnSpc>
            </a:pPr>
            <a:br>
              <a:rPr lang="en-US" sz="1400" b="1">
                <a:solidFill>
                  <a:schemeClr val="tx2"/>
                </a:solidFill>
                <a:latin typeface="Karla" panose="020B0004030503030003" pitchFamily="34" charset="77"/>
              </a:rPr>
            </a:br>
            <a:r>
              <a:rPr lang="en-US" sz="1400" b="1">
                <a:solidFill>
                  <a:schemeClr val="tx2"/>
                </a:solidFill>
                <a:latin typeface="Karla" panose="020B0004030503030003" pitchFamily="34" charset="77"/>
              </a:rPr>
              <a:t>65% acquired new donors</a:t>
            </a:r>
          </a:p>
          <a:p>
            <a:pPr algn="ctr">
              <a:lnSpc>
                <a:spcPct val="170000"/>
              </a:lnSpc>
            </a:pPr>
            <a:endParaRPr lang="en-US" sz="1400" b="1">
              <a:solidFill>
                <a:schemeClr val="tx2"/>
              </a:solidFill>
              <a:latin typeface="Karla" panose="020B0004030503030003" pitchFamily="34" charset="77"/>
            </a:endParaRPr>
          </a:p>
          <a:p>
            <a:pPr algn="ctr">
              <a:lnSpc>
                <a:spcPct val="170000"/>
              </a:lnSpc>
            </a:pPr>
            <a:br>
              <a:rPr lang="en-US" sz="1400" b="1">
                <a:solidFill>
                  <a:schemeClr val="tx2"/>
                </a:solidFill>
                <a:latin typeface="Karla" panose="020B0004030503030003" pitchFamily="34" charset="77"/>
              </a:rPr>
            </a:br>
            <a:r>
              <a:rPr lang="en-US" sz="1400" b="1">
                <a:solidFill>
                  <a:schemeClr val="tx2"/>
                </a:solidFill>
                <a:latin typeface="Karla" panose="020B0004030503030003" pitchFamily="34" charset="77"/>
              </a:rPr>
              <a:t>56% retained over half of new donors</a:t>
            </a:r>
          </a:p>
        </p:txBody>
      </p:sp>
      <p:graphicFrame>
        <p:nvGraphicFramePr>
          <p:cNvPr id="2" name="Chart 1">
            <a:extLst>
              <a:ext uri="{FF2B5EF4-FFF2-40B4-BE49-F238E27FC236}">
                <a16:creationId xmlns:a16="http://schemas.microsoft.com/office/drawing/2014/main" id="{B8426ED3-704B-53C4-28CA-2C2CCCEBCD81}"/>
              </a:ext>
            </a:extLst>
          </p:cNvPr>
          <p:cNvGraphicFramePr/>
          <p:nvPr>
            <p:extLst>
              <p:ext uri="{D42A27DB-BD31-4B8C-83A1-F6EECF244321}">
                <p14:modId xmlns:p14="http://schemas.microsoft.com/office/powerpoint/2010/main" val="3562097518"/>
              </p:ext>
            </p:extLst>
          </p:nvPr>
        </p:nvGraphicFramePr>
        <p:xfrm>
          <a:off x="1836166" y="2681262"/>
          <a:ext cx="848126" cy="90010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Chart 2">
            <a:extLst>
              <a:ext uri="{FF2B5EF4-FFF2-40B4-BE49-F238E27FC236}">
                <a16:creationId xmlns:a16="http://schemas.microsoft.com/office/drawing/2014/main" id="{03B332D6-26E4-05EC-2BA9-961417BA5D76}"/>
              </a:ext>
            </a:extLst>
          </p:cNvPr>
          <p:cNvGraphicFramePr/>
          <p:nvPr>
            <p:extLst>
              <p:ext uri="{D42A27DB-BD31-4B8C-83A1-F6EECF244321}">
                <p14:modId xmlns:p14="http://schemas.microsoft.com/office/powerpoint/2010/main" val="3043851886"/>
              </p:ext>
            </p:extLst>
          </p:nvPr>
        </p:nvGraphicFramePr>
        <p:xfrm>
          <a:off x="1836166" y="3768868"/>
          <a:ext cx="848126" cy="90010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566CAEFC-8ED4-FEA0-4FA7-FE8C2BAE077A}"/>
              </a:ext>
            </a:extLst>
          </p:cNvPr>
          <p:cNvGraphicFramePr/>
          <p:nvPr>
            <p:extLst>
              <p:ext uri="{D42A27DB-BD31-4B8C-83A1-F6EECF244321}">
                <p14:modId xmlns:p14="http://schemas.microsoft.com/office/powerpoint/2010/main" val="753767437"/>
              </p:ext>
            </p:extLst>
          </p:nvPr>
        </p:nvGraphicFramePr>
        <p:xfrm>
          <a:off x="1836166" y="4856475"/>
          <a:ext cx="848126" cy="900106"/>
        </p:xfrm>
        <a:graphic>
          <a:graphicData uri="http://schemas.openxmlformats.org/drawingml/2006/chart">
            <c:chart xmlns:c="http://schemas.openxmlformats.org/drawingml/2006/chart" xmlns:r="http://schemas.openxmlformats.org/officeDocument/2006/relationships" r:id="rId6"/>
          </a:graphicData>
        </a:graphic>
      </p:graphicFrame>
      <p:sp>
        <p:nvSpPr>
          <p:cNvPr id="18" name="Rectangle 17">
            <a:extLst>
              <a:ext uri="{FF2B5EF4-FFF2-40B4-BE49-F238E27FC236}">
                <a16:creationId xmlns:a16="http://schemas.microsoft.com/office/drawing/2014/main" id="{A86F0904-DF09-17CF-44B5-D2A87374498F}"/>
              </a:ext>
            </a:extLst>
          </p:cNvPr>
          <p:cNvSpPr/>
          <p:nvPr/>
        </p:nvSpPr>
        <p:spPr>
          <a:xfrm>
            <a:off x="4344909" y="2157044"/>
            <a:ext cx="3508123" cy="4041679"/>
          </a:xfrm>
          <a:prstGeom prst="rect">
            <a:avLst/>
          </a:prstGeom>
          <a:solidFill>
            <a:schemeClr val="bg2">
              <a:alpha val="2453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87715550-5364-61AB-E17C-4C66FE35E9A2}"/>
              </a:ext>
            </a:extLst>
          </p:cNvPr>
          <p:cNvSpPr/>
          <p:nvPr/>
        </p:nvSpPr>
        <p:spPr>
          <a:xfrm>
            <a:off x="8154610" y="2157044"/>
            <a:ext cx="3508123" cy="4041679"/>
          </a:xfrm>
          <a:prstGeom prst="rect">
            <a:avLst/>
          </a:prstGeom>
          <a:solidFill>
            <a:schemeClr val="bg2">
              <a:alpha val="2453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 Placeholder 2">
            <a:extLst>
              <a:ext uri="{FF2B5EF4-FFF2-40B4-BE49-F238E27FC236}">
                <a16:creationId xmlns:a16="http://schemas.microsoft.com/office/drawing/2014/main" id="{412030F1-D13A-5B9D-2980-ADBEB733D941}"/>
              </a:ext>
            </a:extLst>
          </p:cNvPr>
          <p:cNvSpPr txBox="1">
            <a:spLocks/>
          </p:cNvSpPr>
          <p:nvPr/>
        </p:nvSpPr>
        <p:spPr>
          <a:xfrm>
            <a:off x="457199" y="424069"/>
            <a:ext cx="11732112" cy="54795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4000" b="0" i="0" kern="1200" cap="all" spc="200" baseline="0">
                <a:solidFill>
                  <a:srgbClr val="254A5D"/>
                </a:solidFill>
                <a:latin typeface="Karla Medium" panose="020B00040305030300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i="1" kern="1200" cap="all" spc="200" baseline="0">
                <a:solidFill>
                  <a:srgbClr val="254A5D"/>
                </a:solidFill>
                <a:latin typeface="Karla Light" panose="020B00040305030300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fontAlgn="auto">
              <a:spcAft>
                <a:spcPts val="0"/>
              </a:spcAft>
              <a:buClrTx/>
              <a:buSzTx/>
              <a:tabLst/>
              <a:defRPr/>
            </a:pPr>
            <a:r>
              <a:rPr lang="en-US" sz="2800" b="1" cap="none" spc="0">
                <a:latin typeface="Karla"/>
              </a:rPr>
              <a:t>Arts and Culture Organizations Saw Overall Donor Success</a:t>
            </a:r>
          </a:p>
        </p:txBody>
      </p:sp>
      <p:sp>
        <p:nvSpPr>
          <p:cNvPr id="5" name="TextBox 4">
            <a:extLst>
              <a:ext uri="{FF2B5EF4-FFF2-40B4-BE49-F238E27FC236}">
                <a16:creationId xmlns:a16="http://schemas.microsoft.com/office/drawing/2014/main" id="{1C152D6A-E08E-727C-AA5E-C5982079E165}"/>
              </a:ext>
            </a:extLst>
          </p:cNvPr>
          <p:cNvSpPr txBox="1"/>
          <p:nvPr/>
        </p:nvSpPr>
        <p:spPr>
          <a:xfrm>
            <a:off x="7265506" y="6538897"/>
            <a:ext cx="4566553" cy="200055"/>
          </a:xfrm>
          <a:prstGeom prst="rect">
            <a:avLst/>
          </a:prstGeom>
          <a:noFill/>
        </p:spPr>
        <p:txBody>
          <a:bodyPr wrap="square" rtlCol="0">
            <a:spAutoFit/>
          </a:bodyPr>
          <a:lstStyle/>
          <a:p>
            <a:pPr algn="r"/>
            <a:r>
              <a:rPr lang="en-US" sz="700">
                <a:solidFill>
                  <a:schemeClr val="tx2"/>
                </a:solidFill>
                <a:latin typeface="Karla" panose="020B0004030503030003" pitchFamily="34" charset="77"/>
              </a:rPr>
              <a:t>CCS Philanthropy Pulse</a:t>
            </a:r>
          </a:p>
        </p:txBody>
      </p:sp>
      <p:sp>
        <p:nvSpPr>
          <p:cNvPr id="44" name="TextBox 43">
            <a:extLst>
              <a:ext uri="{FF2B5EF4-FFF2-40B4-BE49-F238E27FC236}">
                <a16:creationId xmlns:a16="http://schemas.microsoft.com/office/drawing/2014/main" id="{F535F69D-ED6D-E5F6-2472-0597BF976B48}"/>
              </a:ext>
            </a:extLst>
          </p:cNvPr>
          <p:cNvSpPr txBox="1"/>
          <p:nvPr/>
        </p:nvSpPr>
        <p:spPr>
          <a:xfrm>
            <a:off x="457199" y="973404"/>
            <a:ext cx="11251721" cy="1025665"/>
          </a:xfrm>
          <a:prstGeom prst="rect">
            <a:avLst/>
          </a:prstGeom>
          <a:noFill/>
        </p:spPr>
        <p:txBody>
          <a:bodyPr wrap="square" lIns="91440" tIns="45720" rIns="91440" bIns="45720" anchor="t">
            <a:spAutoFit/>
          </a:bodyPr>
          <a:lstStyle/>
          <a:p>
            <a:pPr>
              <a:lnSpc>
                <a:spcPct val="130000"/>
              </a:lnSpc>
            </a:pPr>
            <a:r>
              <a:rPr lang="en-US" sz="1600">
                <a:solidFill>
                  <a:schemeClr val="tx2"/>
                </a:solidFill>
                <a:latin typeface="Karla" panose="020B0004030503030003" pitchFamily="34" charset="77"/>
              </a:rPr>
              <a:t>In 2024, Arts &amp; Culture organizations outperformed the overall nonprofit sector by achieving higher rates of revenue growth, donor acquisition, and donor retention. This suggested that these organizations experienced stronger fundraising momentum and were more successful at engaging and keeping new supporters compared to other sectors.</a:t>
            </a:r>
          </a:p>
        </p:txBody>
      </p:sp>
      <p:sp>
        <p:nvSpPr>
          <p:cNvPr id="12" name="TextBox 11">
            <a:extLst>
              <a:ext uri="{FF2B5EF4-FFF2-40B4-BE49-F238E27FC236}">
                <a16:creationId xmlns:a16="http://schemas.microsoft.com/office/drawing/2014/main" id="{FE58F743-6802-327D-FC80-D604CD36044D}"/>
              </a:ext>
            </a:extLst>
          </p:cNvPr>
          <p:cNvSpPr txBox="1"/>
          <p:nvPr/>
        </p:nvSpPr>
        <p:spPr>
          <a:xfrm>
            <a:off x="4277424" y="3319342"/>
            <a:ext cx="3643092" cy="2611036"/>
          </a:xfrm>
          <a:prstGeom prst="rect">
            <a:avLst/>
          </a:prstGeom>
          <a:noFill/>
        </p:spPr>
        <p:txBody>
          <a:bodyPr wrap="square">
            <a:spAutoFit/>
          </a:bodyPr>
          <a:lstStyle/>
          <a:p>
            <a:pPr algn="ctr">
              <a:lnSpc>
                <a:spcPct val="170000"/>
              </a:lnSpc>
              <a:buNone/>
            </a:pPr>
            <a:r>
              <a:rPr lang="en-US" sz="1400" b="1">
                <a:solidFill>
                  <a:schemeClr val="tx2"/>
                </a:solidFill>
                <a:latin typeface="Karla" panose="020B0004030503030003" pitchFamily="34" charset="77"/>
              </a:rPr>
              <a:t>61% saw a revenue increase</a:t>
            </a:r>
            <a:br>
              <a:rPr lang="en-US" sz="1400" b="1">
                <a:solidFill>
                  <a:schemeClr val="tx2"/>
                </a:solidFill>
                <a:latin typeface="Karla" panose="020B0004030503030003" pitchFamily="34" charset="77"/>
              </a:rPr>
            </a:br>
            <a:br>
              <a:rPr lang="en-US" sz="1400" b="1">
                <a:solidFill>
                  <a:schemeClr val="tx2"/>
                </a:solidFill>
                <a:latin typeface="Karla" panose="020B0004030503030003" pitchFamily="34" charset="77"/>
              </a:rPr>
            </a:br>
            <a:endParaRPr lang="en-US" sz="1400" b="1">
              <a:solidFill>
                <a:schemeClr val="tx2"/>
              </a:solidFill>
              <a:latin typeface="Karla" panose="020B0004030503030003" pitchFamily="34" charset="77"/>
            </a:endParaRPr>
          </a:p>
          <a:p>
            <a:pPr algn="ctr">
              <a:lnSpc>
                <a:spcPct val="170000"/>
              </a:lnSpc>
              <a:buNone/>
            </a:pPr>
            <a:r>
              <a:rPr lang="en-US" sz="1400" b="1">
                <a:solidFill>
                  <a:schemeClr val="tx2"/>
                </a:solidFill>
                <a:latin typeface="Karla" panose="020B0004030503030003" pitchFamily="34" charset="77"/>
              </a:rPr>
              <a:t>64% acquired new donors</a:t>
            </a:r>
          </a:p>
          <a:p>
            <a:pPr algn="ctr">
              <a:lnSpc>
                <a:spcPct val="170000"/>
              </a:lnSpc>
              <a:buNone/>
            </a:pPr>
            <a:endParaRPr lang="en-US" sz="1400" b="1">
              <a:solidFill>
                <a:schemeClr val="tx2"/>
              </a:solidFill>
              <a:latin typeface="Karla" panose="020B0004030503030003" pitchFamily="34" charset="77"/>
            </a:endParaRPr>
          </a:p>
          <a:p>
            <a:pPr algn="ctr">
              <a:lnSpc>
                <a:spcPct val="170000"/>
              </a:lnSpc>
              <a:buNone/>
            </a:pPr>
            <a:endParaRPr lang="en-US" sz="1400" b="1">
              <a:solidFill>
                <a:schemeClr val="tx2"/>
              </a:solidFill>
              <a:latin typeface="Karla" panose="020B0004030503030003" pitchFamily="34" charset="77"/>
            </a:endParaRPr>
          </a:p>
          <a:p>
            <a:pPr algn="ctr">
              <a:lnSpc>
                <a:spcPct val="170000"/>
              </a:lnSpc>
              <a:buNone/>
            </a:pPr>
            <a:r>
              <a:rPr lang="en-US" sz="1400" b="1">
                <a:solidFill>
                  <a:schemeClr val="tx2"/>
                </a:solidFill>
                <a:latin typeface="Karla" panose="020B0004030503030003" pitchFamily="34" charset="77"/>
              </a:rPr>
              <a:t>53% </a:t>
            </a:r>
            <a:r>
              <a:rPr lang="en-US" sz="1400" b="1">
                <a:solidFill>
                  <a:schemeClr val="tx2"/>
                </a:solidFill>
                <a:effectLst/>
                <a:latin typeface="Karla" panose="020B0004030503030003" pitchFamily="34" charset="77"/>
              </a:rPr>
              <a:t>retained over half of new donors</a:t>
            </a:r>
          </a:p>
        </p:txBody>
      </p:sp>
      <p:sp>
        <p:nvSpPr>
          <p:cNvPr id="13" name="TextBox 12">
            <a:extLst>
              <a:ext uri="{FF2B5EF4-FFF2-40B4-BE49-F238E27FC236}">
                <a16:creationId xmlns:a16="http://schemas.microsoft.com/office/drawing/2014/main" id="{7CD557A1-043F-664F-1154-72422B053DA0}"/>
              </a:ext>
            </a:extLst>
          </p:cNvPr>
          <p:cNvSpPr txBox="1"/>
          <p:nvPr/>
        </p:nvSpPr>
        <p:spPr>
          <a:xfrm>
            <a:off x="8169302" y="3319342"/>
            <a:ext cx="3478738" cy="2611036"/>
          </a:xfrm>
          <a:prstGeom prst="rect">
            <a:avLst/>
          </a:prstGeom>
          <a:noFill/>
        </p:spPr>
        <p:txBody>
          <a:bodyPr wrap="square">
            <a:spAutoFit/>
          </a:bodyPr>
          <a:lstStyle/>
          <a:p>
            <a:pPr algn="ctr">
              <a:lnSpc>
                <a:spcPct val="170000"/>
              </a:lnSpc>
              <a:buNone/>
            </a:pPr>
            <a:r>
              <a:rPr lang="en-US" sz="1400" b="1">
                <a:solidFill>
                  <a:schemeClr val="tx2"/>
                </a:solidFill>
                <a:latin typeface="Karla" panose="020B0004030503030003" pitchFamily="34" charset="77"/>
              </a:rPr>
              <a:t>62% saw a revenue increase</a:t>
            </a:r>
            <a:br>
              <a:rPr lang="en-US" sz="1400" b="1">
                <a:solidFill>
                  <a:schemeClr val="tx2"/>
                </a:solidFill>
                <a:latin typeface="Karla" panose="020B0004030503030003" pitchFamily="34" charset="77"/>
              </a:rPr>
            </a:br>
            <a:br>
              <a:rPr lang="en-US" sz="1400" b="1">
                <a:solidFill>
                  <a:schemeClr val="tx2"/>
                </a:solidFill>
                <a:latin typeface="Karla" panose="020B0004030503030003" pitchFamily="34" charset="77"/>
              </a:rPr>
            </a:br>
            <a:r>
              <a:rPr lang="en-US" sz="1400" b="1">
                <a:solidFill>
                  <a:schemeClr val="tx2"/>
                </a:solidFill>
                <a:latin typeface="Karla" panose="020B0004030503030003" pitchFamily="34" charset="77"/>
              </a:rPr>
              <a:t> </a:t>
            </a:r>
          </a:p>
          <a:p>
            <a:pPr algn="ctr">
              <a:lnSpc>
                <a:spcPct val="170000"/>
              </a:lnSpc>
              <a:buNone/>
            </a:pPr>
            <a:r>
              <a:rPr lang="en-US" sz="1400" b="1">
                <a:solidFill>
                  <a:schemeClr val="tx2"/>
                </a:solidFill>
                <a:latin typeface="Karla" panose="020B0004030503030003" pitchFamily="34" charset="77"/>
              </a:rPr>
              <a:t>53% acquired new donors </a:t>
            </a:r>
            <a:br>
              <a:rPr lang="en-US" sz="1400" b="1">
                <a:solidFill>
                  <a:schemeClr val="tx2"/>
                </a:solidFill>
                <a:latin typeface="Karla" panose="020B0004030503030003" pitchFamily="34" charset="77"/>
              </a:rPr>
            </a:br>
            <a:br>
              <a:rPr lang="en-US" sz="1400" b="1">
                <a:solidFill>
                  <a:schemeClr val="tx2"/>
                </a:solidFill>
                <a:latin typeface="Karla" panose="020B0004030503030003" pitchFamily="34" charset="77"/>
              </a:rPr>
            </a:br>
            <a:endParaRPr lang="en-US" sz="1400" b="1">
              <a:solidFill>
                <a:schemeClr val="tx2"/>
              </a:solidFill>
              <a:latin typeface="Karla" panose="020B0004030503030003" pitchFamily="34" charset="77"/>
            </a:endParaRPr>
          </a:p>
          <a:p>
            <a:pPr algn="ctr">
              <a:lnSpc>
                <a:spcPct val="170000"/>
              </a:lnSpc>
              <a:buNone/>
            </a:pPr>
            <a:r>
              <a:rPr lang="en-US" sz="1400" b="1">
                <a:solidFill>
                  <a:schemeClr val="tx2"/>
                </a:solidFill>
                <a:latin typeface="Karla" panose="020B0004030503030003" pitchFamily="34" charset="77"/>
              </a:rPr>
              <a:t>49% retained over half of new donors</a:t>
            </a:r>
          </a:p>
        </p:txBody>
      </p:sp>
      <p:sp>
        <p:nvSpPr>
          <p:cNvPr id="14" name="TextBox 13">
            <a:extLst>
              <a:ext uri="{FF2B5EF4-FFF2-40B4-BE49-F238E27FC236}">
                <a16:creationId xmlns:a16="http://schemas.microsoft.com/office/drawing/2014/main" id="{759D078D-67F5-837F-3A3D-CC3502900EC3}"/>
              </a:ext>
            </a:extLst>
          </p:cNvPr>
          <p:cNvSpPr txBox="1"/>
          <p:nvPr/>
        </p:nvSpPr>
        <p:spPr>
          <a:xfrm>
            <a:off x="4344909" y="2360657"/>
            <a:ext cx="350812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Karla"/>
              </a:rPr>
              <a:t>Arts &amp; Culture 2023</a:t>
            </a:r>
            <a:endParaRPr lang="en-US" sz="2000">
              <a:ea typeface="Calibri"/>
              <a:cs typeface="Calibri"/>
            </a:endParaRPr>
          </a:p>
        </p:txBody>
      </p:sp>
      <p:sp>
        <p:nvSpPr>
          <p:cNvPr id="15" name="TextBox 14">
            <a:extLst>
              <a:ext uri="{FF2B5EF4-FFF2-40B4-BE49-F238E27FC236}">
                <a16:creationId xmlns:a16="http://schemas.microsoft.com/office/drawing/2014/main" id="{E0DEF258-F03B-F6E5-C52E-A4954EC75F9E}"/>
              </a:ext>
            </a:extLst>
          </p:cNvPr>
          <p:cNvSpPr txBox="1"/>
          <p:nvPr/>
        </p:nvSpPr>
        <p:spPr>
          <a:xfrm>
            <a:off x="8169303" y="2360657"/>
            <a:ext cx="347873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Karla"/>
              </a:rPr>
              <a:t>All Sectors in 2024</a:t>
            </a:r>
            <a:endParaRPr lang="en-US" sz="2000">
              <a:ea typeface="Calibri"/>
              <a:cs typeface="Calibri"/>
            </a:endParaRPr>
          </a:p>
        </p:txBody>
      </p:sp>
      <p:graphicFrame>
        <p:nvGraphicFramePr>
          <p:cNvPr id="20" name="Chart 19">
            <a:extLst>
              <a:ext uri="{FF2B5EF4-FFF2-40B4-BE49-F238E27FC236}">
                <a16:creationId xmlns:a16="http://schemas.microsoft.com/office/drawing/2014/main" id="{56A3C8A5-3239-A46A-B685-98CCA634124B}"/>
              </a:ext>
            </a:extLst>
          </p:cNvPr>
          <p:cNvGraphicFramePr/>
          <p:nvPr>
            <p:extLst>
              <p:ext uri="{D42A27DB-BD31-4B8C-83A1-F6EECF244321}">
                <p14:modId xmlns:p14="http://schemas.microsoft.com/office/powerpoint/2010/main" val="1196330741"/>
              </p:ext>
            </p:extLst>
          </p:nvPr>
        </p:nvGraphicFramePr>
        <p:xfrm>
          <a:off x="5674907" y="2681262"/>
          <a:ext cx="848126" cy="90010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1" name="Chart 20">
            <a:extLst>
              <a:ext uri="{FF2B5EF4-FFF2-40B4-BE49-F238E27FC236}">
                <a16:creationId xmlns:a16="http://schemas.microsoft.com/office/drawing/2014/main" id="{510BC977-9663-363B-7D85-FDA15235FE7B}"/>
              </a:ext>
            </a:extLst>
          </p:cNvPr>
          <p:cNvGraphicFramePr/>
          <p:nvPr>
            <p:extLst>
              <p:ext uri="{D42A27DB-BD31-4B8C-83A1-F6EECF244321}">
                <p14:modId xmlns:p14="http://schemas.microsoft.com/office/powerpoint/2010/main" val="2003085989"/>
              </p:ext>
            </p:extLst>
          </p:nvPr>
        </p:nvGraphicFramePr>
        <p:xfrm>
          <a:off x="5674907" y="3768868"/>
          <a:ext cx="848126" cy="90010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2" name="Chart 21">
            <a:extLst>
              <a:ext uri="{FF2B5EF4-FFF2-40B4-BE49-F238E27FC236}">
                <a16:creationId xmlns:a16="http://schemas.microsoft.com/office/drawing/2014/main" id="{B6103355-7F51-AA19-55F3-42BC57989051}"/>
              </a:ext>
            </a:extLst>
          </p:cNvPr>
          <p:cNvGraphicFramePr/>
          <p:nvPr>
            <p:extLst>
              <p:ext uri="{D42A27DB-BD31-4B8C-83A1-F6EECF244321}">
                <p14:modId xmlns:p14="http://schemas.microsoft.com/office/powerpoint/2010/main" val="2835799978"/>
              </p:ext>
            </p:extLst>
          </p:nvPr>
        </p:nvGraphicFramePr>
        <p:xfrm>
          <a:off x="5674907" y="4856475"/>
          <a:ext cx="848126" cy="900106"/>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9" name="Chart 8">
            <a:extLst>
              <a:ext uri="{FF2B5EF4-FFF2-40B4-BE49-F238E27FC236}">
                <a16:creationId xmlns:a16="http://schemas.microsoft.com/office/drawing/2014/main" id="{7AA30D3D-A81F-B7B8-59C4-E1AD584FF3BA}"/>
              </a:ext>
            </a:extLst>
          </p:cNvPr>
          <p:cNvGraphicFramePr/>
          <p:nvPr>
            <p:extLst>
              <p:ext uri="{D42A27DB-BD31-4B8C-83A1-F6EECF244321}">
                <p14:modId xmlns:p14="http://schemas.microsoft.com/office/powerpoint/2010/main" val="3654586571"/>
              </p:ext>
            </p:extLst>
          </p:nvPr>
        </p:nvGraphicFramePr>
        <p:xfrm>
          <a:off x="9484608" y="2681262"/>
          <a:ext cx="848126" cy="900106"/>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1" name="Chart 10">
            <a:extLst>
              <a:ext uri="{FF2B5EF4-FFF2-40B4-BE49-F238E27FC236}">
                <a16:creationId xmlns:a16="http://schemas.microsoft.com/office/drawing/2014/main" id="{A9DD81C9-0A59-AE27-4528-9DFFC2770258}"/>
              </a:ext>
            </a:extLst>
          </p:cNvPr>
          <p:cNvGraphicFramePr/>
          <p:nvPr>
            <p:extLst>
              <p:ext uri="{D42A27DB-BD31-4B8C-83A1-F6EECF244321}">
                <p14:modId xmlns:p14="http://schemas.microsoft.com/office/powerpoint/2010/main" val="3038727005"/>
              </p:ext>
            </p:extLst>
          </p:nvPr>
        </p:nvGraphicFramePr>
        <p:xfrm>
          <a:off x="9484608" y="3768868"/>
          <a:ext cx="848126" cy="900106"/>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CF118A84-385B-CFBD-74FB-7C96CAB9588B}"/>
              </a:ext>
            </a:extLst>
          </p:cNvPr>
          <p:cNvGraphicFramePr/>
          <p:nvPr>
            <p:extLst>
              <p:ext uri="{D42A27DB-BD31-4B8C-83A1-F6EECF244321}">
                <p14:modId xmlns:p14="http://schemas.microsoft.com/office/powerpoint/2010/main" val="3085388833"/>
              </p:ext>
            </p:extLst>
          </p:nvPr>
        </p:nvGraphicFramePr>
        <p:xfrm>
          <a:off x="9484608" y="4856475"/>
          <a:ext cx="848126" cy="900106"/>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75810840"/>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BA0CE-21E5-16F7-8B13-F3BAA98D45B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3B30DB1-A106-71FF-7245-467C5647F0EF}"/>
              </a:ext>
            </a:extLst>
          </p:cNvPr>
          <p:cNvSpPr/>
          <p:nvPr/>
        </p:nvSpPr>
        <p:spPr>
          <a:xfrm>
            <a:off x="1" y="0"/>
            <a:ext cx="12192000" cy="6858000"/>
          </a:xfrm>
          <a:prstGeom prst="rect">
            <a:avLst/>
          </a:prstGeom>
          <a:gradFill flip="none" rotWithShape="1">
            <a:gsLst>
              <a:gs pos="0">
                <a:schemeClr val="tx1"/>
              </a:gs>
              <a:gs pos="100000">
                <a:schemeClr val="tx1">
                  <a:lumMod val="50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CD51791E-D5D6-BC93-8AE5-13D9C6A379FC}"/>
              </a:ext>
            </a:extLst>
          </p:cNvPr>
          <p:cNvSpPr txBox="1">
            <a:spLocks/>
          </p:cNvSpPr>
          <p:nvPr/>
        </p:nvSpPr>
        <p:spPr>
          <a:xfrm>
            <a:off x="2346960" y="3151909"/>
            <a:ext cx="7498079" cy="5541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bg1"/>
                </a:solidFill>
                <a:latin typeface="Karla Medium" panose="020B0004030503030003" pitchFamily="34" charset="77"/>
                <a:ea typeface="+mj-ea"/>
                <a:cs typeface="+mj-cs"/>
              </a:defRPr>
            </a:lvl1pPr>
          </a:lstStyle>
          <a:p>
            <a:pPr algn="ctr">
              <a:lnSpc>
                <a:spcPct val="100000"/>
              </a:lnSpc>
            </a:pPr>
            <a:r>
              <a:rPr lang="en-US" sz="3800" b="1">
                <a:latin typeface="Karla" panose="020B0004030503030003" pitchFamily="34" charset="77"/>
              </a:rPr>
              <a:t>Public Media:</a:t>
            </a:r>
          </a:p>
          <a:p>
            <a:pPr algn="ctr">
              <a:lnSpc>
                <a:spcPct val="100000"/>
              </a:lnSpc>
            </a:pPr>
            <a:r>
              <a:rPr lang="en-US" sz="3800">
                <a:solidFill>
                  <a:schemeClr val="bg2"/>
                </a:solidFill>
                <a:latin typeface="Karla" panose="020B0004030503030003" pitchFamily="34" charset="77"/>
              </a:rPr>
              <a:t>Strengthening the Signal</a:t>
            </a:r>
          </a:p>
        </p:txBody>
      </p:sp>
    </p:spTree>
    <p:extLst>
      <p:ext uri="{BB962C8B-B14F-4D97-AF65-F5344CB8AC3E}">
        <p14:creationId xmlns:p14="http://schemas.microsoft.com/office/powerpoint/2010/main" val="343911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288B13-C38A-82A5-D3CD-1AE84080F71F}"/>
              </a:ext>
            </a:extLst>
          </p:cNvPr>
          <p:cNvSpPr/>
          <p:nvPr/>
        </p:nvSpPr>
        <p:spPr>
          <a:xfrm>
            <a:off x="5957455" y="1160741"/>
            <a:ext cx="5807552" cy="5100627"/>
          </a:xfrm>
          <a:prstGeom prst="rect">
            <a:avLst/>
          </a:prstGeom>
          <a:solidFill>
            <a:schemeClr val="bg2">
              <a:alpha val="2453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DCAD8F0D-A924-1C22-B25F-2B1FCF3E89D9}"/>
              </a:ext>
            </a:extLst>
          </p:cNvPr>
          <p:cNvSpPr>
            <a:spLocks noGrp="1"/>
          </p:cNvSpPr>
          <p:nvPr>
            <p:ph type="body" sz="quarter" idx="22"/>
          </p:nvPr>
        </p:nvSpPr>
        <p:spPr>
          <a:xfrm>
            <a:off x="441331" y="1235896"/>
            <a:ext cx="5142051" cy="5185696"/>
          </a:xfrm>
        </p:spPr>
        <p:txBody>
          <a:bodyPr vert="horz" lIns="91440" tIns="45720" rIns="91440" bIns="45720" rtlCol="0" anchor="t">
            <a:noAutofit/>
          </a:bodyPr>
          <a:lstStyle/>
          <a:p>
            <a:pPr marL="285750" indent="-285750">
              <a:lnSpc>
                <a:spcPct val="130000"/>
              </a:lnSpc>
              <a:buClr>
                <a:schemeClr val="tx1"/>
              </a:buClr>
              <a:buFont typeface="Wingdings" pitchFamily="2" charset="2"/>
              <a:buChar char="§"/>
            </a:pPr>
            <a:r>
              <a:rPr lang="en-US" sz="1600">
                <a:solidFill>
                  <a:schemeClr val="tx2"/>
                </a:solidFill>
                <a:latin typeface="Karla" panose="020B0004030503030003" pitchFamily="34" charset="77"/>
              </a:rPr>
              <a:t>Over 1,500 locally owned and operated public media stations in the US and territories.  </a:t>
            </a:r>
          </a:p>
          <a:p>
            <a:pPr marL="285750" indent="-285750">
              <a:lnSpc>
                <a:spcPct val="130000"/>
              </a:lnSpc>
              <a:buClr>
                <a:schemeClr val="tx1"/>
              </a:buClr>
              <a:buFont typeface="Wingdings" pitchFamily="2" charset="2"/>
              <a:buChar char="§"/>
            </a:pPr>
            <a:r>
              <a:rPr lang="en-US" sz="1600">
                <a:solidFill>
                  <a:schemeClr val="tx2"/>
                </a:solidFill>
                <a:latin typeface="Karla" panose="020B0004030503030003" pitchFamily="34" charset="77"/>
              </a:rPr>
              <a:t>Most funding comes from individual contributions</a:t>
            </a:r>
          </a:p>
          <a:p>
            <a:pPr marL="285750" indent="-285750">
              <a:lnSpc>
                <a:spcPct val="130000"/>
              </a:lnSpc>
              <a:buClr>
                <a:schemeClr val="tx1"/>
              </a:buClr>
              <a:buFont typeface="Wingdings" pitchFamily="2" charset="2"/>
              <a:buChar char="§"/>
            </a:pPr>
            <a:r>
              <a:rPr lang="en-US" sz="1600">
                <a:solidFill>
                  <a:schemeClr val="tx2"/>
                </a:solidFill>
                <a:latin typeface="Karla" panose="020B0004030503030003" pitchFamily="34" charset="77"/>
              </a:rPr>
              <a:t>Largest single source of funding is federal support distributed by the Corporation for Public Broadcasting (CPB).  </a:t>
            </a:r>
          </a:p>
          <a:p>
            <a:pPr marL="1028700" lvl="1" indent="-285750">
              <a:lnSpc>
                <a:spcPct val="130000"/>
              </a:lnSpc>
              <a:buClr>
                <a:schemeClr val="tx1"/>
              </a:buClr>
              <a:buFont typeface="Courier New" panose="02070309020205020404" pitchFamily="49" charset="0"/>
              <a:buChar char="o"/>
            </a:pPr>
            <a:r>
              <a:rPr lang="en-US" sz="1400" i="1">
                <a:solidFill>
                  <a:schemeClr val="tx2"/>
                </a:solidFill>
                <a:latin typeface="Karla" panose="020B0004030503030003" pitchFamily="34" charset="77"/>
              </a:rPr>
              <a:t>Receives an annual federal appropriation of $535 million (~0.01% of the federal budget)  </a:t>
            </a:r>
          </a:p>
          <a:p>
            <a:pPr marL="1028700" lvl="1" indent="-285750">
              <a:lnSpc>
                <a:spcPct val="130000"/>
              </a:lnSpc>
              <a:buClr>
                <a:schemeClr val="tx1"/>
              </a:buClr>
              <a:buFont typeface="Courier New" panose="02070309020205020404" pitchFamily="49" charset="0"/>
              <a:buChar char="o"/>
            </a:pPr>
            <a:r>
              <a:rPr lang="en-US" sz="1400" i="1">
                <a:solidFill>
                  <a:schemeClr val="tx2"/>
                </a:solidFill>
                <a:latin typeface="Karla" panose="020B0004030503030003" pitchFamily="34" charset="77"/>
              </a:rPr>
              <a:t>More than 70% of CPB funds go directly to local stations. </a:t>
            </a:r>
          </a:p>
          <a:p>
            <a:pPr marL="342900" indent="-285750">
              <a:lnSpc>
                <a:spcPct val="130000"/>
              </a:lnSpc>
              <a:buClr>
                <a:schemeClr val="tx1"/>
              </a:buClr>
              <a:buFont typeface="Wingdings" pitchFamily="2" charset="2"/>
              <a:buChar char="§"/>
            </a:pPr>
            <a:r>
              <a:rPr lang="en-US" sz="1600">
                <a:solidFill>
                  <a:schemeClr val="tx2"/>
                </a:solidFill>
                <a:latin typeface="Karla" panose="020B0004030503030003" pitchFamily="34" charset="77"/>
              </a:rPr>
              <a:t>Other funding includes state/local governments, educational institutions, foundations, businesses, and private colleges/universities. </a:t>
            </a:r>
          </a:p>
        </p:txBody>
      </p:sp>
      <p:sp>
        <p:nvSpPr>
          <p:cNvPr id="15" name="TextBox 14">
            <a:extLst>
              <a:ext uri="{FF2B5EF4-FFF2-40B4-BE49-F238E27FC236}">
                <a16:creationId xmlns:a16="http://schemas.microsoft.com/office/drawing/2014/main" id="{E5D87121-8208-37B2-6BFF-A6A846D8239F}"/>
              </a:ext>
            </a:extLst>
          </p:cNvPr>
          <p:cNvSpPr txBox="1"/>
          <p:nvPr/>
        </p:nvSpPr>
        <p:spPr>
          <a:xfrm>
            <a:off x="7302141" y="6304435"/>
            <a:ext cx="4566553" cy="415498"/>
          </a:xfrm>
          <a:prstGeom prst="rect">
            <a:avLst/>
          </a:prstGeom>
          <a:noFill/>
        </p:spPr>
        <p:txBody>
          <a:bodyPr wrap="square" lIns="91440" tIns="45720" rIns="91440" bIns="45720" rtlCol="0" anchor="t">
            <a:spAutoFit/>
          </a:bodyPr>
          <a:lstStyle/>
          <a:p>
            <a:pPr algn="r"/>
            <a:r>
              <a:rPr lang="en-US" sz="700">
                <a:solidFill>
                  <a:srgbClr val="545454"/>
                </a:solidFill>
                <a:latin typeface="Karla"/>
                <a:ea typeface="Calibri Light"/>
                <a:cs typeface="Calibri Light"/>
              </a:rPr>
              <a:t>Corporation for Public Broadcasting. CPB FAQ. (2025),  </a:t>
            </a:r>
            <a:endParaRPr lang="en-US">
              <a:solidFill>
                <a:srgbClr val="254A5D"/>
              </a:solidFill>
              <a:ea typeface="Calibri Light"/>
              <a:cs typeface="Calibri Light"/>
            </a:endParaRPr>
          </a:p>
          <a:p>
            <a:pPr algn="r"/>
            <a:r>
              <a:rPr lang="en-US" sz="700">
                <a:solidFill>
                  <a:srgbClr val="545454"/>
                </a:solidFill>
                <a:latin typeface="Karla"/>
                <a:ea typeface="Calibri Light"/>
                <a:cs typeface="Calibri Light"/>
              </a:rPr>
              <a:t>Public Media Alliance. Statement: "</a:t>
            </a:r>
            <a:r>
              <a:rPr lang="en-US" sz="700">
                <a:solidFill>
                  <a:srgbClr val="545454"/>
                </a:solidFill>
                <a:ea typeface="Calibri Light"/>
                <a:cs typeface="Calibri Light"/>
              </a:rPr>
              <a:t>PMA: Senate must reject CPB funding cuts."  (June 13, 2025).</a:t>
            </a:r>
            <a:endParaRPr lang="en-US"/>
          </a:p>
          <a:p>
            <a:pPr algn="r"/>
            <a:r>
              <a:rPr lang="en-US" sz="700">
                <a:solidFill>
                  <a:srgbClr val="545454"/>
                </a:solidFill>
                <a:ea typeface="Calibri Light"/>
                <a:cs typeface="Calibri Light"/>
              </a:rPr>
              <a:t>PBS. "How do federal $$$ get to your local station?"  (July 6, 2020)</a:t>
            </a:r>
          </a:p>
        </p:txBody>
      </p:sp>
      <p:sp>
        <p:nvSpPr>
          <p:cNvPr id="3" name="TextBox 2">
            <a:extLst>
              <a:ext uri="{FF2B5EF4-FFF2-40B4-BE49-F238E27FC236}">
                <a16:creationId xmlns:a16="http://schemas.microsoft.com/office/drawing/2014/main" id="{3B9E550B-F56B-BE55-B1BD-C430CB6FE08C}"/>
              </a:ext>
            </a:extLst>
          </p:cNvPr>
          <p:cNvSpPr txBox="1"/>
          <p:nvPr/>
        </p:nvSpPr>
        <p:spPr>
          <a:xfrm>
            <a:off x="6314919" y="1415928"/>
            <a:ext cx="50926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Karla"/>
              </a:rPr>
              <a:t>Sample PBS Funding</a:t>
            </a:r>
          </a:p>
        </p:txBody>
      </p:sp>
      <p:graphicFrame>
        <p:nvGraphicFramePr>
          <p:cNvPr id="5" name="Chart 4">
            <a:extLst>
              <a:ext uri="{FF2B5EF4-FFF2-40B4-BE49-F238E27FC236}">
                <a16:creationId xmlns:a16="http://schemas.microsoft.com/office/drawing/2014/main" id="{395BBA91-B686-B1CB-2F29-B2CCA1A7D17C}"/>
              </a:ext>
            </a:extLst>
          </p:cNvPr>
          <p:cNvGraphicFramePr/>
          <p:nvPr>
            <p:extLst>
              <p:ext uri="{D42A27DB-BD31-4B8C-83A1-F6EECF244321}">
                <p14:modId xmlns:p14="http://schemas.microsoft.com/office/powerpoint/2010/main" val="1532526141"/>
              </p:ext>
            </p:extLst>
          </p:nvPr>
        </p:nvGraphicFramePr>
        <p:xfrm>
          <a:off x="6350273" y="2071225"/>
          <a:ext cx="5021917" cy="402742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2">
            <a:extLst>
              <a:ext uri="{FF2B5EF4-FFF2-40B4-BE49-F238E27FC236}">
                <a16:creationId xmlns:a16="http://schemas.microsoft.com/office/drawing/2014/main" id="{FDF0C309-76CF-AA51-3F73-C4FAD7228607}"/>
              </a:ext>
            </a:extLst>
          </p:cNvPr>
          <p:cNvSpPr txBox="1">
            <a:spLocks/>
          </p:cNvSpPr>
          <p:nvPr/>
        </p:nvSpPr>
        <p:spPr>
          <a:xfrm>
            <a:off x="457198" y="424069"/>
            <a:ext cx="7218219" cy="54795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4000" b="0" i="0" kern="1200" cap="all" spc="200" baseline="0">
                <a:solidFill>
                  <a:srgbClr val="254A5D"/>
                </a:solidFill>
                <a:latin typeface="Karla Medium" panose="020B00040305030300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i="1" kern="1200" cap="all" spc="200" baseline="0">
                <a:solidFill>
                  <a:srgbClr val="254A5D"/>
                </a:solidFill>
                <a:latin typeface="Karla Light" panose="020B00040305030300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fontAlgn="auto">
              <a:spcAft>
                <a:spcPts val="0"/>
              </a:spcAft>
              <a:buClrTx/>
              <a:buSzTx/>
              <a:tabLst/>
              <a:defRPr/>
            </a:pPr>
            <a:r>
              <a:rPr lang="en-US" sz="2800" b="1" cap="none" spc="0">
                <a:latin typeface="Karla"/>
              </a:rPr>
              <a:t>Public Media Funding</a:t>
            </a:r>
          </a:p>
        </p:txBody>
      </p:sp>
    </p:spTree>
    <p:extLst>
      <p:ext uri="{BB962C8B-B14F-4D97-AF65-F5344CB8AC3E}">
        <p14:creationId xmlns:p14="http://schemas.microsoft.com/office/powerpoint/2010/main" val="250790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united states">
            <a:extLst>
              <a:ext uri="{FF2B5EF4-FFF2-40B4-BE49-F238E27FC236}">
                <a16:creationId xmlns:a16="http://schemas.microsoft.com/office/drawing/2014/main" id="{6A54B323-EF3E-9C18-3588-4CD31D90B0EE}"/>
              </a:ext>
            </a:extLst>
          </p:cNvPr>
          <p:cNvPicPr>
            <a:picLocks noChangeAspect="1"/>
          </p:cNvPicPr>
          <p:nvPr/>
        </p:nvPicPr>
        <p:blipFill>
          <a:blip r:embed="rId3"/>
          <a:stretch>
            <a:fillRect/>
          </a:stretch>
        </p:blipFill>
        <p:spPr>
          <a:xfrm>
            <a:off x="7170104" y="1175657"/>
            <a:ext cx="4434023" cy="3280229"/>
          </a:xfrm>
          <a:prstGeom prst="rect">
            <a:avLst/>
          </a:prstGeom>
        </p:spPr>
      </p:pic>
      <p:sp>
        <p:nvSpPr>
          <p:cNvPr id="17" name="TextBox 16">
            <a:extLst>
              <a:ext uri="{FF2B5EF4-FFF2-40B4-BE49-F238E27FC236}">
                <a16:creationId xmlns:a16="http://schemas.microsoft.com/office/drawing/2014/main" id="{5C19220F-7F7D-BFA0-ADBE-327B1EE942C3}"/>
              </a:ext>
            </a:extLst>
          </p:cNvPr>
          <p:cNvSpPr txBox="1"/>
          <p:nvPr/>
        </p:nvSpPr>
        <p:spPr>
          <a:xfrm>
            <a:off x="7302141" y="6304435"/>
            <a:ext cx="4566553" cy="307777"/>
          </a:xfrm>
          <a:prstGeom prst="rect">
            <a:avLst/>
          </a:prstGeom>
          <a:noFill/>
        </p:spPr>
        <p:txBody>
          <a:bodyPr wrap="square" lIns="91440" tIns="45720" rIns="91440" bIns="45720" rtlCol="0" anchor="t">
            <a:spAutoFit/>
          </a:bodyPr>
          <a:lstStyle/>
          <a:p>
            <a:pPr algn="r"/>
            <a:r>
              <a:rPr lang="en-US" sz="700">
                <a:solidFill>
                  <a:srgbClr val="545454"/>
                </a:solidFill>
                <a:latin typeface="Karla"/>
              </a:rPr>
              <a:t>Current. "</a:t>
            </a:r>
            <a:r>
              <a:rPr lang="en-US" sz="700">
                <a:solidFill>
                  <a:srgbClr val="545454"/>
                </a:solidFill>
                <a:ea typeface="+mn-lt"/>
                <a:cs typeface="+mn-lt"/>
              </a:rPr>
              <a:t>Here’s how much public media relies on federal funding, and what could happen next." (April 24, 2025).</a:t>
            </a:r>
          </a:p>
          <a:p>
            <a:pPr algn="r"/>
            <a:endParaRPr lang="en-US" sz="700">
              <a:solidFill>
                <a:srgbClr val="545454"/>
              </a:solidFill>
              <a:ea typeface="Calibri Light"/>
              <a:cs typeface="Calibri Light"/>
            </a:endParaRPr>
          </a:p>
        </p:txBody>
      </p:sp>
      <p:sp>
        <p:nvSpPr>
          <p:cNvPr id="3" name="Text Placeholder 2">
            <a:extLst>
              <a:ext uri="{FF2B5EF4-FFF2-40B4-BE49-F238E27FC236}">
                <a16:creationId xmlns:a16="http://schemas.microsoft.com/office/drawing/2014/main" id="{98790C18-F8CD-5D10-0052-44F2E6C0058A}"/>
              </a:ext>
            </a:extLst>
          </p:cNvPr>
          <p:cNvSpPr txBox="1">
            <a:spLocks/>
          </p:cNvSpPr>
          <p:nvPr/>
        </p:nvSpPr>
        <p:spPr>
          <a:xfrm>
            <a:off x="457199" y="424069"/>
            <a:ext cx="11732112" cy="54795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4000" b="0" i="0" kern="1200" cap="all" spc="200" baseline="0">
                <a:solidFill>
                  <a:srgbClr val="254A5D"/>
                </a:solidFill>
                <a:latin typeface="Karla Medium" panose="020B00040305030300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i="1" kern="1200" cap="all" spc="200" baseline="0">
                <a:solidFill>
                  <a:srgbClr val="254A5D"/>
                </a:solidFill>
                <a:latin typeface="Karla Light" panose="020B00040305030300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i="0" kern="1200" cap="all" spc="200" baseline="0">
                <a:solidFill>
                  <a:srgbClr val="254A5D"/>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fontAlgn="auto">
              <a:spcAft>
                <a:spcPts val="0"/>
              </a:spcAft>
              <a:buClrTx/>
              <a:buSzTx/>
              <a:tabLst/>
              <a:defRPr/>
            </a:pPr>
            <a:r>
              <a:rPr lang="en-US" sz="2800" b="1" cap="none" spc="0">
                <a:latin typeface="Karla"/>
              </a:rPr>
              <a:t>Why Federal Dollars Matter: Reliance on Federal Funding</a:t>
            </a:r>
          </a:p>
        </p:txBody>
      </p:sp>
      <p:grpSp>
        <p:nvGrpSpPr>
          <p:cNvPr id="15" name="Group 14">
            <a:extLst>
              <a:ext uri="{FF2B5EF4-FFF2-40B4-BE49-F238E27FC236}">
                <a16:creationId xmlns:a16="http://schemas.microsoft.com/office/drawing/2014/main" id="{FFFD0F3E-07A5-BE4F-56AC-1DFD2D649624}"/>
              </a:ext>
            </a:extLst>
          </p:cNvPr>
          <p:cNvGrpSpPr/>
          <p:nvPr/>
        </p:nvGrpSpPr>
        <p:grpSpPr>
          <a:xfrm>
            <a:off x="7240356" y="4630492"/>
            <a:ext cx="3721022" cy="1575745"/>
            <a:chOff x="7302141" y="4728689"/>
            <a:chExt cx="3721022" cy="1575745"/>
          </a:xfrm>
        </p:grpSpPr>
        <p:pic>
          <p:nvPicPr>
            <p:cNvPr id="7" name="Picture 6" descr="A graph of a graph of a station&#10;&#10;AI-generated content may be incorrect.">
              <a:extLst>
                <a:ext uri="{FF2B5EF4-FFF2-40B4-BE49-F238E27FC236}">
                  <a16:creationId xmlns:a16="http://schemas.microsoft.com/office/drawing/2014/main" id="{227B913D-ACA4-A5FD-0AC9-39854680C6E0}"/>
                </a:ext>
              </a:extLst>
            </p:cNvPr>
            <p:cNvPicPr>
              <a:picLocks noChangeAspect="1"/>
            </p:cNvPicPr>
            <p:nvPr/>
          </p:nvPicPr>
          <p:blipFill>
            <a:blip r:embed="rId4"/>
            <a:srcRect t="-404" r="4144" b="3916"/>
            <a:stretch>
              <a:fillRect/>
            </a:stretch>
          </p:blipFill>
          <p:spPr>
            <a:xfrm>
              <a:off x="7302141" y="4728689"/>
              <a:ext cx="3721022" cy="1575745"/>
            </a:xfrm>
            <a:prstGeom prst="rect">
              <a:avLst/>
            </a:prstGeom>
            <a:noFill/>
            <a:effectLst>
              <a:outerShdw blurRad="127000" dist="38100" dir="2700000" algn="tl" rotWithShape="0">
                <a:prstClr val="black">
                  <a:alpha val="25000"/>
                </a:prstClr>
              </a:outerShdw>
            </a:effectLst>
          </p:spPr>
        </p:pic>
        <p:sp>
          <p:nvSpPr>
            <p:cNvPr id="4" name="Rectangle 3">
              <a:extLst>
                <a:ext uri="{FF2B5EF4-FFF2-40B4-BE49-F238E27FC236}">
                  <a16:creationId xmlns:a16="http://schemas.microsoft.com/office/drawing/2014/main" id="{03A12972-0864-35F3-8330-8DCFE7080D40}"/>
                </a:ext>
              </a:extLst>
            </p:cNvPr>
            <p:cNvSpPr/>
            <p:nvPr/>
          </p:nvSpPr>
          <p:spPr>
            <a:xfrm>
              <a:off x="7424257" y="5310231"/>
              <a:ext cx="629174" cy="72984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007BEEB-2E4B-3F24-315E-C99CD15A7EDE}"/>
                </a:ext>
              </a:extLst>
            </p:cNvPr>
            <p:cNvSpPr/>
            <p:nvPr/>
          </p:nvSpPr>
          <p:spPr>
            <a:xfrm>
              <a:off x="8141516" y="5121477"/>
              <a:ext cx="629174" cy="91859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EB0F58D-AC40-487C-C846-5518F57E4797}"/>
                </a:ext>
              </a:extLst>
            </p:cNvPr>
            <p:cNvSpPr/>
            <p:nvPr/>
          </p:nvSpPr>
          <p:spPr>
            <a:xfrm>
              <a:off x="8866543" y="5631214"/>
              <a:ext cx="629174" cy="40885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C1C11FF-DEC9-C510-496B-6E3E52B4D07A}"/>
                </a:ext>
              </a:extLst>
            </p:cNvPr>
            <p:cNvSpPr/>
            <p:nvPr/>
          </p:nvSpPr>
          <p:spPr>
            <a:xfrm>
              <a:off x="9582341" y="5229870"/>
              <a:ext cx="629174" cy="81020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2C8728-A9EC-FF20-7D42-6EFDA96CB0CE}"/>
                </a:ext>
              </a:extLst>
            </p:cNvPr>
            <p:cNvSpPr/>
            <p:nvPr/>
          </p:nvSpPr>
          <p:spPr>
            <a:xfrm>
              <a:off x="10306413" y="5089193"/>
              <a:ext cx="629174" cy="95087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map of the united states with blue circles&#10;&#10;AI-generated content may be incorrect.">
            <a:extLst>
              <a:ext uri="{FF2B5EF4-FFF2-40B4-BE49-F238E27FC236}">
                <a16:creationId xmlns:a16="http://schemas.microsoft.com/office/drawing/2014/main" id="{9A1B14D5-7648-352B-285C-47D8755BF1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446" y="1042219"/>
            <a:ext cx="6311900" cy="5321300"/>
          </a:xfrm>
          <a:prstGeom prst="rect">
            <a:avLst/>
          </a:prstGeom>
        </p:spPr>
      </p:pic>
    </p:spTree>
    <p:extLst>
      <p:ext uri="{BB962C8B-B14F-4D97-AF65-F5344CB8AC3E}">
        <p14:creationId xmlns:p14="http://schemas.microsoft.com/office/powerpoint/2010/main" val="2942951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united states">
            <a:extLst>
              <a:ext uri="{FF2B5EF4-FFF2-40B4-BE49-F238E27FC236}">
                <a16:creationId xmlns:a16="http://schemas.microsoft.com/office/drawing/2014/main" id="{5BB48526-06CA-DEC1-93C7-5ACD451F715F}"/>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rcRect l="274" t="-31" r="1114" b="9471"/>
          <a:stretch>
            <a:fillRect/>
          </a:stretch>
        </p:blipFill>
        <p:spPr>
          <a:xfrm>
            <a:off x="0" y="-1135"/>
            <a:ext cx="12192000" cy="3347877"/>
          </a:xfrm>
          <a:prstGeom prst="rect">
            <a:avLst/>
          </a:prstGeom>
        </p:spPr>
      </p:pic>
      <p:sp>
        <p:nvSpPr>
          <p:cNvPr id="3" name="Text Placeholder 2">
            <a:extLst>
              <a:ext uri="{FF2B5EF4-FFF2-40B4-BE49-F238E27FC236}">
                <a16:creationId xmlns:a16="http://schemas.microsoft.com/office/drawing/2014/main" id="{DEDB1C42-94F5-A209-08F5-B082E6F63110}"/>
              </a:ext>
            </a:extLst>
          </p:cNvPr>
          <p:cNvSpPr>
            <a:spLocks noGrp="1"/>
          </p:cNvSpPr>
          <p:nvPr>
            <p:ph type="body" sz="quarter" idx="20"/>
          </p:nvPr>
        </p:nvSpPr>
        <p:spPr>
          <a:xfrm>
            <a:off x="8306112" y="3562059"/>
            <a:ext cx="3390588" cy="1747668"/>
          </a:xfrm>
        </p:spPr>
        <p:txBody>
          <a:bodyPr vert="horz" lIns="91440" tIns="45720" rIns="91440" bIns="45720" rtlCol="0" anchor="t">
            <a:noAutofit/>
          </a:bodyPr>
          <a:lstStyle/>
          <a:p>
            <a:pPr algn="l">
              <a:lnSpc>
                <a:spcPct val="150000"/>
              </a:lnSpc>
            </a:pPr>
            <a:r>
              <a:rPr lang="en-US" sz="1200" b="1">
                <a:solidFill>
                  <a:schemeClr val="tx2"/>
                </a:solidFill>
                <a:latin typeface="Karla"/>
              </a:rPr>
              <a:t>03 </a:t>
            </a:r>
            <a:br>
              <a:rPr lang="en-US" sz="1200" b="1">
                <a:latin typeface="Karla"/>
              </a:rPr>
            </a:br>
            <a:r>
              <a:rPr lang="en-US" sz="1300">
                <a:solidFill>
                  <a:schemeClr val="tx2"/>
                </a:solidFill>
                <a:latin typeface="Karla"/>
              </a:rPr>
              <a:t>States with smaller populations receive </a:t>
            </a:r>
            <a:r>
              <a:rPr lang="en-US" sz="1300" err="1">
                <a:solidFill>
                  <a:schemeClr val="tx2"/>
                </a:solidFill>
                <a:latin typeface="Karla"/>
              </a:rPr>
              <a:t>disproportionatelay</a:t>
            </a:r>
            <a:r>
              <a:rPr lang="en-US" sz="1300">
                <a:solidFill>
                  <a:schemeClr val="tx2"/>
                </a:solidFill>
                <a:latin typeface="Karla"/>
              </a:rPr>
              <a:t> more CPB funding per person. Those under 3 million residents averaged over twice the per-capita funding of larger states. Alaska stands out at $11.86 per person, nearly 8 times the national average.</a:t>
            </a:r>
            <a:r>
              <a:rPr lang="en-US" sz="1300">
                <a:solidFill>
                  <a:schemeClr val="tx2"/>
                </a:solidFill>
                <a:latin typeface="Karla Light"/>
              </a:rPr>
              <a:t> </a:t>
            </a:r>
            <a:endParaRPr lang="en-US" sz="1300">
              <a:solidFill>
                <a:schemeClr val="tx2"/>
              </a:solidFill>
            </a:endParaRPr>
          </a:p>
          <a:p>
            <a:pPr algn="l">
              <a:lnSpc>
                <a:spcPct val="150000"/>
              </a:lnSpc>
            </a:pPr>
            <a:endParaRPr lang="en-US" sz="1300">
              <a:solidFill>
                <a:schemeClr val="tx2"/>
              </a:solidFill>
            </a:endParaRPr>
          </a:p>
        </p:txBody>
      </p:sp>
      <p:sp>
        <p:nvSpPr>
          <p:cNvPr id="4" name="Text Placeholder 3">
            <a:extLst>
              <a:ext uri="{FF2B5EF4-FFF2-40B4-BE49-F238E27FC236}">
                <a16:creationId xmlns:a16="http://schemas.microsoft.com/office/drawing/2014/main" id="{67744679-00F1-FC9C-24E4-A105CD57C72A}"/>
              </a:ext>
            </a:extLst>
          </p:cNvPr>
          <p:cNvSpPr>
            <a:spLocks noGrp="1"/>
          </p:cNvSpPr>
          <p:nvPr>
            <p:ph type="body" sz="quarter" idx="21"/>
          </p:nvPr>
        </p:nvSpPr>
        <p:spPr>
          <a:xfrm>
            <a:off x="4452661" y="3562059"/>
            <a:ext cx="3390588" cy="1747668"/>
          </a:xfrm>
        </p:spPr>
        <p:txBody>
          <a:bodyPr vert="horz" lIns="91440" tIns="45720" rIns="91440" bIns="45720" rtlCol="0" anchor="t">
            <a:noAutofit/>
          </a:bodyPr>
          <a:lstStyle/>
          <a:p>
            <a:pPr algn="l">
              <a:lnSpc>
                <a:spcPct val="150000"/>
              </a:lnSpc>
            </a:pPr>
            <a:r>
              <a:rPr lang="en-US" sz="1200" b="1">
                <a:solidFill>
                  <a:schemeClr val="tx2"/>
                </a:solidFill>
                <a:latin typeface="Karla"/>
              </a:rPr>
              <a:t>02</a:t>
            </a:r>
            <a:br>
              <a:rPr lang="en-US" sz="1200" b="1">
                <a:solidFill>
                  <a:schemeClr val="tx2"/>
                </a:solidFill>
                <a:latin typeface="Karla"/>
              </a:rPr>
            </a:br>
            <a:r>
              <a:rPr lang="en-US" sz="1300">
                <a:solidFill>
                  <a:schemeClr val="tx2"/>
                </a:solidFill>
                <a:latin typeface="Karla"/>
              </a:rPr>
              <a:t>Geographic and political disparities are also visible, as Republican-leaning states averaged more CPB funding per capita ($1.62) than Democratic-leaning states ($1.26), a pattern tied to population density, infrastructure costs, and the rural footprint of public media.</a:t>
            </a:r>
          </a:p>
          <a:p>
            <a:pPr algn="l">
              <a:lnSpc>
                <a:spcPct val="150000"/>
              </a:lnSpc>
            </a:pPr>
            <a:endParaRPr lang="en-US" sz="1300">
              <a:solidFill>
                <a:schemeClr val="tx2"/>
              </a:solidFill>
              <a:latin typeface="Karla"/>
            </a:endParaRPr>
          </a:p>
          <a:p>
            <a:pPr algn="l"/>
            <a:endParaRPr lang="en-US" sz="1300">
              <a:solidFill>
                <a:schemeClr val="tx2"/>
              </a:solidFill>
            </a:endParaRPr>
          </a:p>
        </p:txBody>
      </p:sp>
      <p:sp>
        <p:nvSpPr>
          <p:cNvPr id="5" name="Text Placeholder 4">
            <a:extLst>
              <a:ext uri="{FF2B5EF4-FFF2-40B4-BE49-F238E27FC236}">
                <a16:creationId xmlns:a16="http://schemas.microsoft.com/office/drawing/2014/main" id="{2249BCAF-4D1E-09B7-C27F-EBC72C45E3E2}"/>
              </a:ext>
            </a:extLst>
          </p:cNvPr>
          <p:cNvSpPr>
            <a:spLocks noGrp="1"/>
          </p:cNvSpPr>
          <p:nvPr>
            <p:ph type="body" sz="quarter" idx="22"/>
          </p:nvPr>
        </p:nvSpPr>
        <p:spPr>
          <a:xfrm>
            <a:off x="599210" y="3568118"/>
            <a:ext cx="3390588" cy="1747668"/>
          </a:xfrm>
        </p:spPr>
        <p:txBody>
          <a:bodyPr vert="horz" lIns="91440" tIns="45720" rIns="91440" bIns="45720" rtlCol="0" anchor="t">
            <a:noAutofit/>
          </a:bodyPr>
          <a:lstStyle/>
          <a:p>
            <a:pPr algn="l">
              <a:lnSpc>
                <a:spcPct val="150000"/>
              </a:lnSpc>
            </a:pPr>
            <a:r>
              <a:rPr lang="en-US" sz="1400" b="1">
                <a:solidFill>
                  <a:schemeClr val="tx2"/>
                </a:solidFill>
                <a:latin typeface="Karla"/>
              </a:rPr>
              <a:t>01 </a:t>
            </a:r>
            <a:br>
              <a:rPr lang="en-US" sz="1300">
                <a:solidFill>
                  <a:schemeClr val="tx2"/>
                </a:solidFill>
                <a:latin typeface="Karla"/>
              </a:rPr>
            </a:br>
            <a:r>
              <a:rPr lang="en-US" sz="1300">
                <a:solidFill>
                  <a:schemeClr val="tx2"/>
                </a:solidFill>
                <a:latin typeface="Karla"/>
              </a:rPr>
              <a:t>Rural stations are significantly more reliant on CPB support than urban ones. CPB grants make up 17% of rural station revenue on average (vs. 9% for urban), and some rural stations —particularly those on Native American reservations — depend on CPB for more than 50% of their revenue. </a:t>
            </a:r>
          </a:p>
        </p:txBody>
      </p:sp>
      <p:sp>
        <p:nvSpPr>
          <p:cNvPr id="13" name="TextBox 12">
            <a:extLst>
              <a:ext uri="{FF2B5EF4-FFF2-40B4-BE49-F238E27FC236}">
                <a16:creationId xmlns:a16="http://schemas.microsoft.com/office/drawing/2014/main" id="{2B0DC05A-67E7-8FD0-C0DE-5820A5CD77C7}"/>
              </a:ext>
            </a:extLst>
          </p:cNvPr>
          <p:cNvSpPr txBox="1"/>
          <p:nvPr/>
        </p:nvSpPr>
        <p:spPr>
          <a:xfrm>
            <a:off x="7302141" y="6387779"/>
            <a:ext cx="4566553" cy="307777"/>
          </a:xfrm>
          <a:prstGeom prst="rect">
            <a:avLst/>
          </a:prstGeom>
          <a:noFill/>
        </p:spPr>
        <p:txBody>
          <a:bodyPr wrap="square" lIns="91440" tIns="45720" rIns="91440" bIns="45720" rtlCol="0" anchor="t">
            <a:spAutoFit/>
          </a:bodyPr>
          <a:lstStyle/>
          <a:p>
            <a:pPr algn="r"/>
            <a:r>
              <a:rPr lang="en-US" sz="700">
                <a:solidFill>
                  <a:srgbClr val="545454"/>
                </a:solidFill>
                <a:ea typeface="+mn-lt"/>
                <a:cs typeface="+mn-lt"/>
              </a:rPr>
              <a:t>Curley, Alex. </a:t>
            </a:r>
            <a:r>
              <a:rPr lang="en-US" sz="700" i="1">
                <a:solidFill>
                  <a:srgbClr val="545454"/>
                </a:solidFill>
                <a:ea typeface="+mn-lt"/>
                <a:cs typeface="+mn-lt"/>
              </a:rPr>
              <a:t>“How Much Does Public Media Cost Your State?”</a:t>
            </a:r>
            <a:r>
              <a:rPr lang="en-US" sz="700">
                <a:solidFill>
                  <a:srgbClr val="545454"/>
                </a:solidFill>
                <a:ea typeface="+mn-lt"/>
                <a:cs typeface="+mn-lt"/>
              </a:rPr>
              <a:t> Current. (March 20, 2025).</a:t>
            </a:r>
            <a:br>
              <a:rPr lang="en-US" sz="700">
                <a:solidFill>
                  <a:srgbClr val="545454"/>
                </a:solidFill>
                <a:ea typeface="+mn-lt"/>
                <a:cs typeface="+mn-lt"/>
              </a:rPr>
            </a:br>
            <a:r>
              <a:rPr lang="en-US" sz="700">
                <a:solidFill>
                  <a:srgbClr val="545454"/>
                </a:solidFill>
                <a:ea typeface="+mn-lt"/>
                <a:cs typeface="+mn-lt"/>
              </a:rPr>
              <a:t> Corporation for Public Broadcasting. </a:t>
            </a:r>
            <a:r>
              <a:rPr lang="en-US" sz="700" i="1">
                <a:solidFill>
                  <a:srgbClr val="545454"/>
                </a:solidFill>
                <a:ea typeface="+mn-lt"/>
                <a:cs typeface="+mn-lt"/>
              </a:rPr>
              <a:t>“Support for Rural Stations.”</a:t>
            </a:r>
            <a:r>
              <a:rPr lang="en-US" sz="700">
                <a:solidFill>
                  <a:srgbClr val="545454"/>
                </a:solidFill>
                <a:ea typeface="+mn-lt"/>
                <a:cs typeface="+mn-lt"/>
              </a:rPr>
              <a:t> CPB.org. (2024).</a:t>
            </a:r>
            <a:endParaRPr lang="en-US"/>
          </a:p>
        </p:txBody>
      </p:sp>
    </p:spTree>
    <p:extLst>
      <p:ext uri="{BB962C8B-B14F-4D97-AF65-F5344CB8AC3E}">
        <p14:creationId xmlns:p14="http://schemas.microsoft.com/office/powerpoint/2010/main" val="840204030"/>
      </p:ext>
    </p:extLst>
  </p:cSld>
  <p:clrMapOvr>
    <a:masterClrMapping/>
  </p:clrMapOvr>
</p:sld>
</file>

<file path=ppt/theme/theme1.xml><?xml version="1.0" encoding="utf-8"?>
<a:theme xmlns:a="http://schemas.openxmlformats.org/drawingml/2006/main" name="1_Office Theme">
  <a:themeElements>
    <a:clrScheme name="CCS ">
      <a:dk1>
        <a:srgbClr val="254A5D"/>
      </a:dk1>
      <a:lt1>
        <a:srgbClr val="FFFFFF"/>
      </a:lt1>
      <a:dk2>
        <a:srgbClr val="545454"/>
      </a:dk2>
      <a:lt2>
        <a:srgbClr val="D9E1E2"/>
      </a:lt2>
      <a:accent1>
        <a:srgbClr val="E1523D"/>
      </a:accent1>
      <a:accent2>
        <a:srgbClr val="2DCCD3"/>
      </a:accent2>
      <a:accent3>
        <a:srgbClr val="ECB22D"/>
      </a:accent3>
      <a:accent4>
        <a:srgbClr val="6B8E92"/>
      </a:accent4>
      <a:accent5>
        <a:srgbClr val="65BAAF"/>
      </a:accent5>
      <a:accent6>
        <a:srgbClr val="016273"/>
      </a:accent6>
      <a:hlink>
        <a:srgbClr val="E1523D"/>
      </a:hlink>
      <a:folHlink>
        <a:srgbClr val="2DCC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s">
  <a:themeElements>
    <a:clrScheme name="CCS ">
      <a:dk1>
        <a:srgbClr val="254A5D"/>
      </a:dk1>
      <a:lt1>
        <a:srgbClr val="FFFFFF"/>
      </a:lt1>
      <a:dk2>
        <a:srgbClr val="545454"/>
      </a:dk2>
      <a:lt2>
        <a:srgbClr val="D9E1E2"/>
      </a:lt2>
      <a:accent1>
        <a:srgbClr val="E1523D"/>
      </a:accent1>
      <a:accent2>
        <a:srgbClr val="2DCCD3"/>
      </a:accent2>
      <a:accent3>
        <a:srgbClr val="ECB22D"/>
      </a:accent3>
      <a:accent4>
        <a:srgbClr val="6B8E92"/>
      </a:accent4>
      <a:accent5>
        <a:srgbClr val="65BAAF"/>
      </a:accent5>
      <a:accent6>
        <a:srgbClr val="016273"/>
      </a:accent6>
      <a:hlink>
        <a:srgbClr val="E1523D"/>
      </a:hlink>
      <a:folHlink>
        <a:srgbClr val="2DCCD3"/>
      </a:folHlink>
    </a:clrScheme>
    <a:fontScheme name="CCS Font">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CS Colors">
    <a:dk1>
      <a:srgbClr val="254A5D"/>
    </a:dk1>
    <a:lt1>
      <a:srgbClr val="FFFFFF"/>
    </a:lt1>
    <a:dk2>
      <a:srgbClr val="D9E1E2"/>
    </a:dk2>
    <a:lt2>
      <a:srgbClr val="D9E1E2"/>
    </a:lt2>
    <a:accent1>
      <a:srgbClr val="E1523D"/>
    </a:accent1>
    <a:accent2>
      <a:srgbClr val="2DCCD3"/>
    </a:accent2>
    <a:accent3>
      <a:srgbClr val="ECB22D"/>
    </a:accent3>
    <a:accent4>
      <a:srgbClr val="6B8E92"/>
    </a:accent4>
    <a:accent5>
      <a:srgbClr val="65BAAF"/>
    </a:accent5>
    <a:accent6>
      <a:srgbClr val="016273"/>
    </a:accent6>
    <a:hlink>
      <a:srgbClr val="E1523D"/>
    </a:hlink>
    <a:folHlink>
      <a:srgbClr val="2DCCD3"/>
    </a:folHlink>
  </a:clrScheme>
  <a:fontScheme name="CCS Font">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CS Colors">
    <a:dk1>
      <a:srgbClr val="254A5D"/>
    </a:dk1>
    <a:lt1>
      <a:srgbClr val="FFFFFF"/>
    </a:lt1>
    <a:dk2>
      <a:srgbClr val="D9E1E2"/>
    </a:dk2>
    <a:lt2>
      <a:srgbClr val="D9E1E2"/>
    </a:lt2>
    <a:accent1>
      <a:srgbClr val="E1523D"/>
    </a:accent1>
    <a:accent2>
      <a:srgbClr val="2DCCD3"/>
    </a:accent2>
    <a:accent3>
      <a:srgbClr val="ECB22D"/>
    </a:accent3>
    <a:accent4>
      <a:srgbClr val="6B8E92"/>
    </a:accent4>
    <a:accent5>
      <a:srgbClr val="65BAAF"/>
    </a:accent5>
    <a:accent6>
      <a:srgbClr val="016273"/>
    </a:accent6>
    <a:hlink>
      <a:srgbClr val="E1523D"/>
    </a:hlink>
    <a:folHlink>
      <a:srgbClr val="2DCCD3"/>
    </a:folHlink>
  </a:clrScheme>
  <a:fontScheme name="CCS Font">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CS Colors">
    <a:dk1>
      <a:srgbClr val="254A5D"/>
    </a:dk1>
    <a:lt1>
      <a:srgbClr val="FFFFFF"/>
    </a:lt1>
    <a:dk2>
      <a:srgbClr val="D9E1E2"/>
    </a:dk2>
    <a:lt2>
      <a:srgbClr val="D9E1E2"/>
    </a:lt2>
    <a:accent1>
      <a:srgbClr val="E1523D"/>
    </a:accent1>
    <a:accent2>
      <a:srgbClr val="2DCCD3"/>
    </a:accent2>
    <a:accent3>
      <a:srgbClr val="ECB22D"/>
    </a:accent3>
    <a:accent4>
      <a:srgbClr val="6B8E92"/>
    </a:accent4>
    <a:accent5>
      <a:srgbClr val="65BAAF"/>
    </a:accent5>
    <a:accent6>
      <a:srgbClr val="016273"/>
    </a:accent6>
    <a:hlink>
      <a:srgbClr val="E1523D"/>
    </a:hlink>
    <a:folHlink>
      <a:srgbClr val="2DCCD3"/>
    </a:folHlink>
  </a:clrScheme>
  <a:fontScheme name="CCS Font">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CCS Colors">
    <a:dk1>
      <a:srgbClr val="254A5D"/>
    </a:dk1>
    <a:lt1>
      <a:srgbClr val="FFFFFF"/>
    </a:lt1>
    <a:dk2>
      <a:srgbClr val="D9E1E2"/>
    </a:dk2>
    <a:lt2>
      <a:srgbClr val="D9E1E2"/>
    </a:lt2>
    <a:accent1>
      <a:srgbClr val="E1523D"/>
    </a:accent1>
    <a:accent2>
      <a:srgbClr val="2DCCD3"/>
    </a:accent2>
    <a:accent3>
      <a:srgbClr val="ECB22D"/>
    </a:accent3>
    <a:accent4>
      <a:srgbClr val="6B8E92"/>
    </a:accent4>
    <a:accent5>
      <a:srgbClr val="65BAAF"/>
    </a:accent5>
    <a:accent6>
      <a:srgbClr val="016273"/>
    </a:accent6>
    <a:hlink>
      <a:srgbClr val="E1523D"/>
    </a:hlink>
    <a:folHlink>
      <a:srgbClr val="2DCCD3"/>
    </a:folHlink>
  </a:clrScheme>
  <a:fontScheme name="CCS Font">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CCS Colors">
    <a:dk1>
      <a:srgbClr val="254A5D"/>
    </a:dk1>
    <a:lt1>
      <a:srgbClr val="FFFFFF"/>
    </a:lt1>
    <a:dk2>
      <a:srgbClr val="D9E1E2"/>
    </a:dk2>
    <a:lt2>
      <a:srgbClr val="D9E1E2"/>
    </a:lt2>
    <a:accent1>
      <a:srgbClr val="E1523D"/>
    </a:accent1>
    <a:accent2>
      <a:srgbClr val="2DCCD3"/>
    </a:accent2>
    <a:accent3>
      <a:srgbClr val="ECB22D"/>
    </a:accent3>
    <a:accent4>
      <a:srgbClr val="6B8E92"/>
    </a:accent4>
    <a:accent5>
      <a:srgbClr val="65BAAF"/>
    </a:accent5>
    <a:accent6>
      <a:srgbClr val="016273"/>
    </a:accent6>
    <a:hlink>
      <a:srgbClr val="E1523D"/>
    </a:hlink>
    <a:folHlink>
      <a:srgbClr val="2DCCD3"/>
    </a:folHlink>
  </a:clrScheme>
  <a:fontScheme name="CCS Font">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uthor0 xmlns="e9c0d15e-90b3-42b2-99a2-dd592ddf8d32">
      <UserInfo>
        <DisplayName/>
        <AccountId xsi:nil="true"/>
        <AccountType/>
      </UserInfo>
    </Author0>
    <AudienceSector xmlns="e9c0d15e-90b3-42b2-99a2-dd592ddf8d32" xsi:nil="true"/>
    <lcf76f155ced4ddcb4097134ff3c332f xmlns="e9c0d15e-90b3-42b2-99a2-dd592ddf8d32">
      <Terms xmlns="http://schemas.microsoft.com/office/infopath/2007/PartnerControls"/>
    </lcf76f155ced4ddcb4097134ff3c332f>
    <PresentationDate xmlns="e9c0d15e-90b3-42b2-99a2-dd592ddf8d32" xsi:nil="true"/>
    <Sub_x002d_Topics xmlns="e9c0d15e-90b3-42b2-99a2-dd592ddf8d32" xsi:nil="true"/>
    <TaxCatchAll xmlns="add8f23e-7dc8-4582-8c01-fd343da6c532" xsi:nil="true"/>
    <Year xmlns="e9c0d15e-90b3-42b2-99a2-dd592ddf8d32" xsi:nil="true"/>
    <Conference_x002f_EventName xmlns="e9c0d15e-90b3-42b2-99a2-dd592ddf8d32" xsi:nil="true"/>
    <Team xmlns="e9c0d15e-90b3-42b2-99a2-dd592ddf8d32" xsi:nil="true"/>
    <Notes xmlns="e9c0d15e-90b3-42b2-99a2-dd592ddf8d3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EA6AF1FDEA65E4594B31C2A950C8ACB" ma:contentTypeVersion="27" ma:contentTypeDescription="Create a new document." ma:contentTypeScope="" ma:versionID="6ad8e2ca0f646467c0993c5b2886900b">
  <xsd:schema xmlns:xsd="http://www.w3.org/2001/XMLSchema" xmlns:xs="http://www.w3.org/2001/XMLSchema" xmlns:p="http://schemas.microsoft.com/office/2006/metadata/properties" xmlns:ns2="e9c0d15e-90b3-42b2-99a2-dd592ddf8d32" xmlns:ns3="add8f23e-7dc8-4582-8c01-fd343da6c532" targetNamespace="http://schemas.microsoft.com/office/2006/metadata/properties" ma:root="true" ma:fieldsID="72bfd9fae3fd5998997968098b5c1b21" ns2:_="" ns3:_="">
    <xsd:import namespace="e9c0d15e-90b3-42b2-99a2-dd592ddf8d32"/>
    <xsd:import namespace="add8f23e-7dc8-4582-8c01-fd343da6c53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Year" minOccurs="0"/>
                <xsd:element ref="ns2:PresentationDate" minOccurs="0"/>
                <xsd:element ref="ns2:Conference_x002f_EventName" minOccurs="0"/>
                <xsd:element ref="ns2:AudienceSector" minOccurs="0"/>
                <xsd:element ref="ns2:Team" minOccurs="0"/>
                <xsd:element ref="ns2:Author0" minOccurs="0"/>
                <xsd:element ref="ns2:Notes" minOccurs="0"/>
                <xsd:element ref="ns2:Sub_x002d_Topic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c0d15e-90b3-42b2-99a2-dd592ddf8d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6edacab-fe72-40f5-b32d-97ed6d482b9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Year" ma:index="26" nillable="true" ma:displayName="Year" ma:format="Dropdown" ma:internalName="Year">
      <xsd:simpleType>
        <xsd:restriction base="dms:Text">
          <xsd:maxLength value="255"/>
        </xsd:restriction>
      </xsd:simpleType>
    </xsd:element>
    <xsd:element name="PresentationDate" ma:index="27" nillable="true" ma:displayName="Presentation Date" ma:format="DateOnly" ma:internalName="PresentationDate">
      <xsd:simpleType>
        <xsd:restriction base="dms:DateTime"/>
      </xsd:simpleType>
    </xsd:element>
    <xsd:element name="Conference_x002f_EventName" ma:index="28" nillable="true" ma:displayName="Conference / Event Name" ma:format="Dropdown" ma:internalName="Conference_x002f_EventName">
      <xsd:simpleType>
        <xsd:restriction base="dms:Text">
          <xsd:maxLength value="255"/>
        </xsd:restriction>
      </xsd:simpleType>
    </xsd:element>
    <xsd:element name="AudienceSector" ma:index="29" nillable="true" ma:displayName="Audience Sector" ma:format="Dropdown" ma:internalName="AudienceSector">
      <xsd:simpleType>
        <xsd:restriction base="dms:Choice">
          <xsd:enumeration value="Advocacy"/>
          <xsd:enumeration value="Arts-Culture-Humanities"/>
          <xsd:enumeration value="Associations"/>
          <xsd:enumeration value="Ed-Higher"/>
          <xsd:enumeration value="Ed-Primary/Secondary/Independent*"/>
          <xsd:enumeration value="Environ-Animal Welfare"/>
          <xsd:enumeration value="Foundation"/>
          <xsd:enumeration value="Health"/>
          <xsd:enumeration value="Religious-Catholic"/>
          <xsd:enumeration value="Religious-Episcopal"/>
          <xsd:enumeration value="Religious-Jewish"/>
          <xsd:enumeration value="Religious-Other"/>
          <xsd:enumeration value="Science-Technology"/>
          <xsd:enumeration value="Social-Human Services"/>
          <xsd:enumeration value="International Affairs"/>
          <xsd:enumeration value="Other"/>
          <xsd:enumeration value="Sector-Agnostic"/>
        </xsd:restriction>
      </xsd:simpleType>
    </xsd:element>
    <xsd:element name="Team" ma:index="30" nillable="true" ma:displayName="Team" ma:format="Dropdown" ma:internalName="Team">
      <xsd:complexType>
        <xsd:complexContent>
          <xsd:extension base="dms:MultiChoice">
            <xsd:sequence>
              <xsd:element name="Value" maxOccurs="unbounded" minOccurs="0" nillable="true">
                <xsd:simpleType>
                  <xsd:restriction base="dms:Choice">
                    <xsd:enumeration value="3"/>
                    <xsd:enumeration value="2/10"/>
                    <xsd:enumeration value="4"/>
                    <xsd:enumeration value="Central US"/>
                    <xsd:enumeration value="7"/>
                    <xsd:enumeration value="8"/>
                    <xsd:enumeration value="11"/>
                    <xsd:enumeration value="West"/>
                  </xsd:restriction>
                </xsd:simpleType>
              </xsd:element>
            </xsd:sequence>
          </xsd:extension>
        </xsd:complexContent>
      </xsd:complexType>
    </xsd:element>
    <xsd:element name="Author0" ma:index="31" nillable="true" ma:displayName="Author" ma:format="Dropdown" ma:list="UserInfo" ma:SharePointGroup="0" ma:internalName="Author0">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Notes" ma:index="32" nillable="true" ma:displayName="Notes" ma:format="Dropdown" ma:internalName="Notes">
      <xsd:simpleType>
        <xsd:restriction base="dms:Text">
          <xsd:maxLength value="255"/>
        </xsd:restriction>
      </xsd:simpleType>
    </xsd:element>
    <xsd:element name="Sub_x002d_Topics" ma:index="33" nillable="true" ma:displayName="Sub-Topics" ma:format="Dropdown" ma:internalName="Sub_x002d_Topics">
      <xsd:complexType>
        <xsd:complexContent>
          <xsd:extension base="dms:MultiChoice">
            <xsd:sequence>
              <xsd:element name="Value" maxOccurs="unbounded" minOccurs="0" nillable="true">
                <xsd:simpleType>
                  <xsd:restriction base="dms:Choice">
                    <xsd:enumeration value="Choice 1"/>
                    <xsd:enumeration value="Choice 2"/>
                    <xsd:enumeration value="Choice 3"/>
                  </xsd:restriction>
                </xsd:simpleType>
              </xsd:element>
            </xsd:sequence>
          </xsd:extension>
        </xsd:complexContent>
      </xsd:complexType>
    </xsd:element>
    <xsd:element name="MediaServiceBillingMetadata" ma:index="3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dd8f23e-7dc8-4582-8c01-fd343da6c53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7ccc461-7c6c-4c35-8725-b5be5a522a60}" ma:internalName="TaxCatchAll" ma:showField="CatchAllData" ma:web="add8f23e-7dc8-4582-8c01-fd343da6c5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DEA408-5985-4339-84DA-0B3F3541BCFB}">
  <ds:schemaRefs>
    <ds:schemaRef ds:uri="http://schemas.microsoft.com/sharepoint/v3/contenttype/forms"/>
  </ds:schemaRefs>
</ds:datastoreItem>
</file>

<file path=customXml/itemProps2.xml><?xml version="1.0" encoding="utf-8"?>
<ds:datastoreItem xmlns:ds="http://schemas.openxmlformats.org/officeDocument/2006/customXml" ds:itemID="{D5C66BE8-3621-4C03-8964-296A997B5770}">
  <ds:schemaRefs>
    <ds:schemaRef ds:uri="add8f23e-7dc8-4582-8c01-fd343da6c532"/>
    <ds:schemaRef ds:uri="e9c0d15e-90b3-42b2-99a2-dd592ddf8d3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E50D3A7-74B0-4323-87B6-A42A7C2455ED}">
  <ds:schemaRefs>
    <ds:schemaRef ds:uri="add8f23e-7dc8-4582-8c01-fd343da6c532"/>
    <ds:schemaRef ds:uri="e9c0d15e-90b3-42b2-99a2-dd592ddf8d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26</Slides>
  <Notes>22</Notes>
  <HiddenSlides>1</HiddenSlide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1_Office Theme</vt:lpstr>
      <vt:lpstr>Title Slides</vt:lpstr>
      <vt:lpstr>Signal Strength: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Margaret Fleming</dc:creator>
  <cp:revision>2</cp:revision>
  <dcterms:created xsi:type="dcterms:W3CDTF">2025-07-10T12:07:54Z</dcterms:created>
  <dcterms:modified xsi:type="dcterms:W3CDTF">2025-08-06T17:30:01Z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0x010100AEA6AF1FDEA65E4594B31C2A950C8ACB</vt:lpwstr>
  </property>
  <property fmtid="{D5CDD505-2E9C-101B-9397-08002B2CF9AE}" pid="3" name="MediaServiceImageTags">
    <vt:lpwstr/>
  </property>
</Properties>
</file>